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69" r:id="rId3"/>
    <p:sldId id="262" r:id="rId4"/>
    <p:sldId id="264" r:id="rId5"/>
    <p:sldId id="271" r:id="rId6"/>
    <p:sldId id="270" r:id="rId7"/>
    <p:sldId id="273" r:id="rId8"/>
    <p:sldId id="272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7321" autoAdjust="0"/>
  </p:normalViewPr>
  <p:slideViewPr>
    <p:cSldViewPr snapToGrid="0" snapToObjects="1">
      <p:cViewPr>
        <p:scale>
          <a:sx n="75" d="100"/>
          <a:sy n="75" d="100"/>
        </p:scale>
        <p:origin x="21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a). The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to crawl are stored in </a:t>
            </a:r>
            <a:r>
              <a:rPr lang="en-US" altLang="zh-CN" sz="1200" b="1" dirty="0" smtClean="0"/>
              <a:t>queue </a:t>
            </a:r>
          </a:p>
          <a:p>
            <a:r>
              <a:rPr lang="en-US" altLang="zh-CN" sz="1200" dirty="0" smtClean="0"/>
              <a:t>b). The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are stored in </a:t>
            </a:r>
            <a:r>
              <a:rPr lang="en-US" altLang="zh-CN" sz="1200" b="1" dirty="0" smtClean="0"/>
              <a:t>Crawled</a:t>
            </a:r>
          </a:p>
          <a:p>
            <a:r>
              <a:rPr lang="en-US" altLang="zh-CN" sz="1200" dirty="0" smtClean="0"/>
              <a:t>c). For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, the page source is </a:t>
            </a:r>
          </a:p>
          <a:p>
            <a:r>
              <a:rPr lang="en-US" altLang="zh-CN" sz="1200" dirty="0" smtClean="0"/>
              <a:t>downloaded and 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 is stored in </a:t>
            </a:r>
            <a:r>
              <a:rPr lang="en-US" altLang="zh-CN" sz="1200" b="1" dirty="0" err="1" smtClean="0"/>
              <a:t>DownLoad</a:t>
            </a:r>
            <a:endParaRPr lang="en-US" altLang="zh-CN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Crawled </a:t>
            </a:r>
            <a:r>
              <a:rPr lang="en-US" altLang="zh-CN" sz="1200" b="1" dirty="0" smtClean="0"/>
              <a:t>1029</a:t>
            </a:r>
            <a:r>
              <a:rPr lang="en-US" altLang="zh-CN" sz="1200" dirty="0" smtClean="0"/>
              <a:t> web pages, and feed using </a:t>
            </a:r>
            <a:r>
              <a:rPr lang="en-US" altLang="zh-CN" sz="1200" b="1" dirty="0" smtClean="0"/>
              <a:t>401 </a:t>
            </a:r>
            <a:r>
              <a:rPr lang="en-US" altLang="zh-CN" sz="1200" dirty="0" smtClean="0"/>
              <a:t>valid web pages to the search engine.  </a:t>
            </a:r>
            <a:endParaRPr lang="zh-CN" alt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9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4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7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0" y="248363"/>
            <a:ext cx="8669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000" b="1" dirty="0" smtClean="0"/>
              <a:t>EECS767 </a:t>
            </a:r>
            <a:r>
              <a:rPr lang="en-US" altLang="en-US" sz="3000" b="1" dirty="0" smtClean="0">
                <a:cs typeface="Arial" panose="020B0604020202020204" pitchFamily="34" charset="0"/>
              </a:rPr>
              <a:t>Final project:</a:t>
            </a:r>
          </a:p>
          <a:p>
            <a:pPr algn="ctr" eaLnBrk="1" hangingPunct="1"/>
            <a:r>
              <a:rPr lang="en-US" altLang="en-US" sz="3000" b="1" dirty="0" smtClean="0">
                <a:cs typeface="Arial" panose="020B0604020202020204" pitchFamily="34" charset="0"/>
              </a:rPr>
              <a:t>KU </a:t>
            </a:r>
            <a:r>
              <a:rPr lang="en-US" sz="3000" b="1" dirty="0" smtClean="0"/>
              <a:t>Information Retrieval System</a:t>
            </a:r>
            <a:endParaRPr lang="en-US" altLang="en-US" sz="3000" b="1" dirty="0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z="2000" b="1" dirty="0">
              <a:cs typeface="Arial" panose="020B0604020202020204" pitchFamily="34" charset="0"/>
            </a:endParaRPr>
          </a:p>
        </p:txBody>
      </p:sp>
      <p:pic>
        <p:nvPicPr>
          <p:cNvPr id="1331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90726" y="2792223"/>
            <a:ext cx="6777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Xi Chen, Yang Tian, Yuanwei Wu</a:t>
            </a:r>
          </a:p>
          <a:p>
            <a:pPr algn="r"/>
            <a:r>
              <a:rPr lang="en-US" dirty="0" smtClean="0"/>
              <a:t>Instructor: Prof. Bo Luo</a:t>
            </a:r>
          </a:p>
          <a:p>
            <a:pPr algn="r"/>
            <a:r>
              <a:rPr lang="en-US" dirty="0" smtClean="0"/>
              <a:t>5-3-2016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1CFE-E619-429F-BE3E-F1E0B9A2C63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60" y="47053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dirty="0" smtClean="0"/>
              <a:t>.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" y="686138"/>
            <a:ext cx="8808858" cy="418611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3812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 </a:t>
            </a: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53695" y="2550584"/>
            <a:ext cx="504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399" y="238125"/>
            <a:ext cx="75722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Contents</a:t>
            </a:r>
            <a:r>
              <a:rPr lang="en-US" dirty="0" smtClean="0"/>
              <a:t>:</a:t>
            </a:r>
            <a:endParaRPr lang="zh-CN" altLang="en-US" dirty="0" smtClean="0"/>
          </a:p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Architecture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Web Crawler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Preprocessing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Inverted Index,</a:t>
            </a:r>
            <a:r>
              <a:rPr lang="zh-CN" altLang="en-US" dirty="0" smtClean="0"/>
              <a:t> </a:t>
            </a:r>
            <a:r>
              <a:rPr lang="en-US" dirty="0" smtClean="0"/>
              <a:t>Boolean </a:t>
            </a:r>
            <a:r>
              <a:rPr lang="en-US" dirty="0" smtClean="0"/>
              <a:t>Model </a:t>
            </a:r>
            <a:r>
              <a:rPr lang="en-US" altLang="zh-CN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Vector Space </a:t>
            </a:r>
            <a:r>
              <a:rPr lang="en-US" dirty="0" smtClean="0"/>
              <a:t>Model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Locationing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Term Proximity</a:t>
            </a:r>
          </a:p>
          <a:p>
            <a:pPr marL="457200" indent="-457200">
              <a:buAutoNum type="arabicPeriod"/>
            </a:pPr>
            <a:r>
              <a:rPr lang="en-US" dirty="0" smtClean="0"/>
              <a:t>Relevance Feedback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 Time</a:t>
            </a:r>
          </a:p>
          <a:p>
            <a:pPr marL="457200" indent="-457200">
              <a:buAutoNum type="arabicPeriod"/>
            </a:pPr>
            <a:r>
              <a:rPr lang="en-US" dirty="0" smtClean="0"/>
              <a:t>Q &amp; 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864" y="3340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82" y="440478"/>
            <a:ext cx="716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1.1 Programming language: </a:t>
            </a:r>
            <a:r>
              <a:rPr lang="en-US" altLang="zh-CN" sz="1800" dirty="0" smtClean="0"/>
              <a:t>Python, PHP,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CSS</a:t>
            </a:r>
            <a:endParaRPr lang="en-US" altLang="zh-CN" sz="1800" dirty="0" smtClean="0"/>
          </a:p>
          <a:p>
            <a:r>
              <a:rPr lang="en-US" altLang="zh-CN" sz="1800" dirty="0" smtClean="0"/>
              <a:t>1.2 The architecture of our search </a:t>
            </a:r>
            <a:r>
              <a:rPr lang="en-US" altLang="zh-CN" sz="1800" dirty="0" smtClean="0"/>
              <a:t>engines: </a:t>
            </a:r>
            <a:r>
              <a:rPr lang="en-US" altLang="zh-CN" sz="1800" dirty="0" smtClean="0"/>
              <a:t>three versions</a:t>
            </a:r>
            <a:endParaRPr lang="zh-CN" altLang="en-US" sz="18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1196140" y="5569657"/>
            <a:ext cx="681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1800" dirty="0" smtClean="0"/>
              <a:t>Fig 1. Architecture of our search engines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8752" y="1544263"/>
            <a:ext cx="8197797" cy="3055044"/>
            <a:chOff x="138752" y="1544263"/>
            <a:chExt cx="8197797" cy="3055044"/>
          </a:xfrm>
        </p:grpSpPr>
        <p:sp>
          <p:nvSpPr>
            <p:cNvPr id="12" name="矩形 11"/>
            <p:cNvSpPr/>
            <p:nvPr/>
          </p:nvSpPr>
          <p:spPr>
            <a:xfrm>
              <a:off x="138752" y="1544263"/>
              <a:ext cx="8197797" cy="305504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5034" y="164314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F0"/>
                  </a:solidFill>
                </a:rPr>
                <a:t>Search Engine 2</a:t>
              </a:r>
              <a:endParaRPr lang="zh-CN" altLang="en-US" sz="1800" b="1" dirty="0">
                <a:solidFill>
                  <a:srgbClr val="00B0F0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000" y="1666313"/>
              <a:ext cx="1136952" cy="55836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38752" y="1223288"/>
            <a:ext cx="8377451" cy="4249463"/>
            <a:chOff x="138752" y="1223288"/>
            <a:chExt cx="8377451" cy="4249463"/>
          </a:xfrm>
        </p:grpSpPr>
        <p:sp>
          <p:nvSpPr>
            <p:cNvPr id="16" name="TextBox 15"/>
            <p:cNvSpPr txBox="1"/>
            <p:nvPr/>
          </p:nvSpPr>
          <p:spPr>
            <a:xfrm>
              <a:off x="4365978" y="492507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50"/>
                  </a:solidFill>
                </a:rPr>
                <a:t>Search Engine 3</a:t>
              </a:r>
              <a:endParaRPr lang="zh-CN" alt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8752" y="1223288"/>
              <a:ext cx="8377451" cy="4249463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3004" y="4845302"/>
              <a:ext cx="1256681" cy="54567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177424" y="2299087"/>
            <a:ext cx="8102261" cy="2122796"/>
            <a:chOff x="177424" y="2299087"/>
            <a:chExt cx="8102261" cy="21227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541" y="2358660"/>
              <a:ext cx="7986044" cy="201974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77424" y="2299087"/>
              <a:ext cx="8102261" cy="21227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6335" y="4026092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Search Engine 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51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Web </a:t>
            </a:r>
            <a:r>
              <a:rPr lang="en-US" dirty="0"/>
              <a:t>C</a:t>
            </a:r>
            <a:r>
              <a:rPr lang="en-US" dirty="0" smtClean="0"/>
              <a:t>rawler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339" y="5575362"/>
            <a:ext cx="8332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EECS767 IR course document: web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6479" y="1976070"/>
            <a:ext cx="441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863" y="563310"/>
            <a:ext cx="8947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</a:t>
            </a:r>
            <a:r>
              <a:rPr lang="en-US" altLang="zh-CN" sz="1800" dirty="0" smtClean="0"/>
              <a:t>.1 </a:t>
            </a:r>
            <a:r>
              <a:rPr lang="en-US" altLang="zh-CN" sz="1800" dirty="0" smtClean="0"/>
              <a:t>seed = 'http://www.ku.edu‘, domain name: ku.edu</a:t>
            </a:r>
          </a:p>
          <a:p>
            <a:r>
              <a:rPr lang="en-US" altLang="zh-CN" sz="1800" dirty="0"/>
              <a:t>2</a:t>
            </a:r>
            <a:r>
              <a:rPr lang="en-US" altLang="zh-CN" sz="1800" dirty="0" smtClean="0"/>
              <a:t>.2 </a:t>
            </a:r>
            <a:r>
              <a:rPr lang="en-US" altLang="zh-CN" sz="1800" dirty="0" smtClean="0"/>
              <a:t>page fetches and parses: </a:t>
            </a:r>
          </a:p>
          <a:p>
            <a:r>
              <a:rPr lang="en-US" altLang="zh-CN" sz="1600" dirty="0" smtClean="0"/>
              <a:t>a).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are normalized to absolute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b).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filtering: remove the unwanted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(without the domain name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, with “mailto”, “</a:t>
            </a:r>
            <a:r>
              <a:rPr lang="en-US" altLang="zh-CN" sz="1600" dirty="0" err="1" smtClean="0"/>
              <a:t>tel</a:t>
            </a:r>
            <a:r>
              <a:rPr lang="en-US" altLang="zh-CN" sz="1600" dirty="0" smtClean="0"/>
              <a:t>:”, “.pdf”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800" dirty="0"/>
              <a:t>2</a:t>
            </a:r>
            <a:r>
              <a:rPr lang="en-US" altLang="zh-CN" sz="1800" dirty="0" smtClean="0"/>
              <a:t>.3 </a:t>
            </a:r>
            <a:r>
              <a:rPr lang="en-US" altLang="zh-CN" sz="1800" dirty="0" smtClean="0"/>
              <a:t>Threaded spiders: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87671" y="5315998"/>
            <a:ext cx="398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Fig 2. The topology of web crawler</a:t>
            </a:r>
            <a:endParaRPr lang="zh-CN" altLang="en-US" sz="1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4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smtClean="0"/>
              <a:t>. </a:t>
            </a:r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9" y="824468"/>
            <a:ext cx="8602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3</a:t>
            </a:r>
            <a:r>
              <a:rPr lang="en-US" altLang="zh-CN" sz="1800" dirty="0" smtClean="0"/>
              <a:t>.1 </a:t>
            </a:r>
            <a:r>
              <a:rPr lang="en-US" altLang="zh-CN" sz="1800" b="1" dirty="0" smtClean="0"/>
              <a:t>Tokenization for each Document </a:t>
            </a:r>
            <a:r>
              <a:rPr lang="en-US" altLang="zh-CN" sz="1800" dirty="0" smtClean="0"/>
              <a:t>(provided 91 files and crawled 401 files):</a:t>
            </a:r>
          </a:p>
          <a:p>
            <a:r>
              <a:rPr lang="en-US" altLang="zh-CN" sz="1800" dirty="0" smtClean="0"/>
              <a:t>a). Remove the HTML tags</a:t>
            </a:r>
          </a:p>
          <a:p>
            <a:r>
              <a:rPr lang="en-US" altLang="zh-CN" sz="1800" dirty="0" smtClean="0"/>
              <a:t>b). Excluding </a:t>
            </a:r>
            <a:r>
              <a:rPr lang="en-US" altLang="zh-CN" sz="1800" dirty="0" smtClean="0"/>
              <a:t>punctuations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special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characters</a:t>
            </a:r>
            <a:endParaRPr lang="en-US" altLang="zh-CN" sz="1800" dirty="0" smtClean="0"/>
          </a:p>
          <a:p>
            <a:r>
              <a:rPr lang="en-US" altLang="zh-CN" sz="1800" dirty="0" smtClean="0"/>
              <a:t>c). Convert into lower case  </a:t>
            </a:r>
          </a:p>
          <a:p>
            <a:r>
              <a:rPr lang="en-US" altLang="zh-CN" sz="1800" dirty="0" smtClean="0"/>
              <a:t>d). Using NLTK package to remove </a:t>
            </a:r>
            <a:r>
              <a:rPr lang="en-US" altLang="zh-CN" sz="1800" dirty="0" smtClean="0"/>
              <a:t>words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stop </a:t>
            </a:r>
            <a:r>
              <a:rPr lang="en-US" altLang="zh-CN" sz="1800" dirty="0" smtClean="0"/>
              <a:t>list and do Porter stemming</a:t>
            </a:r>
          </a:p>
          <a:p>
            <a:endParaRPr lang="en-US" altLang="zh-CN" sz="1800" dirty="0" smtClean="0"/>
          </a:p>
          <a:p>
            <a:r>
              <a:rPr lang="en-US" altLang="zh-CN" sz="1800" dirty="0"/>
              <a:t>3</a:t>
            </a:r>
            <a:r>
              <a:rPr lang="en-US" altLang="zh-CN" sz="1800" dirty="0" smtClean="0"/>
              <a:t>.2 </a:t>
            </a:r>
            <a:r>
              <a:rPr lang="en-US" altLang="zh-CN" sz="1800" b="1" dirty="0" smtClean="0"/>
              <a:t>Preprocessing for Query</a:t>
            </a:r>
          </a:p>
          <a:p>
            <a:r>
              <a:rPr lang="zh-CN" altLang="en-US" sz="1800" dirty="0" smtClean="0"/>
              <a:t>	</a:t>
            </a:r>
            <a:r>
              <a:rPr lang="en-US" altLang="zh-CN" sz="1800" dirty="0" smtClean="0"/>
              <a:t>b)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d).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06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1" y="60701"/>
            <a:ext cx="86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altLang="zh-CN" dirty="0" smtClean="0"/>
              <a:t>Inverted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Boolean </a:t>
            </a:r>
            <a:r>
              <a:rPr lang="en-US" altLang="zh-CN" dirty="0" smtClean="0"/>
              <a:t>Model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Vector Space Model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9566" y="604254"/>
            <a:ext cx="91103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/>
              <a:t>4.1 </a:t>
            </a:r>
            <a:r>
              <a:rPr lang="en-US" altLang="zh-CN" sz="1800" b="1" dirty="0" smtClean="0"/>
              <a:t>Inverted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Index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&amp;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Boolean </a:t>
            </a:r>
            <a:r>
              <a:rPr lang="en-US" altLang="zh-CN" sz="1800" b="1" dirty="0" smtClean="0"/>
              <a:t>model </a:t>
            </a:r>
          </a:p>
          <a:p>
            <a:r>
              <a:rPr lang="en-US" altLang="zh-CN" sz="1800" dirty="0" smtClean="0"/>
              <a:t>4.1.1 Build the inverted index: </a:t>
            </a:r>
            <a:r>
              <a:rPr lang="en-US" altLang="zh-CN" sz="1800" dirty="0" smtClean="0"/>
              <a:t>DF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dictionary </a:t>
            </a:r>
            <a:r>
              <a:rPr lang="en-US" altLang="zh-CN" sz="1800" dirty="0" smtClean="0"/>
              <a:t>and </a:t>
            </a:r>
            <a:r>
              <a:rPr lang="en-US" altLang="zh-CN" sz="1800" dirty="0" smtClean="0"/>
              <a:t>TF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dictionary.</a:t>
            </a:r>
            <a:endParaRPr lang="en-US" altLang="zh-CN" sz="1800" dirty="0" smtClean="0"/>
          </a:p>
          <a:p>
            <a:r>
              <a:rPr lang="en-US" altLang="zh-CN" sz="1800" dirty="0" smtClean="0"/>
              <a:t>4.1.2 </a:t>
            </a:r>
            <a:r>
              <a:rPr lang="en-US" altLang="zh-CN" sz="1800" dirty="0" smtClean="0"/>
              <a:t>Build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Boolean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table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which </a:t>
            </a:r>
            <a:r>
              <a:rPr lang="en-US" altLang="zh-CN" sz="1800" dirty="0" smtClean="0"/>
              <a:t>is used to select the candidate documents which contain at least one term in the query.</a:t>
            </a:r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4.2 Vector space model</a:t>
            </a:r>
          </a:p>
          <a:p>
            <a:r>
              <a:rPr lang="en-US" altLang="zh-CN" sz="1800" dirty="0" smtClean="0"/>
              <a:t>4.2.1 Build the TF-IDF </a:t>
            </a:r>
            <a:r>
              <a:rPr lang="en-US" altLang="zh-CN" sz="1800" dirty="0" smtClean="0"/>
              <a:t>table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based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inverted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index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built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last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step.</a:t>
            </a:r>
            <a:endParaRPr lang="en-US" altLang="zh-CN" sz="1800" dirty="0" smtClean="0"/>
          </a:p>
          <a:p>
            <a:r>
              <a:rPr lang="en-US" altLang="zh-CN" sz="1800" dirty="0" smtClean="0"/>
              <a:t>4.2.2 The document and query vectors are calculated using equation (1):</a:t>
            </a:r>
            <a:r>
              <a:rPr lang="en-US" altLang="zh-CN" sz="1800" b="1" dirty="0" smtClean="0"/>
              <a:t> 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4.2.3 The similarity score between document and query is calculated using equation (2): </a:t>
            </a:r>
            <a:endParaRPr lang="zh-CN" altLang="en-US" sz="1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579871" y="2991407"/>
            <a:ext cx="5917586" cy="773019"/>
            <a:chOff x="394079" y="2286628"/>
            <a:chExt cx="5917586" cy="773019"/>
          </a:xfrm>
        </p:grpSpPr>
        <p:pic>
          <p:nvPicPr>
            <p:cNvPr id="4" name="图片 3" descr="Macintosh HD:Users:chenxi:Desktop:Screen Shot 2016-03-27 at 8.38.17 PM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79" y="2286628"/>
              <a:ext cx="4000500" cy="773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5780750" y="2420558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(1)</a:t>
              </a:r>
              <a:endParaRPr lang="zh-CN" altLang="en-US" sz="2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95100" y="4353623"/>
            <a:ext cx="5902357" cy="1173707"/>
            <a:chOff x="1404031" y="3889612"/>
            <a:chExt cx="5902357" cy="1173707"/>
          </a:xfrm>
        </p:grpSpPr>
        <p:pic>
          <p:nvPicPr>
            <p:cNvPr id="10" name="图片 9" descr="Macintosh HD:Users:chenxi:Desktop:Screen Shot 2016-03-27 at 8.39.33 PM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7" b="13069"/>
            <a:stretch>
              <a:fillRect/>
            </a:stretch>
          </p:blipFill>
          <p:spPr bwMode="auto">
            <a:xfrm>
              <a:off x="1404031" y="3889612"/>
              <a:ext cx="4914900" cy="1173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矩形 10"/>
            <p:cNvSpPr/>
            <p:nvPr/>
          </p:nvSpPr>
          <p:spPr>
            <a:xfrm>
              <a:off x="6775473" y="420586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(2)</a:t>
              </a:r>
              <a:endParaRPr lang="zh-CN" altLang="en-US" sz="22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60701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Locationing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8" y="522366"/>
            <a:ext cx="88414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/>
          </a:p>
          <a:p>
            <a:r>
              <a:rPr lang="en-US" altLang="zh-CN" sz="1800" dirty="0" smtClean="0"/>
              <a:t>5.1 </a:t>
            </a:r>
            <a:r>
              <a:rPr lang="en-US" altLang="zh-CN" sz="1800" dirty="0" smtClean="0"/>
              <a:t>Words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Locationing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done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based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processed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documents.</a:t>
            </a:r>
            <a:endParaRPr lang="zh-CN" altLang="en-US" sz="1800" dirty="0" smtClean="0"/>
          </a:p>
          <a:p>
            <a:endParaRPr lang="zh-CN" altLang="en-US" sz="1800" dirty="0" smtClean="0"/>
          </a:p>
          <a:p>
            <a:endParaRPr lang="zh-CN" altLang="en-US" sz="1800" dirty="0"/>
          </a:p>
          <a:p>
            <a:endParaRPr lang="en-US" altLang="zh-CN" sz="1800" dirty="0"/>
          </a:p>
          <a:p>
            <a:r>
              <a:rPr lang="en-US" altLang="zh-CN" sz="1800" dirty="0" smtClean="0"/>
              <a:t>5.2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Only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executed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when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results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shown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webpage.</a:t>
            </a:r>
            <a:r>
              <a:rPr lang="zh-CN" altLang="en-US" sz="1800" dirty="0" smtClean="0"/>
              <a:t> </a:t>
            </a:r>
            <a:endParaRPr lang="zh-CN" altLang="en-US" sz="1800" dirty="0"/>
          </a:p>
          <a:p>
            <a:r>
              <a:rPr lang="zh-CN" altLang="en-US" sz="1800" dirty="0" smtClean="0"/>
              <a:t>		</a:t>
            </a:r>
            <a:r>
              <a:rPr lang="en-US" altLang="zh-CN" sz="1800" dirty="0"/>
              <a:t>	</a:t>
            </a:r>
          </a:p>
          <a:p>
            <a:r>
              <a:rPr lang="zh-CN" altLang="en-US" sz="1800" dirty="0" smtClean="0"/>
              <a:t>        </a:t>
            </a:r>
            <a:r>
              <a:rPr lang="en-US" altLang="zh-CN" sz="1800" dirty="0" smtClean="0"/>
              <a:t>5.2.1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First,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all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matches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each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document.</a:t>
            </a:r>
            <a:endParaRPr lang="zh-CN" altLang="en-US" sz="1800" dirty="0" smtClean="0"/>
          </a:p>
          <a:p>
            <a:endParaRPr lang="zh-CN" altLang="en-US" sz="1800" dirty="0" smtClean="0"/>
          </a:p>
          <a:p>
            <a:r>
              <a:rPr lang="zh-CN" altLang="en-US" sz="1800" dirty="0"/>
              <a:t>	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5.2.2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Second,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calculate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midpoint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all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matched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index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show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 	</a:t>
            </a:r>
            <a:r>
              <a:rPr lang="en-US" altLang="zh-CN" sz="1800" dirty="0" smtClean="0"/>
              <a:t>words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around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midpoint.</a:t>
            </a:r>
            <a:endParaRPr lang="zh-CN" altLang="en-US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	 </a:t>
            </a:r>
            <a:r>
              <a:rPr lang="en-US" altLang="zh-CN" sz="1800" dirty="0" smtClean="0"/>
              <a:t>5.2.3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Third,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all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matched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index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got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first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step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do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highlighting.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60701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en-US" dirty="0" smtClean="0"/>
              <a:t>. </a:t>
            </a:r>
            <a:r>
              <a:rPr lang="en-US" dirty="0" smtClean="0"/>
              <a:t>Term Proximity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8" y="522366"/>
            <a:ext cx="8841477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/>
          </a:p>
          <a:p>
            <a:r>
              <a:rPr lang="en-US" altLang="zh-CN" sz="1800" dirty="0" smtClean="0"/>
              <a:t>6.1 </a:t>
            </a:r>
            <a:r>
              <a:rPr lang="en-US" altLang="zh-CN" sz="1800" dirty="0"/>
              <a:t>Search engine 2 is implemented by adding term proximity into the scoring mechanism of our basic version.</a:t>
            </a:r>
          </a:p>
          <a:p>
            <a:endParaRPr lang="en-US" altLang="zh-CN" sz="1800" dirty="0"/>
          </a:p>
          <a:p>
            <a:r>
              <a:rPr lang="en-US" altLang="zh-CN" sz="1800" dirty="0"/>
              <a:t>		Total</a:t>
            </a:r>
            <a:r>
              <a:rPr lang="zh-CN" altLang="en-US" sz="1800" dirty="0"/>
              <a:t> </a:t>
            </a:r>
            <a:r>
              <a:rPr lang="en-US" altLang="zh-CN" sz="1800" dirty="0"/>
              <a:t>Score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* </a:t>
            </a:r>
            <a:r>
              <a:rPr lang="en-US" altLang="zh-CN" sz="1800" dirty="0"/>
              <a:t>Similarity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  <a:r>
              <a:rPr lang="zh-CN" altLang="en-US" sz="1800" dirty="0"/>
              <a:t> * </a:t>
            </a:r>
            <a:r>
              <a:rPr lang="en-US" altLang="zh-CN" sz="1800" dirty="0"/>
              <a:t>Term</a:t>
            </a:r>
            <a:r>
              <a:rPr lang="zh-CN" altLang="en-US" sz="1800" dirty="0"/>
              <a:t> </a:t>
            </a:r>
            <a:r>
              <a:rPr lang="en-US" altLang="zh-CN" sz="1800" dirty="0"/>
              <a:t>proximity</a:t>
            </a:r>
            <a:r>
              <a:rPr lang="zh-CN" altLang="en-US" sz="1800" dirty="0"/>
              <a:t> </a:t>
            </a:r>
            <a:r>
              <a:rPr lang="en-US" altLang="zh-CN" sz="1800" dirty="0"/>
              <a:t>	</a:t>
            </a:r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6.2 </a:t>
            </a:r>
            <a:r>
              <a:rPr lang="en-US" altLang="zh-CN" sz="1800" dirty="0" smtClean="0"/>
              <a:t>Smallest window algorithm </a:t>
            </a:r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</a:rPr>
              <a:t>A window contains all terms in query and with minimum length  </a:t>
            </a:r>
          </a:p>
          <a:p>
            <a:endParaRPr lang="en-US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	term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proximity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score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1/(the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length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of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minWindow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	score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if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document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does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not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contain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query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7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2" y="47053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en-US" dirty="0" smtClean="0"/>
              <a:t>. </a:t>
            </a:r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3216" y="508718"/>
            <a:ext cx="862311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7.1 </a:t>
            </a:r>
            <a:r>
              <a:rPr lang="en-US" altLang="zh-CN" sz="1800" dirty="0" smtClean="0"/>
              <a:t>The </a:t>
            </a:r>
            <a:r>
              <a:rPr lang="en-US" altLang="zh-CN" sz="1800" dirty="0" err="1" smtClean="0"/>
              <a:t>Rocchio</a:t>
            </a:r>
            <a:r>
              <a:rPr lang="en-US" altLang="zh-CN" sz="1800" dirty="0" smtClean="0"/>
              <a:t> Algorithm shown in equation (3) is used in the implementation of relevance feedback.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7.2 </a:t>
            </a:r>
            <a:r>
              <a:rPr lang="en-US" altLang="zh-CN" sz="1800" dirty="0" smtClean="0"/>
              <a:t>Search engine 3 is implemented by adding the relevance feedback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option to search engine 2.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586341" y="1067717"/>
            <a:ext cx="5578734" cy="953211"/>
            <a:chOff x="480872" y="1395269"/>
            <a:chExt cx="5578734" cy="95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b="23020"/>
            <a:stretch>
              <a:fillRect/>
            </a:stretch>
          </p:blipFill>
          <p:spPr bwMode="auto">
            <a:xfrm>
              <a:off x="480872" y="1395269"/>
              <a:ext cx="4657725" cy="953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5528691" y="165137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(3)</a:t>
              </a:r>
              <a:endParaRPr lang="zh-CN" altLang="en-US" sz="22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7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424</TotalTime>
  <Words>497</Words>
  <Application>Microsoft Macintosh PowerPoint</Application>
  <PresentationFormat>On-screen Show (4:3)</PresentationFormat>
  <Paragraphs>129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ＭＳ Ｐゴシック</vt:lpstr>
      <vt:lpstr>宋体</vt:lpstr>
      <vt:lpstr>Arial</vt:lpstr>
      <vt:lpstr>fulltemplate_curve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Kansas - 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Yuanwei Wu</dc:creator>
  <cp:lastModifiedBy>Yang Tian</cp:lastModifiedBy>
  <cp:revision>146</cp:revision>
  <dcterms:created xsi:type="dcterms:W3CDTF">2016-04-30T11:09:58Z</dcterms:created>
  <dcterms:modified xsi:type="dcterms:W3CDTF">2016-05-03T18:59:27Z</dcterms:modified>
</cp:coreProperties>
</file>