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1" autoAdjust="0"/>
  </p:normalViewPr>
  <p:slideViewPr>
    <p:cSldViewPr snapToGrid="0" snapToObjects="1">
      <p:cViewPr>
        <p:scale>
          <a:sx n="75" d="100"/>
          <a:sy n="75" d="100"/>
        </p:scale>
        <p:origin x="2076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2016/5/2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a). The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to crawl are stored in </a:t>
            </a:r>
            <a:r>
              <a:rPr lang="en-US" altLang="zh-CN" sz="1200" b="1" dirty="0" smtClean="0"/>
              <a:t>queue </a:t>
            </a:r>
          </a:p>
          <a:p>
            <a:r>
              <a:rPr lang="en-US" altLang="zh-CN" sz="1200" dirty="0" smtClean="0"/>
              <a:t>b). The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are stored in </a:t>
            </a:r>
            <a:r>
              <a:rPr lang="en-US" altLang="zh-CN" sz="1200" b="1" dirty="0" smtClean="0"/>
              <a:t>Crawled</a:t>
            </a:r>
          </a:p>
          <a:p>
            <a:r>
              <a:rPr lang="en-US" altLang="zh-CN" sz="1200" dirty="0" smtClean="0"/>
              <a:t>c). For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, the page source is </a:t>
            </a:r>
          </a:p>
          <a:p>
            <a:r>
              <a:rPr lang="en-US" altLang="zh-CN" sz="1200" dirty="0" smtClean="0"/>
              <a:t>downloaded and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is stored in </a:t>
            </a:r>
            <a:r>
              <a:rPr lang="en-US" altLang="zh-CN" sz="1200" b="1" dirty="0" err="1" smtClean="0"/>
              <a:t>DownLoad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Crawled </a:t>
            </a:r>
            <a:r>
              <a:rPr lang="en-US" altLang="zh-CN" sz="1200" b="1" dirty="0" smtClean="0"/>
              <a:t>1029</a:t>
            </a:r>
            <a:r>
              <a:rPr lang="en-US" altLang="zh-CN" sz="1200" dirty="0" smtClean="0"/>
              <a:t> web pages, and feed using </a:t>
            </a:r>
            <a:r>
              <a:rPr lang="en-US" altLang="zh-CN" sz="1200" b="1" dirty="0" smtClean="0"/>
              <a:t>401 </a:t>
            </a:r>
            <a:r>
              <a:rPr lang="en-US" altLang="zh-CN" sz="1200" dirty="0" smtClean="0"/>
              <a:t>valid web pages to the search engine.  </a:t>
            </a:r>
            <a:endParaRPr lang="zh-CN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9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5/2/2016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248363"/>
            <a:ext cx="8669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000" b="1" dirty="0" smtClean="0"/>
              <a:t>EECS767 </a:t>
            </a:r>
            <a:r>
              <a:rPr lang="en-US" altLang="en-US" sz="3000" b="1" dirty="0" smtClean="0">
                <a:cs typeface="Arial" panose="020B0604020202020204" pitchFamily="34" charset="0"/>
              </a:rPr>
              <a:t>Final project:</a:t>
            </a:r>
          </a:p>
          <a:p>
            <a:pPr algn="ctr" eaLnBrk="1" hangingPunct="1"/>
            <a:r>
              <a:rPr lang="en-US" altLang="en-US" sz="3000" b="1" dirty="0" smtClean="0">
                <a:cs typeface="Arial" panose="020B0604020202020204" pitchFamily="34" charset="0"/>
              </a:rPr>
              <a:t>KU </a:t>
            </a:r>
            <a:r>
              <a:rPr lang="en-US" sz="3000" b="1" dirty="0" smtClean="0"/>
              <a:t>Information Retrieval System</a:t>
            </a:r>
            <a:endParaRPr lang="en-US" altLang="en-US" sz="3000" b="1" dirty="0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z="2000" b="1" dirty="0">
              <a:cs typeface="Arial" panose="020B0604020202020204" pitchFamily="34" charset="0"/>
            </a:endParaRPr>
          </a:p>
        </p:txBody>
      </p:sp>
      <p:pic>
        <p:nvPicPr>
          <p:cNvPr id="1331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0726" y="2792223"/>
            <a:ext cx="677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Xi Chen, Yang Tian, Yuanwei Wu</a:t>
            </a:r>
          </a:p>
          <a:p>
            <a:pPr algn="r"/>
            <a:r>
              <a:rPr lang="en-US" dirty="0" smtClean="0"/>
              <a:t>Instructor: Prof. Bo Luo</a:t>
            </a:r>
          </a:p>
          <a:p>
            <a:pPr algn="r"/>
            <a:r>
              <a:rPr lang="en-US" dirty="0" smtClean="0"/>
              <a:t>5-3-2016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1CFE-E619-429F-BE3E-F1E0B9A2C63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3812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399" y="238125"/>
            <a:ext cx="7572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Contents:</a:t>
            </a:r>
          </a:p>
          <a:p>
            <a:pPr marL="457200" indent="-457200">
              <a:buAutoNum type="arabicPeriod"/>
            </a:pPr>
            <a:r>
              <a:rPr lang="en-US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dirty="0" smtClean="0"/>
              <a:t>Preprocessing</a:t>
            </a:r>
          </a:p>
          <a:p>
            <a:pPr marL="457200" indent="-457200">
              <a:buAutoNum type="arabicPeriod"/>
            </a:pPr>
            <a:r>
              <a:rPr lang="en-US" dirty="0" smtClean="0"/>
              <a:t>Web Crawler</a:t>
            </a:r>
          </a:p>
          <a:p>
            <a:pPr marL="457200" indent="-457200">
              <a:buAutoNum type="arabicPeriod"/>
            </a:pPr>
            <a:r>
              <a:rPr lang="en-US" dirty="0" smtClean="0"/>
              <a:t>Boolean Model &amp; Vector Space Model</a:t>
            </a:r>
          </a:p>
          <a:p>
            <a:pPr marL="457200" indent="-457200">
              <a:buAutoNum type="arabicPeriod"/>
            </a:pPr>
            <a:r>
              <a:rPr lang="en-US" dirty="0" smtClean="0"/>
              <a:t>Term Proximity</a:t>
            </a:r>
          </a:p>
          <a:p>
            <a:pPr marL="457200" indent="-457200">
              <a:buAutoNum type="arabicPeriod"/>
            </a:pPr>
            <a:r>
              <a:rPr lang="en-US" dirty="0" smtClean="0"/>
              <a:t>Relevance Feedback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Q &amp; 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64" y="3340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82" y="440478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1.1 Programming language: Python &amp; PHP</a:t>
            </a:r>
          </a:p>
          <a:p>
            <a:r>
              <a:rPr lang="en-US" altLang="zh-CN" sz="1800" dirty="0" smtClean="0"/>
              <a:t>1.2 The architecture of our search engine: three versions</a:t>
            </a:r>
            <a:endParaRPr lang="zh-CN" altLang="en-US" sz="18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1196140" y="5569657"/>
            <a:ext cx="68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1800" dirty="0" smtClean="0"/>
              <a:t>Fig 1. Architecture of our search engines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8752" y="1544263"/>
            <a:ext cx="8197797" cy="3055044"/>
            <a:chOff x="138752" y="1544263"/>
            <a:chExt cx="8197797" cy="3055044"/>
          </a:xfrm>
        </p:grpSpPr>
        <p:sp>
          <p:nvSpPr>
            <p:cNvPr id="12" name="矩形 11"/>
            <p:cNvSpPr/>
            <p:nvPr/>
          </p:nvSpPr>
          <p:spPr>
            <a:xfrm>
              <a:off x="138752" y="1544263"/>
              <a:ext cx="8197797" cy="305504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5034" y="164314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F0"/>
                  </a:solidFill>
                </a:rPr>
                <a:t>Search Engine 2</a:t>
              </a:r>
              <a:endParaRPr lang="zh-CN" altLang="en-US" sz="1800" b="1" dirty="0">
                <a:solidFill>
                  <a:srgbClr val="00B0F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000" y="1666313"/>
              <a:ext cx="1136952" cy="55836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38752" y="1223288"/>
            <a:ext cx="8377451" cy="4249463"/>
            <a:chOff x="138752" y="1223288"/>
            <a:chExt cx="8377451" cy="4249463"/>
          </a:xfrm>
        </p:grpSpPr>
        <p:sp>
          <p:nvSpPr>
            <p:cNvPr id="16" name="TextBox 15"/>
            <p:cNvSpPr txBox="1"/>
            <p:nvPr/>
          </p:nvSpPr>
          <p:spPr>
            <a:xfrm>
              <a:off x="4365978" y="492507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50"/>
                  </a:solidFill>
                </a:rPr>
                <a:t>Search Engine 3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8752" y="1223288"/>
              <a:ext cx="8377451" cy="424946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3004" y="4845302"/>
              <a:ext cx="1256681" cy="54567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77424" y="2299087"/>
            <a:ext cx="8102261" cy="2122796"/>
            <a:chOff x="177424" y="2299087"/>
            <a:chExt cx="8102261" cy="21227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541" y="2358660"/>
              <a:ext cx="7986044" cy="201974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77424" y="2299087"/>
              <a:ext cx="8102261" cy="21227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6335" y="4026092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Search Engine 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Preprocessing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9" y="824468"/>
            <a:ext cx="8602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2.1 </a:t>
            </a:r>
            <a:r>
              <a:rPr lang="en-US" altLang="zh-CN" sz="1800" b="1" dirty="0" smtClean="0"/>
              <a:t>Tokenization for each Document </a:t>
            </a:r>
            <a:r>
              <a:rPr lang="en-US" altLang="zh-CN" sz="1800" dirty="0" smtClean="0"/>
              <a:t>(provided 91 files and crawled 401 files):</a:t>
            </a:r>
          </a:p>
          <a:p>
            <a:r>
              <a:rPr lang="en-US" altLang="zh-CN" sz="1800" dirty="0" smtClean="0"/>
              <a:t>a). Remove the HTML tags</a:t>
            </a:r>
          </a:p>
          <a:p>
            <a:r>
              <a:rPr lang="en-US" altLang="zh-CN" sz="1800" dirty="0" smtClean="0"/>
              <a:t>b). Excluding spaces and punctuations</a:t>
            </a:r>
          </a:p>
          <a:p>
            <a:r>
              <a:rPr lang="en-US" altLang="zh-CN" sz="1800" dirty="0" smtClean="0"/>
              <a:t>c). Convert into lower case  </a:t>
            </a:r>
          </a:p>
          <a:p>
            <a:r>
              <a:rPr lang="en-US" altLang="zh-CN" sz="1800" dirty="0" smtClean="0"/>
              <a:t>d). Using NLTK package to remove stop list and do Porter stemming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2.2 </a:t>
            </a:r>
            <a:r>
              <a:rPr lang="en-US" altLang="zh-CN" sz="1800" b="1" dirty="0" smtClean="0"/>
              <a:t>Preprocessing for Query</a:t>
            </a:r>
          </a:p>
          <a:p>
            <a:r>
              <a:rPr lang="en-US" altLang="zh-CN" sz="1800" dirty="0" smtClean="0"/>
              <a:t>Remove stop list and do Porter stemming</a:t>
            </a:r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2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Web </a:t>
            </a:r>
            <a:r>
              <a:rPr lang="en-US" dirty="0"/>
              <a:t>C</a:t>
            </a:r>
            <a:r>
              <a:rPr lang="en-US" dirty="0" smtClean="0"/>
              <a:t>rawler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339" y="5575362"/>
            <a:ext cx="833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EECS767 IR course document: web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6479" y="1976070"/>
            <a:ext cx="441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863" y="563310"/>
            <a:ext cx="8947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3.1 seed = 'http://www.ku.edu‘, domain name: </a:t>
            </a:r>
            <a:r>
              <a:rPr lang="en-US" altLang="zh-CN" sz="1800" dirty="0" smtClean="0"/>
              <a:t>ku.edu</a:t>
            </a:r>
            <a:endParaRPr lang="en-US" altLang="zh-CN" sz="1800" dirty="0" smtClean="0"/>
          </a:p>
          <a:p>
            <a:r>
              <a:rPr lang="en-US" altLang="zh-CN" sz="1800" dirty="0" smtClean="0"/>
              <a:t>3.2 page fetches and parses: </a:t>
            </a:r>
          </a:p>
          <a:p>
            <a:r>
              <a:rPr lang="en-US" altLang="zh-CN" sz="1600" dirty="0" smtClean="0"/>
              <a:t>a).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are normalized to absolute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b).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filtering: remove the unwanted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(without </a:t>
            </a:r>
            <a:r>
              <a:rPr lang="en-US" altLang="zh-CN" sz="1600" dirty="0" smtClean="0"/>
              <a:t>the domain name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, with “</a:t>
            </a:r>
            <a:r>
              <a:rPr lang="en-US" altLang="zh-CN" sz="1600" dirty="0" smtClean="0"/>
              <a:t>mailto”, “</a:t>
            </a:r>
            <a:r>
              <a:rPr lang="en-US" altLang="zh-CN" sz="1600" dirty="0" err="1" smtClean="0"/>
              <a:t>tel</a:t>
            </a:r>
            <a:r>
              <a:rPr lang="en-US" altLang="zh-CN" sz="1600" dirty="0" smtClean="0"/>
              <a:t>:”, “.pdf”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r>
              <a:rPr lang="en-US" altLang="zh-CN" sz="1800" dirty="0" smtClean="0"/>
              <a:t>3.3 Threaded spiders: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7671" y="5315998"/>
            <a:ext cx="39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Fig 2. The topology of web crawler</a:t>
            </a:r>
            <a:endParaRPr lang="zh-CN" altLang="en-US" sz="1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1" y="60701"/>
            <a:ext cx="67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altLang="zh-CN" dirty="0" smtClean="0"/>
              <a:t>Boolean Model &amp; Vector Space Model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66" y="604254"/>
            <a:ext cx="9110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4.1 Boolean model </a:t>
            </a:r>
          </a:p>
          <a:p>
            <a:r>
              <a:rPr lang="en-US" altLang="zh-CN" sz="1800" dirty="0" smtClean="0"/>
              <a:t>4.1.1 Build the inverted index: dictionary and posting lists</a:t>
            </a:r>
          </a:p>
          <a:p>
            <a:r>
              <a:rPr lang="en-US" altLang="zh-CN" sz="1800" dirty="0" smtClean="0"/>
              <a:t>4.1.2 It is used to select the candidate documents which contain at least one term in the query.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4.2 Vector space model</a:t>
            </a:r>
          </a:p>
          <a:p>
            <a:r>
              <a:rPr lang="en-US" altLang="zh-CN" sz="1800" dirty="0" smtClean="0"/>
              <a:t>4.2.1 Build the TF-IDF table</a:t>
            </a:r>
          </a:p>
          <a:p>
            <a:r>
              <a:rPr lang="en-US" altLang="zh-CN" sz="1800" dirty="0" smtClean="0"/>
              <a:t>4.2.2 The document and query vectors are calculated using equation (1):</a:t>
            </a:r>
            <a:r>
              <a:rPr lang="en-US" altLang="zh-CN" sz="1800" b="1" dirty="0" smtClean="0"/>
              <a:t> 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4.2.3 The similarity score between document and query is calculated using equation (2): </a:t>
            </a: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579871" y="2991407"/>
            <a:ext cx="5917586" cy="773019"/>
            <a:chOff x="394079" y="2286628"/>
            <a:chExt cx="5917586" cy="773019"/>
          </a:xfrm>
        </p:grpSpPr>
        <p:pic>
          <p:nvPicPr>
            <p:cNvPr id="4" name="图片 3" descr="Macintosh HD:Users:chenxi:Desktop:Screen Shot 2016-03-27 at 8.38.17 PM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79" y="2286628"/>
              <a:ext cx="4000500" cy="77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5780750" y="2420558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(1)</a:t>
              </a:r>
              <a:endParaRPr lang="zh-CN" altLang="en-US" sz="2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95100" y="4353623"/>
            <a:ext cx="5902357" cy="1173707"/>
            <a:chOff x="1404031" y="3889612"/>
            <a:chExt cx="5902357" cy="1173707"/>
          </a:xfrm>
        </p:grpSpPr>
        <p:pic>
          <p:nvPicPr>
            <p:cNvPr id="10" name="图片 9" descr="Macintosh HD:Users:chenxi:Desktop:Screen Shot 2016-03-27 at 8.39.33 PM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7" b="13069"/>
            <a:stretch>
              <a:fillRect/>
            </a:stretch>
          </p:blipFill>
          <p:spPr bwMode="auto">
            <a:xfrm>
              <a:off x="1404031" y="3889612"/>
              <a:ext cx="4914900" cy="1173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775473" y="420586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(2)</a:t>
              </a:r>
              <a:endParaRPr lang="zh-CN" altLang="en-US" sz="22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Term Proximity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5.1 The formula of term proximity: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Xi Chen adds the formula here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5.2 Search engine 2 is implemented by adding term proximity into the scoring mechanism of our basic version.</a:t>
            </a:r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4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2" y="4705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Relevance Feedback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216" y="508718"/>
            <a:ext cx="8623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6.1 The </a:t>
            </a:r>
            <a:r>
              <a:rPr lang="en-US" altLang="zh-CN" sz="1800" dirty="0" err="1" smtClean="0"/>
              <a:t>Rocchio</a:t>
            </a:r>
            <a:r>
              <a:rPr lang="en-US" altLang="zh-CN" sz="1800" dirty="0" smtClean="0"/>
              <a:t> Algorithm shown in equation (3) is used in the implementation of relevance feedback.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6.2 Search engine 3 is implemented by adding the relevance feedback to search engine 2.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586341" y="1067717"/>
            <a:ext cx="5578734" cy="953211"/>
            <a:chOff x="480872" y="1395269"/>
            <a:chExt cx="5578734" cy="95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b="23020"/>
            <a:stretch>
              <a:fillRect/>
            </a:stretch>
          </p:blipFill>
          <p:spPr bwMode="auto">
            <a:xfrm>
              <a:off x="480872" y="1395269"/>
              <a:ext cx="4657725" cy="9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5528691" y="165137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(3)</a:t>
              </a:r>
              <a:endParaRPr lang="zh-CN" altLang="en-US" sz="22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60" y="47053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Demo 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" y="686138"/>
            <a:ext cx="8808858" cy="418611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361</TotalTime>
  <Words>449</Words>
  <Application>Microsoft Office PowerPoint</Application>
  <PresentationFormat>On-screen Show (4:3)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宋体</vt:lpstr>
      <vt:lpstr>Arial</vt:lpstr>
      <vt:lpstr>Calibri</vt:lpstr>
      <vt:lpstr>fulltemplate_curve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Yuanwei Wu</dc:creator>
  <cp:lastModifiedBy>Yuanwei Wu</cp:lastModifiedBy>
  <cp:revision>131</cp:revision>
  <dcterms:created xsi:type="dcterms:W3CDTF">2016-04-30T11:09:58Z</dcterms:created>
  <dcterms:modified xsi:type="dcterms:W3CDTF">2016-05-03T02:55:34Z</dcterms:modified>
</cp:coreProperties>
</file>