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72" r:id="rId12"/>
    <p:sldId id="267" r:id="rId13"/>
    <p:sldId id="273" r:id="rId14"/>
    <p:sldId id="275" r:id="rId15"/>
    <p:sldId id="27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56"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877675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7098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e52c310dd_0_57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Google Shape;112;g3e52c310dd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0653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e52c310dd_0_56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e52c310dd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567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e5af7fc7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e5af7f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7107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e5af7fc79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e5af7fc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576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e5af7fc79_0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e5af7fc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37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e5af7fc79_0_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Google Shape;82;g3e5af7fc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944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e5af7fc79_0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Google Shape;88;g3e5af7fc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229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e52c310dd_0_55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Google Shape;100;g3e52c310dd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3034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52c310dd_0_57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Google Shape;106;g3e52c310dd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561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E161B0-7D86-4323-A66E-9C8598A87687}"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31736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161B0-7D86-4323-A66E-9C8598A87687}"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6598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161B0-7D86-4323-A66E-9C8598A87687}"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27504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7070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905256"/>
            <a:ext cx="8520600" cy="4151561"/>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67172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161B0-7D86-4323-A66E-9C8598A87687}"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64673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E161B0-7D86-4323-A66E-9C8598A87687}"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89188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E161B0-7D86-4323-A66E-9C8598A87687}"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6060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E161B0-7D86-4323-A66E-9C8598A87687}"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32158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E161B0-7D86-4323-A66E-9C8598A87687}"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70664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61B0-7D86-4323-A66E-9C8598A87687}"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985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161B0-7D86-4323-A66E-9C8598A87687}"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57581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161B0-7D86-4323-A66E-9C8598A87687}"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83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E161B0-7D86-4323-A66E-9C8598A87687}" type="datetimeFigureOut">
              <a:rPr lang="en-US" smtClean="0"/>
              <a:t>11/30/2018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66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openreview.net/forum?id=Hkbd5xZRb"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openreview.net/forum?id=Hkbd5xZRb"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openreview.net/forum?id=SJtfOEn6-&amp;noteId=HkG6r4Kgf"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How to </a:t>
            </a:r>
            <a:r>
              <a:rPr lang="en" dirty="0" smtClean="0"/>
              <a:t>Write Good Reviews </a:t>
            </a:r>
            <a:r>
              <a:rPr lang="en" dirty="0"/>
              <a:t>for CVPR</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smtClean="0"/>
          </a:p>
          <a:p>
            <a:pPr marL="0" lvl="0" indent="0">
              <a:spcBef>
                <a:spcPts val="0"/>
              </a:spcBef>
              <a:spcAft>
                <a:spcPts val="0"/>
              </a:spcAft>
              <a:buNone/>
            </a:pPr>
            <a:r>
              <a:rPr lang="en-US" dirty="0" smtClean="0"/>
              <a:t>by CVPR 2019 Program Chairs</a:t>
            </a:r>
          </a:p>
          <a:p>
            <a:pPr marL="0" lvl="0" indent="0">
              <a:spcBef>
                <a:spcPts val="0"/>
              </a:spcBef>
              <a:spcAft>
                <a:spcPts val="0"/>
              </a:spcAft>
              <a:buNone/>
            </a:pPr>
            <a:r>
              <a:rPr lang="en-US" dirty="0" smtClean="0"/>
              <a:t>Derek Hoiem, Gang Hua, Abhinav Gupta, and Zhuowen Tu</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a:t>
            </a:r>
            <a:endParaRPr lang="en-US" dirty="0"/>
          </a:p>
        </p:txBody>
      </p:sp>
      <p:sp>
        <p:nvSpPr>
          <p:cNvPr id="3" name="Text Placeholder 2"/>
          <p:cNvSpPr>
            <a:spLocks noGrp="1"/>
          </p:cNvSpPr>
          <p:nvPr>
            <p:ph type="body" idx="1"/>
          </p:nvPr>
        </p:nvSpPr>
        <p:spPr>
          <a:xfrm>
            <a:off x="311700" y="933018"/>
            <a:ext cx="8520600" cy="3991025"/>
          </a:xfrm>
        </p:spPr>
        <p:txBody>
          <a:bodyPr>
            <a:noAutofit/>
          </a:bodyPr>
          <a:lstStyle/>
          <a:p>
            <a:pPr>
              <a:lnSpc>
                <a:spcPct val="120000"/>
              </a:lnSpc>
              <a:spcAft>
                <a:spcPts val="1200"/>
              </a:spcAft>
            </a:pPr>
            <a:r>
              <a:rPr lang="en-US" sz="2000" dirty="0" smtClean="0"/>
              <a:t>The following examples are from ICLR, which published reviews in the public domain</a:t>
            </a:r>
          </a:p>
          <a:p>
            <a:pPr>
              <a:lnSpc>
                <a:spcPct val="120000"/>
              </a:lnSpc>
              <a:spcAft>
                <a:spcPts val="1200"/>
              </a:spcAft>
            </a:pPr>
            <a:r>
              <a:rPr lang="en-US" sz="2000" dirty="0" smtClean="0"/>
              <a:t>For ICLR, the review is written as a single statement, rather than broken into sections as for CVPR, but the same criteria for reviews apply</a:t>
            </a:r>
          </a:p>
          <a:p>
            <a:pPr>
              <a:lnSpc>
                <a:spcPct val="120000"/>
              </a:lnSpc>
              <a:spcAft>
                <a:spcPts val="1200"/>
              </a:spcAft>
            </a:pPr>
            <a:r>
              <a:rPr lang="en-US" sz="2000" dirty="0" smtClean="0"/>
              <a:t>Here we consider the </a:t>
            </a:r>
            <a:r>
              <a:rPr lang="en-US" sz="2000" b="1" dirty="0" smtClean="0"/>
              <a:t>quality of the form</a:t>
            </a:r>
            <a:r>
              <a:rPr lang="en-US" sz="2000" dirty="0" smtClean="0"/>
              <a:t>, rather than the accuracy of the content, of the review.  </a:t>
            </a:r>
            <a:r>
              <a:rPr lang="en-US" dirty="0" smtClean="0"/>
              <a:t>Of course the accuracy of the review is also very important but requires much more expertise and time to analyze</a:t>
            </a:r>
          </a:p>
        </p:txBody>
      </p:sp>
    </p:spTree>
    <p:extLst>
      <p:ext uri="{BB962C8B-B14F-4D97-AF65-F5344CB8AC3E}">
        <p14:creationId xmlns:p14="http://schemas.microsoft.com/office/powerpoint/2010/main" val="314166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noAutofit/>
          </a:bodyPr>
          <a:lstStyle/>
          <a:p>
            <a:r>
              <a:rPr lang="en-US" sz="2000" i="1" dirty="0" smtClean="0"/>
              <a:t>Review quality: Good. </a:t>
            </a:r>
            <a:r>
              <a:rPr lang="en-US" sz="2000" dirty="0" smtClean="0"/>
              <a:t>Though missing a summary of contribution, the review clearly explains why the paper should be accepted </a:t>
            </a:r>
            <a:endParaRPr lang="en-US" sz="2000" dirty="0"/>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1200" dirty="0" smtClean="0"/>
              <a:t>(Note: this was a late-added review, which may account for brevity)</a:t>
            </a:r>
          </a:p>
          <a:p>
            <a:pPr marL="114300" indent="0">
              <a:buNone/>
            </a:pPr>
            <a:endParaRPr lang="en-US" sz="1200" dirty="0"/>
          </a:p>
          <a:p>
            <a:pPr marL="114300" indent="0">
              <a:buNone/>
            </a:pPr>
            <a:r>
              <a:rPr lang="en-US" sz="1200" dirty="0" smtClean="0"/>
              <a:t>Rating</a:t>
            </a:r>
            <a:r>
              <a:rPr lang="en-US" sz="1200" dirty="0"/>
              <a:t>: 9: Top 15% of accepted papers, strong accept</a:t>
            </a:r>
          </a:p>
          <a:p>
            <a:pPr marL="114300" indent="0">
              <a:buNone/>
            </a:pPr>
            <a:endParaRPr lang="en-US" sz="1200" dirty="0" smtClean="0"/>
          </a:p>
          <a:p>
            <a:pPr marL="114300" indent="0">
              <a:buNone/>
            </a:pPr>
            <a:r>
              <a:rPr lang="en-US" sz="1200" dirty="0" smtClean="0"/>
              <a:t>Review</a:t>
            </a:r>
            <a:r>
              <a:rPr lang="en-US" sz="1200" dirty="0"/>
              <a:t>: First off, this paper was a delight to read.  The authors develop an (actually) novel scheme for representing spherical data from the ground up, and test it on three wildly different empirical tasks: Spherical MNIST, 3D-object recognition, and atomization energies from molecular geometries.  They achieve near state-of-the-art performance against other special-purpose networks that aren't nearly as general as their new framework.  The paper was also exceptionally clear and well written.</a:t>
            </a:r>
          </a:p>
          <a:p>
            <a:pPr marL="114300" indent="0">
              <a:buNone/>
            </a:pPr>
            <a:endParaRPr lang="en-US" sz="1200" dirty="0"/>
          </a:p>
          <a:p>
            <a:pPr marL="114300" indent="0">
              <a:buNone/>
            </a:pPr>
            <a:r>
              <a:rPr lang="en-US" sz="1200" dirty="0"/>
              <a:t>The only con (which is more a suggestion than anything)--it would be nice if the authors compared the training time/# of parameters of their model versus the closest competitors for the latter two empirical examples.  This can sometimes be an apples-to-oranges comparison, but it's nice to fully contextualize the comparative advantage of this new scheme over others.  That is, does it perform as well and train just as fast?  Does it need fewer parameters?  etc.</a:t>
            </a:r>
          </a:p>
          <a:p>
            <a:pPr marL="114300" indent="0">
              <a:buNone/>
            </a:pPr>
            <a:endParaRPr lang="en-US" sz="1200" dirty="0"/>
          </a:p>
          <a:p>
            <a:pPr marL="114300" indent="0">
              <a:buNone/>
            </a:pPr>
            <a:r>
              <a:rPr lang="en-US" sz="1200" dirty="0"/>
              <a:t>I strongly endorse acceptance.</a:t>
            </a:r>
          </a:p>
        </p:txBody>
      </p:sp>
      <p:sp>
        <p:nvSpPr>
          <p:cNvPr id="4" name="Rectangle 3"/>
          <p:cNvSpPr/>
          <p:nvPr/>
        </p:nvSpPr>
        <p:spPr>
          <a:xfrm>
            <a:off x="0" y="4835723"/>
            <a:ext cx="2707793" cy="253916"/>
          </a:xfrm>
          <a:prstGeom prst="rect">
            <a:avLst/>
          </a:prstGeom>
        </p:spPr>
        <p:txBody>
          <a:bodyPr wrap="none">
            <a:spAutoFit/>
          </a:bodyPr>
          <a:lstStyle/>
          <a:p>
            <a:r>
              <a:rPr lang="en-US" sz="1050" dirty="0" smtClean="0">
                <a:latin typeface="+mn-lt"/>
                <a:hlinkClick r:id="rId2"/>
              </a:rPr>
              <a:t>https</a:t>
            </a:r>
            <a:r>
              <a:rPr lang="en-US" sz="1050" dirty="0">
                <a:latin typeface="+mn-lt"/>
                <a:hlinkClick r:id="rId2"/>
              </a:rPr>
              <a:t>://</a:t>
            </a:r>
            <a:r>
              <a:rPr lang="en-US" sz="1050" dirty="0" smtClean="0">
                <a:latin typeface="+mn-lt"/>
                <a:hlinkClick r:id="rId2"/>
              </a:rPr>
              <a:t>openreview.net/forum?id=Hkbd5xZRb</a:t>
            </a:r>
            <a:endParaRPr lang="en-US" sz="1050" dirty="0">
              <a:latin typeface="+mn-lt"/>
            </a:endParaRPr>
          </a:p>
        </p:txBody>
      </p:sp>
      <p:sp>
        <p:nvSpPr>
          <p:cNvPr id="6" name="TextBox 5"/>
          <p:cNvSpPr txBox="1"/>
          <p:nvPr/>
        </p:nvSpPr>
        <p:spPr>
          <a:xfrm>
            <a:off x="4802642" y="964115"/>
            <a:ext cx="4052518" cy="2677656"/>
          </a:xfrm>
          <a:prstGeom prst="rect">
            <a:avLst/>
          </a:prstGeom>
          <a:noFill/>
        </p:spPr>
        <p:txBody>
          <a:bodyPr wrap="square" rtlCol="0">
            <a:spAutoFit/>
          </a:bodyPr>
          <a:lstStyle/>
          <a:p>
            <a:r>
              <a:rPr lang="en-US" dirty="0" smtClean="0">
                <a:latin typeface="+mn-lt"/>
              </a:rPr>
              <a:t>+ Clearly explains why the paper should be accepted – Does not contain many details about the contribution or why it is novel, so relies on the AC trusting the reviewer’s judgment on these points</a:t>
            </a:r>
          </a:p>
          <a:p>
            <a:endParaRPr lang="en-US" dirty="0">
              <a:latin typeface="+mn-lt"/>
            </a:endParaRPr>
          </a:p>
          <a:p>
            <a:r>
              <a:rPr lang="en-US" dirty="0" smtClean="0">
                <a:latin typeface="+mn-lt"/>
              </a:rPr>
              <a:t>Note: though the proposed method does not achieve the best results (according to the review), the paper is highly valued for proposing a more general framework. Achieving best results is not necessary to validate the key idea (e.g., generality by testing with diverse datasets, or including an ablation study that isolates the impact of the key idea).</a:t>
            </a:r>
            <a:endParaRPr lang="en-US" i="1" dirty="0">
              <a:latin typeface="+mn-lt"/>
            </a:endParaRPr>
          </a:p>
        </p:txBody>
      </p:sp>
      <p:sp>
        <p:nvSpPr>
          <p:cNvPr id="8" name="Left Arrow 7"/>
          <p:cNvSpPr/>
          <p:nvPr/>
        </p:nvSpPr>
        <p:spPr>
          <a:xfrm>
            <a:off x="4392888" y="1563806"/>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4363789" y="3892478"/>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3543" y="3717736"/>
            <a:ext cx="4052518" cy="954107"/>
          </a:xfrm>
          <a:prstGeom prst="rect">
            <a:avLst/>
          </a:prstGeom>
          <a:noFill/>
        </p:spPr>
        <p:txBody>
          <a:bodyPr wrap="square" rtlCol="0">
            <a:spAutoFit/>
          </a:bodyPr>
          <a:lstStyle/>
          <a:p>
            <a:r>
              <a:rPr lang="en-US" dirty="0">
                <a:latin typeface="+mn-lt"/>
              </a:rPr>
              <a:t>+ Indicates that the reviewer tried to think of weaknesses but could not come up with anything that should negatively impact the paper </a:t>
            </a:r>
            <a:r>
              <a:rPr lang="en-US" dirty="0" smtClean="0">
                <a:latin typeface="+mn-lt"/>
              </a:rPr>
              <a:t>rating</a:t>
            </a:r>
          </a:p>
          <a:p>
            <a:r>
              <a:rPr lang="en-US" dirty="0" smtClean="0">
                <a:latin typeface="+mn-lt"/>
              </a:rPr>
              <a:t>+ Constructive feedback for the authors</a:t>
            </a:r>
          </a:p>
        </p:txBody>
      </p:sp>
    </p:spTree>
    <p:extLst>
      <p:ext uri="{BB962C8B-B14F-4D97-AF65-F5344CB8AC3E}">
        <p14:creationId xmlns:p14="http://schemas.microsoft.com/office/powerpoint/2010/main" val="3667045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noAutofit/>
          </a:bodyPr>
          <a:lstStyle/>
          <a:p>
            <a:r>
              <a:rPr lang="en-US" sz="1600" i="1" dirty="0"/>
              <a:t>Review </a:t>
            </a:r>
            <a:r>
              <a:rPr lang="en-US" sz="1600" i="1" dirty="0" smtClean="0"/>
              <a:t>Quality: OK but not great</a:t>
            </a:r>
            <a:r>
              <a:rPr lang="en-US" sz="1600" dirty="0" smtClean="0"/>
              <a:t>. </a:t>
            </a:r>
            <a:r>
              <a:rPr lang="en-US" sz="1600" dirty="0"/>
              <a:t>Makes general factors in decision clear and provides detailed feedback to authors, but does not provide adequate explanation for strengths and weaknesses</a:t>
            </a:r>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700" dirty="0"/>
              <a:t>Rating: 8: Top 50% of accepted papers, clear accept</a:t>
            </a:r>
          </a:p>
          <a:p>
            <a:pPr marL="114300" indent="0">
              <a:buNone/>
            </a:pPr>
            <a:endParaRPr lang="en-US" sz="700" dirty="0"/>
          </a:p>
          <a:p>
            <a:pPr marL="114300" indent="0">
              <a:buNone/>
            </a:pPr>
            <a:r>
              <a:rPr lang="en-US" sz="700" dirty="0"/>
              <a:t>The paper proposes a framework for constructing spherical convolutional networks (</a:t>
            </a:r>
            <a:r>
              <a:rPr lang="en-US" sz="700" dirty="0" err="1"/>
              <a:t>ConvNets</a:t>
            </a:r>
            <a:r>
              <a:rPr lang="en-US" sz="700" dirty="0"/>
              <a:t>) based on a novel synthesis of several existing concepts.  The goal is to detect patterns in spherical signals irrespective of how they are rotated on the sphere.  The key is to make the convolutional architecture rotation </a:t>
            </a:r>
            <a:r>
              <a:rPr lang="en-US" sz="700" dirty="0" err="1"/>
              <a:t>equivariant</a:t>
            </a:r>
            <a:r>
              <a:rPr lang="en-US" sz="700" dirty="0"/>
              <a:t>.</a:t>
            </a:r>
          </a:p>
          <a:p>
            <a:pPr marL="114300" indent="0">
              <a:buNone/>
            </a:pPr>
            <a:endParaRPr lang="en-US" sz="700" dirty="0"/>
          </a:p>
          <a:p>
            <a:pPr marL="114300" indent="0">
              <a:buNone/>
            </a:pPr>
            <a:r>
              <a:rPr lang="en-US" sz="700" dirty="0"/>
              <a:t>Pros</a:t>
            </a:r>
            <a:r>
              <a:rPr lang="en-US" sz="700" dirty="0" smtClean="0"/>
              <a:t>:</a:t>
            </a:r>
            <a:endParaRPr lang="en-US" sz="700" dirty="0"/>
          </a:p>
          <a:p>
            <a:pPr marL="114300" indent="0">
              <a:buNone/>
            </a:pPr>
            <a:r>
              <a:rPr lang="en-US" sz="700" dirty="0"/>
              <a:t>+ novel/original proposal justified both theoretically and empirically</a:t>
            </a:r>
          </a:p>
          <a:p>
            <a:pPr marL="114300" indent="0">
              <a:buNone/>
            </a:pPr>
            <a:r>
              <a:rPr lang="en-US" sz="700" dirty="0"/>
              <a:t>+ well written, easy to follow</a:t>
            </a:r>
          </a:p>
          <a:p>
            <a:pPr marL="114300" indent="0">
              <a:buNone/>
            </a:pPr>
            <a:r>
              <a:rPr lang="en-US" sz="700" dirty="0"/>
              <a:t>+ limited evaluation on a classification and regression task is suggestive of the proposed approach's potential</a:t>
            </a:r>
          </a:p>
          <a:p>
            <a:pPr marL="114300" indent="0">
              <a:buNone/>
            </a:pPr>
            <a:r>
              <a:rPr lang="en-US" sz="700" dirty="0"/>
              <a:t>+ efficient implementation</a:t>
            </a:r>
          </a:p>
          <a:p>
            <a:pPr marL="114300" indent="0">
              <a:buNone/>
            </a:pPr>
            <a:endParaRPr lang="en-US" sz="700" dirty="0"/>
          </a:p>
          <a:p>
            <a:pPr marL="114300" indent="0">
              <a:buNone/>
            </a:pPr>
            <a:r>
              <a:rPr lang="en-US" sz="700" dirty="0"/>
              <a:t>Cons</a:t>
            </a:r>
            <a:r>
              <a:rPr lang="en-US" sz="700" dirty="0" smtClean="0"/>
              <a:t>:</a:t>
            </a:r>
            <a:endParaRPr lang="en-US" sz="700" dirty="0"/>
          </a:p>
          <a:p>
            <a:pPr marL="114300" indent="0">
              <a:buNone/>
            </a:pPr>
            <a:r>
              <a:rPr lang="en-US" sz="700" dirty="0"/>
              <a:t>- related work, in particular the first paragraph, should compare and contrast with the closest extant work rather than merely list them</a:t>
            </a:r>
          </a:p>
          <a:p>
            <a:pPr marL="114300" indent="0">
              <a:buNone/>
            </a:pPr>
            <a:r>
              <a:rPr lang="en-US" sz="700" dirty="0"/>
              <a:t>- evaluation is limited; granted this is the nature of the target domain</a:t>
            </a:r>
          </a:p>
          <a:p>
            <a:pPr marL="114300" indent="0">
              <a:buNone/>
            </a:pPr>
            <a:endParaRPr lang="en-US" sz="700" dirty="0"/>
          </a:p>
          <a:p>
            <a:pPr marL="114300" indent="0">
              <a:buNone/>
            </a:pPr>
            <a:r>
              <a:rPr lang="en-US" sz="700" dirty="0"/>
              <a:t>Presentation</a:t>
            </a:r>
            <a:r>
              <a:rPr lang="en-US" sz="700" dirty="0" smtClean="0"/>
              <a:t>:</a:t>
            </a:r>
            <a:endParaRPr lang="en-US" sz="700" dirty="0"/>
          </a:p>
          <a:p>
            <a:pPr marL="114300" indent="0">
              <a:buNone/>
            </a:pPr>
            <a:r>
              <a:rPr lang="en-US" sz="700" dirty="0" smtClean="0"/>
              <a:t>* While </a:t>
            </a:r>
            <a:r>
              <a:rPr lang="en-US" sz="700" dirty="0"/>
              <a:t>the paper is generally written well, the paper appears to conflate the definition of the convolutional and correlation operators?  This point should be clarified in a revised manuscript.  </a:t>
            </a:r>
          </a:p>
          <a:p>
            <a:pPr marL="114300" indent="0">
              <a:buNone/>
            </a:pPr>
            <a:r>
              <a:rPr lang="en-US" sz="700" dirty="0" smtClean="0"/>
              <a:t>* In </a:t>
            </a:r>
            <a:r>
              <a:rPr lang="en-US" sz="700" dirty="0"/>
              <a:t>Section 5 (Experiments), there are several references to S^2CNN.  This naming of the proposed approach should be made clear earlier in the manuscript.  As an aside, this appears a little confusing since convolution is performed first on S^2 and then SO(3). </a:t>
            </a:r>
          </a:p>
          <a:p>
            <a:pPr marL="114300" indent="0">
              <a:buNone/>
            </a:pPr>
            <a:endParaRPr lang="en-US" sz="700" dirty="0"/>
          </a:p>
          <a:p>
            <a:pPr marL="114300" indent="0">
              <a:buNone/>
            </a:pPr>
            <a:r>
              <a:rPr lang="en-US" sz="700" dirty="0"/>
              <a:t>Evaluation:</a:t>
            </a:r>
          </a:p>
          <a:p>
            <a:pPr marL="114300" indent="0">
              <a:buNone/>
            </a:pPr>
            <a:r>
              <a:rPr lang="en-US" sz="700" dirty="0" smtClean="0"/>
              <a:t>* What </a:t>
            </a:r>
            <a:r>
              <a:rPr lang="en-US" sz="700" dirty="0"/>
              <a:t>are the timings of the forward/backward pass and space considerations for the Spherical </a:t>
            </a:r>
            <a:r>
              <a:rPr lang="en-US" sz="700" dirty="0" err="1"/>
              <a:t>ConvNets</a:t>
            </a:r>
            <a:r>
              <a:rPr lang="en-US" sz="700" dirty="0"/>
              <a:t> presented in the evaluation section?  Please provide specific numbers for the various tasks presented.</a:t>
            </a:r>
          </a:p>
          <a:p>
            <a:pPr marL="114300" indent="0">
              <a:buNone/>
            </a:pPr>
            <a:r>
              <a:rPr lang="en-US" sz="700" dirty="0" smtClean="0"/>
              <a:t>* How </a:t>
            </a:r>
            <a:r>
              <a:rPr lang="en-US" sz="700" dirty="0"/>
              <a:t>many layers (parameters) are used in the baselines in Table 2?  If indeed there are much less parameters used in the proposed approach, this would strengthen the argument for the approach.  On the other hand, was there an attempt to add additional layers to the proposed approach for the shape recognition experiment in Sec. 5.3 to improve performance?</a:t>
            </a:r>
          </a:p>
          <a:p>
            <a:pPr marL="114300" indent="0">
              <a:buNone/>
            </a:pPr>
            <a:endParaRPr lang="en-US" sz="700" dirty="0"/>
          </a:p>
          <a:p>
            <a:pPr marL="114300" indent="0">
              <a:buNone/>
            </a:pPr>
            <a:r>
              <a:rPr lang="en-US" sz="700" dirty="0"/>
              <a:t>Minor Points</a:t>
            </a:r>
            <a:r>
              <a:rPr lang="en-US" sz="700" dirty="0" smtClean="0"/>
              <a:t>:</a:t>
            </a:r>
            <a:endParaRPr lang="en-US" sz="700" dirty="0"/>
          </a:p>
          <a:p>
            <a:pPr marL="114300" indent="0">
              <a:buNone/>
            </a:pPr>
            <a:r>
              <a:rPr lang="en-US" sz="700" dirty="0"/>
              <a:t>- some references are missing their source, e.g., Maslen 1998 and </a:t>
            </a:r>
            <a:r>
              <a:rPr lang="en-US" sz="700" dirty="0" err="1"/>
              <a:t>Kostolec</a:t>
            </a:r>
            <a:r>
              <a:rPr lang="en-US" sz="700" dirty="0"/>
              <a:t>, </a:t>
            </a:r>
            <a:r>
              <a:rPr lang="en-US" sz="700" dirty="0" err="1"/>
              <a:t>Rockmore</a:t>
            </a:r>
            <a:r>
              <a:rPr lang="en-US" sz="700" dirty="0"/>
              <a:t>, 2007, and </a:t>
            </a:r>
            <a:r>
              <a:rPr lang="en-US" sz="700" dirty="0" err="1"/>
              <a:t>Ravanbakhsh</a:t>
            </a:r>
            <a:r>
              <a:rPr lang="en-US" sz="700" dirty="0"/>
              <a:t>, et al. 2016.</a:t>
            </a:r>
          </a:p>
          <a:p>
            <a:pPr marL="114300" indent="0">
              <a:buNone/>
            </a:pPr>
            <a:r>
              <a:rPr lang="en-US" sz="700" dirty="0" smtClean="0"/>
              <a:t>…. </a:t>
            </a:r>
            <a:r>
              <a:rPr lang="en-US" sz="700" i="1" dirty="0" smtClean="0"/>
              <a:t>[abridged minor points due to lack of space in this slide]</a:t>
            </a:r>
            <a:endParaRPr lang="en-US" sz="700" i="1" dirty="0"/>
          </a:p>
          <a:p>
            <a:pPr marL="114300" indent="0">
              <a:buNone/>
            </a:pPr>
            <a:r>
              <a:rPr lang="en-US" sz="700" dirty="0"/>
              <a:t>- Figure 5, caption: "The red dot </a:t>
            </a:r>
            <a:r>
              <a:rPr lang="en-US" sz="700" dirty="0" err="1"/>
              <a:t>correcpond</a:t>
            </a:r>
            <a:r>
              <a:rPr lang="en-US" sz="700" dirty="0"/>
              <a:t> to" --&gt; "The red dot corresponds to"</a:t>
            </a:r>
          </a:p>
          <a:p>
            <a:pPr marL="114300" indent="0">
              <a:buNone/>
            </a:pPr>
            <a:endParaRPr lang="en-US" sz="700" dirty="0"/>
          </a:p>
          <a:p>
            <a:pPr marL="114300" indent="0">
              <a:buNone/>
            </a:pPr>
            <a:r>
              <a:rPr lang="en-US" sz="700" dirty="0"/>
              <a:t>Final remarks</a:t>
            </a:r>
            <a:r>
              <a:rPr lang="en-US" sz="700" dirty="0" smtClean="0"/>
              <a:t>:</a:t>
            </a:r>
            <a:endParaRPr lang="en-US" sz="700" dirty="0"/>
          </a:p>
          <a:p>
            <a:pPr marL="114300" indent="0">
              <a:buNone/>
            </a:pPr>
            <a:r>
              <a:rPr lang="en-US" sz="700" dirty="0"/>
              <a:t>Based on the novelty of the approach, and the sufficient evaluation, I recommend the paper be accepted.</a:t>
            </a:r>
          </a:p>
          <a:p>
            <a:pPr marL="114300" indent="0">
              <a:buNone/>
            </a:pPr>
            <a:endParaRPr lang="en-US" sz="700" dirty="0"/>
          </a:p>
        </p:txBody>
      </p:sp>
      <p:sp>
        <p:nvSpPr>
          <p:cNvPr id="4" name="Rectangle 3"/>
          <p:cNvSpPr/>
          <p:nvPr/>
        </p:nvSpPr>
        <p:spPr>
          <a:xfrm>
            <a:off x="0" y="4835723"/>
            <a:ext cx="2707793" cy="253916"/>
          </a:xfrm>
          <a:prstGeom prst="rect">
            <a:avLst/>
          </a:prstGeom>
        </p:spPr>
        <p:txBody>
          <a:bodyPr wrap="none">
            <a:spAutoFit/>
          </a:bodyPr>
          <a:lstStyle/>
          <a:p>
            <a:r>
              <a:rPr lang="en-US" sz="1050" dirty="0" smtClean="0">
                <a:latin typeface="+mn-lt"/>
                <a:hlinkClick r:id="rId2"/>
              </a:rPr>
              <a:t>https</a:t>
            </a:r>
            <a:r>
              <a:rPr lang="en-US" sz="1050" dirty="0">
                <a:latin typeface="+mn-lt"/>
                <a:hlinkClick r:id="rId2"/>
              </a:rPr>
              <a:t>://</a:t>
            </a:r>
            <a:r>
              <a:rPr lang="en-US" sz="1050" dirty="0" smtClean="0">
                <a:latin typeface="+mn-lt"/>
                <a:hlinkClick r:id="rId2"/>
              </a:rPr>
              <a:t>openreview.net/forum?id=Hkbd5xZRb</a:t>
            </a:r>
            <a:endParaRPr lang="en-US" sz="1050" dirty="0">
              <a:latin typeface="+mn-lt"/>
            </a:endParaRPr>
          </a:p>
        </p:txBody>
      </p:sp>
      <p:sp>
        <p:nvSpPr>
          <p:cNvPr id="6" name="TextBox 5"/>
          <p:cNvSpPr txBox="1"/>
          <p:nvPr/>
        </p:nvSpPr>
        <p:spPr>
          <a:xfrm>
            <a:off x="4771040" y="652806"/>
            <a:ext cx="4052518" cy="1169551"/>
          </a:xfrm>
          <a:prstGeom prst="rect">
            <a:avLst/>
          </a:prstGeom>
          <a:noFill/>
        </p:spPr>
        <p:txBody>
          <a:bodyPr wrap="square" rtlCol="0">
            <a:spAutoFit/>
          </a:bodyPr>
          <a:lstStyle/>
          <a:p>
            <a:r>
              <a:rPr lang="en-US" dirty="0" smtClean="0">
                <a:latin typeface="+mn-lt"/>
              </a:rPr>
              <a:t>+ Highlights key ideas and contributions.  </a:t>
            </a:r>
          </a:p>
          <a:p>
            <a:r>
              <a:rPr lang="en-US" dirty="0" smtClean="0">
                <a:latin typeface="+mn-lt"/>
              </a:rPr>
              <a:t>- The summary should also include one sentence on experimental setup</a:t>
            </a:r>
          </a:p>
          <a:p>
            <a:r>
              <a:rPr lang="en-US" dirty="0" smtClean="0">
                <a:latin typeface="+mn-lt"/>
              </a:rPr>
              <a:t>- Summary should include one sentence on significance of the contribution </a:t>
            </a:r>
            <a:endParaRPr lang="en-US" dirty="0">
              <a:latin typeface="+mn-lt"/>
            </a:endParaRPr>
          </a:p>
        </p:txBody>
      </p:sp>
      <p:sp>
        <p:nvSpPr>
          <p:cNvPr id="7" name="TextBox 6"/>
          <p:cNvSpPr txBox="1"/>
          <p:nvPr/>
        </p:nvSpPr>
        <p:spPr>
          <a:xfrm>
            <a:off x="4771040" y="1934895"/>
            <a:ext cx="4052518" cy="954107"/>
          </a:xfrm>
          <a:prstGeom prst="rect">
            <a:avLst/>
          </a:prstGeom>
          <a:noFill/>
        </p:spPr>
        <p:txBody>
          <a:bodyPr wrap="square" rtlCol="0">
            <a:spAutoFit/>
          </a:bodyPr>
          <a:lstStyle/>
          <a:p>
            <a:r>
              <a:rPr lang="en-US" dirty="0" smtClean="0">
                <a:latin typeface="+mn-lt"/>
              </a:rPr>
              <a:t>+ Itemizes strengths and weaknesses</a:t>
            </a:r>
          </a:p>
          <a:p>
            <a:r>
              <a:rPr lang="en-US" dirty="0" smtClean="0">
                <a:latin typeface="+mn-lt"/>
              </a:rPr>
              <a:t>- Does not provide enough detail.  E.g., what is original about the paper?  How is the evaluation limited?</a:t>
            </a:r>
          </a:p>
        </p:txBody>
      </p:sp>
      <p:sp>
        <p:nvSpPr>
          <p:cNvPr id="8" name="Left Arrow 7"/>
          <p:cNvSpPr/>
          <p:nvPr/>
        </p:nvSpPr>
        <p:spPr>
          <a:xfrm>
            <a:off x="4361286" y="86886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4424490" y="2046039"/>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4396538" y="3501864"/>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06292" y="3111678"/>
            <a:ext cx="4052518" cy="954107"/>
          </a:xfrm>
          <a:prstGeom prst="rect">
            <a:avLst/>
          </a:prstGeom>
          <a:noFill/>
        </p:spPr>
        <p:txBody>
          <a:bodyPr wrap="square" rtlCol="0">
            <a:spAutoFit/>
          </a:bodyPr>
          <a:lstStyle/>
          <a:p>
            <a:r>
              <a:rPr lang="en-US" dirty="0" smtClean="0">
                <a:latin typeface="+mn-lt"/>
              </a:rPr>
              <a:t>+ Includes clarifications questions and constructive feedback for authors</a:t>
            </a:r>
          </a:p>
          <a:p>
            <a:r>
              <a:rPr lang="en-US" dirty="0" smtClean="0">
                <a:latin typeface="+mn-lt"/>
              </a:rPr>
              <a:t>+ Makes it clear that “Minor Points” are not an important factor in decision</a:t>
            </a:r>
          </a:p>
        </p:txBody>
      </p:sp>
      <p:sp>
        <p:nvSpPr>
          <p:cNvPr id="12" name="Left Arrow 11"/>
          <p:cNvSpPr/>
          <p:nvPr/>
        </p:nvSpPr>
        <p:spPr>
          <a:xfrm>
            <a:off x="4405540" y="4376640"/>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15294" y="4160409"/>
            <a:ext cx="4052518" cy="738664"/>
          </a:xfrm>
          <a:prstGeom prst="rect">
            <a:avLst/>
          </a:prstGeom>
          <a:noFill/>
        </p:spPr>
        <p:txBody>
          <a:bodyPr wrap="square" rtlCol="0">
            <a:spAutoFit/>
          </a:bodyPr>
          <a:lstStyle/>
          <a:p>
            <a:r>
              <a:rPr lang="en-US" dirty="0" smtClean="0">
                <a:latin typeface="+mn-lt"/>
              </a:rPr>
              <a:t>+ Identifies key positive factors in rating</a:t>
            </a:r>
          </a:p>
          <a:p>
            <a:r>
              <a:rPr lang="en-US" dirty="0" smtClean="0">
                <a:latin typeface="+mn-lt"/>
              </a:rPr>
              <a:t>- Would have been better to say why the weaknesses are given less weight</a:t>
            </a:r>
          </a:p>
        </p:txBody>
      </p:sp>
    </p:spTree>
    <p:extLst>
      <p:ext uri="{BB962C8B-B14F-4D97-AF65-F5344CB8AC3E}">
        <p14:creationId xmlns:p14="http://schemas.microsoft.com/office/powerpoint/2010/main" val="1386553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noAutofit/>
          </a:bodyPr>
          <a:lstStyle/>
          <a:p>
            <a:r>
              <a:rPr lang="en-US" sz="1400" i="1" dirty="0" smtClean="0"/>
              <a:t>Review quality: Bad</a:t>
            </a:r>
            <a:r>
              <a:rPr lang="en-US" sz="1400" dirty="0" smtClean="0"/>
              <a:t>. The review lists only weaknesses and requests for clarification, omitting a summary and justification for decision. Thus, it is unclear to author or AC which of these points are the primary basis for the rating.</a:t>
            </a:r>
            <a:endParaRPr lang="en-US" sz="1400" dirty="0"/>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1050" dirty="0"/>
              <a:t>Rating: 4: Ok but not good enough - rejection</a:t>
            </a:r>
          </a:p>
          <a:p>
            <a:pPr marL="114300" indent="0">
              <a:buNone/>
            </a:pPr>
            <a:r>
              <a:rPr lang="en-US" sz="1050" dirty="0"/>
              <a:t>Review: 1. The idea of multi-level </a:t>
            </a:r>
            <a:r>
              <a:rPr lang="en-US" sz="1050" dirty="0" err="1"/>
              <a:t>binarization</a:t>
            </a:r>
            <a:r>
              <a:rPr lang="en-US" sz="1050" dirty="0"/>
              <a:t> is not new. The author may have a check at  Section "Multiple </a:t>
            </a:r>
            <a:r>
              <a:rPr lang="en-US" sz="1050" dirty="0" err="1"/>
              <a:t>binarizations</a:t>
            </a:r>
            <a:r>
              <a:rPr lang="en-US" sz="1050" dirty="0"/>
              <a:t>" in [a] and Section 3.1 in [b]. The author should also have a discussion on these works</a:t>
            </a:r>
            <a:r>
              <a:rPr lang="en-US" sz="1050" dirty="0" smtClean="0"/>
              <a:t>.</a:t>
            </a:r>
            <a:endParaRPr lang="en-US" sz="1050" dirty="0"/>
          </a:p>
          <a:p>
            <a:pPr marL="114300" indent="0">
              <a:buNone/>
            </a:pPr>
            <a:r>
              <a:rPr lang="en-US" sz="1050" dirty="0"/>
              <a:t>2. For the second contribution, the authors claim "Temperature Adjustment" significantly improves the convergence speed. This argument is not well supported by the experiments</a:t>
            </a:r>
            <a:r>
              <a:rPr lang="en-US" sz="1050" dirty="0" smtClean="0"/>
              <a:t>.</a:t>
            </a:r>
            <a:endParaRPr lang="en-US" sz="1050" dirty="0"/>
          </a:p>
          <a:p>
            <a:pPr marL="114300" indent="0">
              <a:buNone/>
            </a:pPr>
            <a:r>
              <a:rPr lang="en-US" sz="1050" dirty="0"/>
              <a:t> </a:t>
            </a:r>
            <a:r>
              <a:rPr lang="en-US" sz="1050" dirty="0" smtClean="0"/>
              <a:t>   I </a:t>
            </a:r>
            <a:r>
              <a:rPr lang="en-US" sz="1050" dirty="0"/>
              <a:t>prefer to see two plots: one for </a:t>
            </a:r>
            <a:r>
              <a:rPr lang="en-US" sz="1050" dirty="0" err="1"/>
              <a:t>Binarynet</a:t>
            </a:r>
            <a:r>
              <a:rPr lang="en-US" sz="1050" dirty="0"/>
              <a:t> and one for the proposed method. In these plot, testing accuracy </a:t>
            </a:r>
            <a:r>
              <a:rPr lang="en-US" sz="1050" dirty="0" err="1"/>
              <a:t>v.s</a:t>
            </a:r>
            <a:r>
              <a:rPr lang="en-US" sz="1050" dirty="0"/>
              <a:t>. the number of epoch (or time) should be shown. The total number of epochs in Table 2 does not tell anything</a:t>
            </a:r>
            <a:r>
              <a:rPr lang="en-US" sz="1050" dirty="0" smtClean="0"/>
              <a:t>.</a:t>
            </a:r>
            <a:endParaRPr lang="en-US" sz="1050" dirty="0"/>
          </a:p>
          <a:p>
            <a:pPr marL="114300" indent="0">
              <a:buNone/>
            </a:pPr>
            <a:r>
              <a:rPr lang="en-US" sz="1050" dirty="0"/>
              <a:t>3. Confusing in Table 2. In </a:t>
            </a:r>
            <a:r>
              <a:rPr lang="en-US" sz="1050" dirty="0" err="1"/>
              <a:t>ResBinNet</a:t>
            </a:r>
            <a:r>
              <a:rPr lang="en-US" sz="1050" dirty="0"/>
              <a:t>, why 1-, 2- and 3- level have the same size? Should more bits required by using higher level</a:t>
            </a:r>
            <a:r>
              <a:rPr lang="en-US" sz="1050" dirty="0" smtClean="0"/>
              <a:t>?</a:t>
            </a:r>
            <a:endParaRPr lang="en-US" sz="1050" dirty="0"/>
          </a:p>
          <a:p>
            <a:pPr marL="114300" indent="0">
              <a:buNone/>
            </a:pPr>
            <a:r>
              <a:rPr lang="en-US" sz="1050" dirty="0"/>
              <a:t>4. While the performance of the 1-bit system is not good, we can get very good results with 2 bits [a, c]. So, please also include [c] in the experimental comparison</a:t>
            </a:r>
            <a:r>
              <a:rPr lang="en-US" sz="1050" dirty="0" smtClean="0"/>
              <a:t>.</a:t>
            </a:r>
            <a:endParaRPr lang="en-US" sz="1050" dirty="0"/>
          </a:p>
          <a:p>
            <a:pPr marL="114300" indent="0">
              <a:buNone/>
            </a:pPr>
            <a:r>
              <a:rPr lang="en-US" sz="1050" dirty="0"/>
              <a:t>5. The proposed method can be trained end-to-end. However, a comparison with [b], which is a post-processing method, is still needed (see Question 1). </a:t>
            </a:r>
          </a:p>
          <a:p>
            <a:pPr marL="114300" indent="0">
              <a:buNone/>
            </a:pPr>
            <a:r>
              <a:rPr lang="en-US" sz="1050" dirty="0"/>
              <a:t>6. Could the authors also validate their proposed method on ImageNet? It is better to include </a:t>
            </a:r>
            <a:r>
              <a:rPr lang="en-US" sz="1050" dirty="0" err="1"/>
              <a:t>GoogleNet</a:t>
            </a:r>
            <a:r>
              <a:rPr lang="en-US" sz="1050" dirty="0"/>
              <a:t> and </a:t>
            </a:r>
            <a:r>
              <a:rPr lang="en-US" sz="1050" dirty="0" err="1"/>
              <a:t>ResNet</a:t>
            </a:r>
            <a:r>
              <a:rPr lang="en-US" sz="1050" dirty="0"/>
              <a:t> as well. </a:t>
            </a:r>
          </a:p>
          <a:p>
            <a:pPr marL="114300" indent="0">
              <a:buNone/>
            </a:pPr>
            <a:r>
              <a:rPr lang="en-US" sz="1050" dirty="0"/>
              <a:t>7. Could the authors make tables and figures in the experiment section large? It is hard to read in current size</a:t>
            </a:r>
            <a:r>
              <a:rPr lang="en-US" sz="1050" dirty="0" smtClean="0"/>
              <a:t>.</a:t>
            </a:r>
            <a:endParaRPr lang="en-US" sz="1050" dirty="0"/>
          </a:p>
          <a:p>
            <a:pPr marL="114300" indent="0">
              <a:buNone/>
            </a:pPr>
            <a:r>
              <a:rPr lang="en-US" sz="1050" dirty="0"/>
              <a:t>Reference</a:t>
            </a:r>
          </a:p>
          <a:p>
            <a:pPr marL="114300" indent="0">
              <a:buNone/>
            </a:pPr>
            <a:r>
              <a:rPr lang="en-US" sz="1050" dirty="0"/>
              <a:t>[a] How to Train a Compact Binary Neural Network with High Accuracy. AAAI 2017</a:t>
            </a:r>
          </a:p>
          <a:p>
            <a:pPr marL="114300" indent="0">
              <a:buNone/>
            </a:pPr>
            <a:r>
              <a:rPr lang="en-US" sz="1050" dirty="0"/>
              <a:t>[b] Network Sketching: Exploiting Binary Structure in Deep CNNs. CVPR 2017</a:t>
            </a:r>
          </a:p>
          <a:p>
            <a:pPr marL="114300" indent="0">
              <a:buNone/>
            </a:pPr>
            <a:r>
              <a:rPr lang="en-US" sz="1050" dirty="0"/>
              <a:t>[c] Trained Ternary Quantization. ICLR 2017</a:t>
            </a:r>
          </a:p>
        </p:txBody>
      </p:sp>
      <p:sp>
        <p:nvSpPr>
          <p:cNvPr id="4" name="Rectangle 3"/>
          <p:cNvSpPr/>
          <p:nvPr/>
        </p:nvSpPr>
        <p:spPr>
          <a:xfrm>
            <a:off x="0" y="4835723"/>
            <a:ext cx="3975768" cy="253916"/>
          </a:xfrm>
          <a:prstGeom prst="rect">
            <a:avLst/>
          </a:prstGeom>
        </p:spPr>
        <p:txBody>
          <a:bodyPr wrap="none">
            <a:spAutoFit/>
          </a:bodyPr>
          <a:lstStyle/>
          <a:p>
            <a:r>
              <a:rPr lang="en-US" sz="1050" u="sng" smtClean="0">
                <a:hlinkClick r:id="rId2"/>
              </a:rPr>
              <a:t>https</a:t>
            </a:r>
            <a:r>
              <a:rPr lang="en-US" sz="1050" u="sng">
                <a:hlinkClick r:id="rId2"/>
              </a:rPr>
              <a:t>://openreview.net/forum?id=SJtfOEn6-&amp;noteId=HkG6r4Kgf</a:t>
            </a:r>
            <a:endParaRPr lang="en-US" sz="1050" dirty="0">
              <a:latin typeface="+mn-lt"/>
            </a:endParaRPr>
          </a:p>
        </p:txBody>
      </p:sp>
      <p:sp>
        <p:nvSpPr>
          <p:cNvPr id="6" name="TextBox 5"/>
          <p:cNvSpPr txBox="1"/>
          <p:nvPr/>
        </p:nvSpPr>
        <p:spPr>
          <a:xfrm>
            <a:off x="4773543" y="634953"/>
            <a:ext cx="4052518" cy="738664"/>
          </a:xfrm>
          <a:prstGeom prst="rect">
            <a:avLst/>
          </a:prstGeom>
          <a:noFill/>
        </p:spPr>
        <p:txBody>
          <a:bodyPr wrap="square" rtlCol="0">
            <a:spAutoFit/>
          </a:bodyPr>
          <a:lstStyle/>
          <a:p>
            <a:r>
              <a:rPr lang="en-US" dirty="0" smtClean="0">
                <a:latin typeface="+mn-lt"/>
              </a:rPr>
              <a:t>+ Cites papers that make the idea “not new”</a:t>
            </a:r>
          </a:p>
          <a:p>
            <a:r>
              <a:rPr lang="en-US" dirty="0" smtClean="0">
                <a:latin typeface="+mn-lt"/>
              </a:rPr>
              <a:t>– Does not say how these methods relate, so it is not clear if they are very similar techniques</a:t>
            </a:r>
          </a:p>
        </p:txBody>
      </p:sp>
      <p:sp>
        <p:nvSpPr>
          <p:cNvPr id="8" name="Left Arrow 7"/>
          <p:cNvSpPr/>
          <p:nvPr/>
        </p:nvSpPr>
        <p:spPr>
          <a:xfrm>
            <a:off x="4363789" y="93738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4363789" y="2952423"/>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3543" y="2519669"/>
            <a:ext cx="4052518" cy="738664"/>
          </a:xfrm>
          <a:prstGeom prst="rect">
            <a:avLst/>
          </a:prstGeom>
          <a:noFill/>
        </p:spPr>
        <p:txBody>
          <a:bodyPr wrap="square" rtlCol="0">
            <a:spAutoFit/>
          </a:bodyPr>
          <a:lstStyle/>
          <a:p>
            <a:r>
              <a:rPr lang="en-US" dirty="0" smtClean="0">
                <a:latin typeface="+mn-lt"/>
              </a:rPr>
              <a:t>- The remaining points may help authors improve the paper, but it is not clear if they are a significant factor in the rating to reject</a:t>
            </a:r>
          </a:p>
        </p:txBody>
      </p:sp>
      <p:sp>
        <p:nvSpPr>
          <p:cNvPr id="9" name="Left Arrow 8"/>
          <p:cNvSpPr/>
          <p:nvPr/>
        </p:nvSpPr>
        <p:spPr>
          <a:xfrm>
            <a:off x="4363789" y="152164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3543" y="1373617"/>
            <a:ext cx="4052518" cy="523220"/>
          </a:xfrm>
          <a:prstGeom prst="rect">
            <a:avLst/>
          </a:prstGeom>
          <a:noFill/>
        </p:spPr>
        <p:txBody>
          <a:bodyPr wrap="square" rtlCol="0">
            <a:spAutoFit/>
          </a:bodyPr>
          <a:lstStyle/>
          <a:p>
            <a:r>
              <a:rPr lang="en-US" dirty="0" smtClean="0">
                <a:latin typeface="+mn-lt"/>
              </a:rPr>
              <a:t>– Because it is not tested by experiments, or that the convergence speed is not different?</a:t>
            </a:r>
          </a:p>
        </p:txBody>
      </p:sp>
      <p:sp>
        <p:nvSpPr>
          <p:cNvPr id="11" name="TextBox 10"/>
          <p:cNvSpPr txBox="1"/>
          <p:nvPr/>
        </p:nvSpPr>
        <p:spPr>
          <a:xfrm>
            <a:off x="4710339" y="3327618"/>
            <a:ext cx="4052518" cy="1815882"/>
          </a:xfrm>
          <a:prstGeom prst="rect">
            <a:avLst/>
          </a:prstGeom>
          <a:noFill/>
        </p:spPr>
        <p:txBody>
          <a:bodyPr wrap="square" rtlCol="0">
            <a:spAutoFit/>
          </a:bodyPr>
          <a:lstStyle/>
          <a:p>
            <a:r>
              <a:rPr lang="en-US" b="1" dirty="0" smtClean="0">
                <a:latin typeface="+mn-lt"/>
              </a:rPr>
              <a:t>Big problems</a:t>
            </a:r>
            <a:r>
              <a:rPr lang="en-US" dirty="0" smtClean="0">
                <a:latin typeface="+mn-lt"/>
              </a:rPr>
              <a:t>: </a:t>
            </a:r>
          </a:p>
          <a:p>
            <a:pPr marL="285750" indent="-285750">
              <a:buFontTx/>
              <a:buChar char="-"/>
            </a:pPr>
            <a:r>
              <a:rPr lang="en-US" dirty="0" smtClean="0">
                <a:latin typeface="+mn-lt"/>
              </a:rPr>
              <a:t>AC can’t make good use of the review without reading the paper, due to lack of summary/justification. </a:t>
            </a:r>
          </a:p>
          <a:p>
            <a:pPr marL="285750" indent="-285750">
              <a:buFontTx/>
              <a:buChar char="-"/>
            </a:pPr>
            <a:r>
              <a:rPr lang="en-US" dirty="0" smtClean="0">
                <a:latin typeface="+mn-lt"/>
              </a:rPr>
              <a:t>No strengths listed, which may indicate that reviewer is just looking for reasons to reject. </a:t>
            </a:r>
          </a:p>
          <a:p>
            <a:pPr marL="285750" indent="-285750">
              <a:buFontTx/>
              <a:buChar char="-"/>
            </a:pPr>
            <a:r>
              <a:rPr lang="en-US" dirty="0" smtClean="0">
                <a:latin typeface="+mn-lt"/>
              </a:rPr>
              <a:t>Author and AC don’t know which of the listed points are important for reject rating.  </a:t>
            </a:r>
          </a:p>
        </p:txBody>
      </p:sp>
    </p:spTree>
    <p:extLst>
      <p:ext uri="{BB962C8B-B14F-4D97-AF65-F5344CB8AC3E}">
        <p14:creationId xmlns:p14="http://schemas.microsoft.com/office/powerpoint/2010/main" val="3273428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issues</a:t>
            </a:r>
            <a:endParaRPr lang="en-US" dirty="0"/>
          </a:p>
        </p:txBody>
      </p:sp>
      <p:sp>
        <p:nvSpPr>
          <p:cNvPr id="3" name="Text Placeholder 2"/>
          <p:cNvSpPr>
            <a:spLocks noGrp="1"/>
          </p:cNvSpPr>
          <p:nvPr>
            <p:ph type="body" idx="1"/>
          </p:nvPr>
        </p:nvSpPr>
        <p:spPr/>
        <p:txBody>
          <a:bodyPr>
            <a:normAutofit/>
          </a:bodyPr>
          <a:lstStyle/>
          <a:p>
            <a:pPr marL="114300" indent="0">
              <a:buNone/>
            </a:pPr>
            <a:r>
              <a:rPr lang="en-US" sz="2000" b="1" dirty="0" smtClean="0"/>
              <a:t>How to treat supplemental material</a:t>
            </a:r>
            <a:endParaRPr lang="en-US" sz="2000" b="1" dirty="0" smtClean="0"/>
          </a:p>
          <a:p>
            <a:pPr marL="114300" indent="0">
              <a:buNone/>
            </a:pPr>
            <a:r>
              <a:rPr lang="en-US" sz="1600" dirty="0" smtClean="0"/>
              <a:t>The supplemental material is intended to provide details of derivations and results that does not fit within the paper format or space limit. It is not an extension of the deadline.  The paper should indicate which materials are in the supplemental material, and you need consult only if you think it is helpful in understanding the paper and its contribution.</a:t>
            </a:r>
          </a:p>
          <a:p>
            <a:pPr marL="114300" indent="0">
              <a:buNone/>
            </a:pPr>
            <a:endParaRPr lang="en-US" sz="1800" dirty="0"/>
          </a:p>
          <a:p>
            <a:pPr marL="114300" indent="0">
              <a:buNone/>
            </a:pPr>
            <a:r>
              <a:rPr lang="en-US" sz="2000" b="1" dirty="0" smtClean="0"/>
              <a:t>How to handle policy violations (</a:t>
            </a:r>
            <a:r>
              <a:rPr lang="en-US" sz="2000" b="1" dirty="0" smtClean="0"/>
              <a:t>anonymity, plagiarism, scope, etc.)?  </a:t>
            </a:r>
          </a:p>
          <a:p>
            <a:pPr>
              <a:buAutoNum type="arabicParenBoth"/>
            </a:pPr>
            <a:r>
              <a:rPr lang="en-US" sz="1600" dirty="0" smtClean="0"/>
              <a:t>Contact the program chairs with the paper number and explanation of the suspected problem.</a:t>
            </a:r>
          </a:p>
          <a:p>
            <a:pPr>
              <a:buAutoNum type="arabicParenBoth"/>
            </a:pPr>
            <a:r>
              <a:rPr lang="en-US" sz="1600" dirty="0" smtClean="0"/>
              <a:t>Review the paper as if there is no problem</a:t>
            </a:r>
          </a:p>
          <a:p>
            <a:pPr marL="114300" indent="0">
              <a:buNone/>
            </a:pPr>
            <a:r>
              <a:rPr lang="en-US" sz="1600" dirty="0" smtClean="0"/>
              <a:t>Program chairs will follow up on the issue, but it may take some time</a:t>
            </a:r>
            <a:r>
              <a:rPr lang="en-US" sz="1600" dirty="0" smtClean="0"/>
              <a:t>.</a:t>
            </a:r>
          </a:p>
          <a:p>
            <a:pPr marL="114300" indent="0">
              <a:buNone/>
            </a:pPr>
            <a:endParaRPr lang="en-US" sz="1600" dirty="0"/>
          </a:p>
          <a:p>
            <a:pPr marL="114300" indent="0">
              <a:buNone/>
            </a:pPr>
            <a:r>
              <a:rPr lang="en-US" sz="2000" b="1" dirty="0" smtClean="0"/>
              <a:t>No Additional </a:t>
            </a:r>
            <a:r>
              <a:rPr lang="en-US" sz="2000" b="1" dirty="0"/>
              <a:t>Experiments in </a:t>
            </a:r>
            <a:r>
              <a:rPr lang="en-US" sz="2000" b="1" dirty="0" smtClean="0"/>
              <a:t>Rebuttals </a:t>
            </a:r>
          </a:p>
          <a:p>
            <a:pPr marL="114300" indent="0">
              <a:buNone/>
            </a:pPr>
            <a:r>
              <a:rPr lang="en-US" sz="1600" dirty="0" smtClean="0"/>
              <a:t>Per a 2018 PAMI-TC motion, reviewers should not request additional experiments for the rebuttal, or penalize for lack of additional experiments.  Authors should not include new experimental results in the rebuttal.  </a:t>
            </a:r>
            <a:endParaRPr lang="en-US" sz="1800" dirty="0"/>
          </a:p>
          <a:p>
            <a:pPr marL="114300" indent="0">
              <a:buNone/>
            </a:pPr>
            <a:endParaRPr lang="en-US" sz="1800" dirty="0"/>
          </a:p>
          <a:p>
            <a:pPr marL="114300" indent="0">
              <a:buNone/>
            </a:pPr>
            <a:endParaRPr lang="en-US" dirty="0"/>
          </a:p>
        </p:txBody>
      </p:sp>
    </p:spTree>
    <p:extLst>
      <p:ext uri="{BB962C8B-B14F-4D97-AF65-F5344CB8AC3E}">
        <p14:creationId xmlns:p14="http://schemas.microsoft.com/office/powerpoint/2010/main" val="224101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9144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Tips for reviewers</a:t>
            </a:r>
            <a:endParaRPr dirty="0"/>
          </a:p>
        </p:txBody>
      </p:sp>
      <p:sp>
        <p:nvSpPr>
          <p:cNvPr id="115" name="Google Shape;115;p22"/>
          <p:cNvSpPr txBox="1">
            <a:spLocks noGrp="1"/>
          </p:cNvSpPr>
          <p:nvPr>
            <p:ph type="body" idx="1"/>
          </p:nvPr>
        </p:nvSpPr>
        <p:spPr>
          <a:xfrm>
            <a:off x="311700" y="777570"/>
            <a:ext cx="8520600" cy="3865839"/>
          </a:xfrm>
          <a:prstGeom prst="rect">
            <a:avLst/>
          </a:prstGeom>
        </p:spPr>
        <p:txBody>
          <a:bodyPr spcFirstLastPara="1" wrap="square" lIns="91425" tIns="91425" rIns="91425" bIns="91425" anchor="t" anchorCtr="0">
            <a:noAutofit/>
          </a:bodyPr>
          <a:lstStyle/>
          <a:p>
            <a:pPr marL="457200" lvl="0" rtl="0">
              <a:lnSpc>
                <a:spcPct val="100000"/>
              </a:lnSpc>
              <a:spcAft>
                <a:spcPts val="1200"/>
              </a:spcAft>
              <a:buSzPts val="1800"/>
              <a:buChar char="●"/>
            </a:pPr>
            <a:r>
              <a:rPr lang="en" b="1" dirty="0"/>
              <a:t>The ACs are your primary audience. </a:t>
            </a:r>
            <a:r>
              <a:rPr lang="en" dirty="0" smtClean="0"/>
              <a:t>Make </a:t>
            </a:r>
            <a:r>
              <a:rPr lang="en" dirty="0"/>
              <a:t>your review </a:t>
            </a:r>
            <a:r>
              <a:rPr lang="en" b="1" dirty="0"/>
              <a:t>self-contained</a:t>
            </a:r>
            <a:r>
              <a:rPr lang="en" dirty="0"/>
              <a:t>, and clearly justify your opinions and ratings</a:t>
            </a:r>
            <a:r>
              <a:rPr lang="en" dirty="0" smtClean="0"/>
              <a:t>.  A good review describes the key ideas, strengths, and flaws </a:t>
            </a:r>
            <a:r>
              <a:rPr lang="en-US" dirty="0" smtClean="0"/>
              <a:t>in a way that can be understood by someone who has not yet read the paper.</a:t>
            </a:r>
            <a:endParaRPr dirty="0"/>
          </a:p>
          <a:p>
            <a:pPr marL="457200" lvl="0" rtl="0">
              <a:lnSpc>
                <a:spcPct val="100000"/>
              </a:lnSpc>
              <a:spcAft>
                <a:spcPts val="1200"/>
              </a:spcAft>
              <a:buSzPts val="1800"/>
              <a:buChar char="●"/>
            </a:pPr>
            <a:r>
              <a:rPr lang="en" b="1" dirty="0" smtClean="0"/>
              <a:t>Take the time to do a good review. </a:t>
            </a:r>
            <a:r>
              <a:rPr lang="en" dirty="0" smtClean="0"/>
              <a:t>Many </a:t>
            </a:r>
            <a:r>
              <a:rPr lang="en" dirty="0"/>
              <a:t>experienced reviewers take 2-4 hours per paper. If </a:t>
            </a:r>
            <a:r>
              <a:rPr lang="en" dirty="0" smtClean="0"/>
              <a:t>you’re fairly new to reviewing (e.g. grad student), plan on least </a:t>
            </a:r>
            <a:r>
              <a:rPr lang="en" dirty="0"/>
              <a:t>4 hours per paper and take the time to read the paper twice, consider related work, look up unfamiliar techniques, </a:t>
            </a:r>
            <a:r>
              <a:rPr lang="en" dirty="0" smtClean="0"/>
              <a:t>etc</a:t>
            </a:r>
          </a:p>
          <a:p>
            <a:pPr marL="457200" lvl="0" rtl="0">
              <a:lnSpc>
                <a:spcPct val="100000"/>
              </a:lnSpc>
              <a:spcAft>
                <a:spcPts val="1200"/>
              </a:spcAft>
              <a:buSzPts val="1800"/>
              <a:buChar char="●"/>
            </a:pPr>
            <a:r>
              <a:rPr lang="en" b="1" dirty="0" smtClean="0"/>
              <a:t>Be concious of your own bias. </a:t>
            </a:r>
            <a:r>
              <a:rPr lang="en" dirty="0" smtClean="0"/>
              <a:t>We all tend to assign more value to papers that are relevant to our own research. Try to ignore “interestingness of topic” and focus on whether the paper can teach something new to an interested reader</a:t>
            </a:r>
            <a:endParaRPr b="1" dirty="0"/>
          </a:p>
        </p:txBody>
      </p:sp>
    </p:spTree>
    <p:extLst>
      <p:ext uri="{BB962C8B-B14F-4D97-AF65-F5344CB8AC3E}">
        <p14:creationId xmlns:p14="http://schemas.microsoft.com/office/powerpoint/2010/main" val="1982961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Outline – what you can learn</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a:endParaRPr lang="en-US" dirty="0" smtClean="0"/>
          </a:p>
          <a:p>
            <a:pPr marL="342900"/>
            <a:endParaRPr lang="en-US" dirty="0"/>
          </a:p>
          <a:p>
            <a:pPr marL="342900"/>
            <a:r>
              <a:rPr lang="en-US" dirty="0" smtClean="0"/>
              <a:t>Why your job as reviewer is so important</a:t>
            </a:r>
            <a:endParaRPr lang="en-US" dirty="0"/>
          </a:p>
          <a:p>
            <a:pPr marL="342900"/>
            <a:endParaRPr lang="en" dirty="0" smtClean="0"/>
          </a:p>
          <a:p>
            <a:pPr marL="342900"/>
            <a:r>
              <a:rPr lang="en" dirty="0" smtClean="0"/>
              <a:t>How </a:t>
            </a:r>
            <a:r>
              <a:rPr lang="en" dirty="0"/>
              <a:t>the paper decision process </a:t>
            </a:r>
            <a:r>
              <a:rPr lang="en" dirty="0" smtClean="0"/>
              <a:t>works</a:t>
            </a:r>
            <a:endParaRPr lang="en" dirty="0"/>
          </a:p>
          <a:p>
            <a:pPr marL="342900"/>
            <a:endParaRPr lang="en" dirty="0" smtClean="0"/>
          </a:p>
          <a:p>
            <a:pPr marL="342900"/>
            <a:r>
              <a:rPr lang="en" dirty="0" smtClean="0"/>
              <a:t>How </a:t>
            </a:r>
            <a:r>
              <a:rPr lang="en" dirty="0"/>
              <a:t>to structure a review, with good and bad </a:t>
            </a:r>
            <a:r>
              <a:rPr lang="en" dirty="0" smtClean="0"/>
              <a:t>examples</a:t>
            </a:r>
            <a:endParaRPr lang="en" dirty="0"/>
          </a:p>
          <a:p>
            <a:pPr marL="0" indent="0">
              <a:buNone/>
            </a:pPr>
            <a:endParaRPr lang="en" dirty="0"/>
          </a:p>
          <a:p>
            <a:pPr marL="342900"/>
            <a:r>
              <a:rPr lang="en" dirty="0" smtClean="0"/>
              <a:t>Tips </a:t>
            </a:r>
            <a:r>
              <a:rPr lang="en" dirty="0"/>
              <a:t>for reviewers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Thank you for serving as a reviewer!  </a:t>
            </a:r>
            <a:endParaRPr/>
          </a:p>
        </p:txBody>
      </p:sp>
      <p:sp>
        <p:nvSpPr>
          <p:cNvPr id="67" name="Google Shape;67;p15"/>
          <p:cNvSpPr txBox="1">
            <a:spLocks noGrp="1"/>
          </p:cNvSpPr>
          <p:nvPr>
            <p:ph type="body" idx="1"/>
          </p:nvPr>
        </p:nvSpPr>
        <p:spPr>
          <a:xfrm>
            <a:off x="311700" y="1307250"/>
            <a:ext cx="82638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dirty="0">
                <a:solidFill>
                  <a:schemeClr val="accent5">
                    <a:lumMod val="75000"/>
                  </a:schemeClr>
                </a:solidFill>
              </a:rPr>
              <a:t>We are all counting on you.</a:t>
            </a:r>
            <a:endParaRPr sz="3200" b="1" dirty="0">
              <a:solidFill>
                <a:schemeClr val="accent5">
                  <a:lumMod val="75000"/>
                </a:schemeClr>
              </a:solidFill>
            </a:endParaRPr>
          </a:p>
          <a:p>
            <a:pPr marL="419100">
              <a:spcBef>
                <a:spcPts val="1600"/>
              </a:spcBef>
              <a:buSzPts val="2400"/>
              <a:buFont typeface="Arial" panose="020B0604020202020204" pitchFamily="34" charset="0"/>
              <a:buChar char="•"/>
            </a:pPr>
            <a:r>
              <a:rPr lang="en" sz="2400" dirty="0"/>
              <a:t>Area chairs for </a:t>
            </a:r>
            <a:r>
              <a:rPr lang="en" sz="2400" b="1" dirty="0"/>
              <a:t>clearly justified guidance</a:t>
            </a:r>
            <a:r>
              <a:rPr lang="en" sz="2400" dirty="0"/>
              <a:t> </a:t>
            </a:r>
            <a:r>
              <a:rPr lang="en" sz="2400" b="1" dirty="0"/>
              <a:t>for paper accept/reject decisions</a:t>
            </a:r>
            <a:endParaRPr sz="2400" b="1" dirty="0"/>
          </a:p>
          <a:p>
            <a:pPr marL="457200" lvl="0" indent="-381000" rtl="0">
              <a:spcBef>
                <a:spcPts val="0"/>
              </a:spcBef>
              <a:spcAft>
                <a:spcPts val="0"/>
              </a:spcAft>
              <a:buSzPts val="2400"/>
              <a:buFont typeface="Arial" panose="020B0604020202020204" pitchFamily="34" charset="0"/>
              <a:buChar char="•"/>
            </a:pPr>
            <a:endParaRPr lang="en" sz="2400" dirty="0" smtClean="0"/>
          </a:p>
          <a:p>
            <a:pPr marL="457200" lvl="0" indent="-381000" rtl="0">
              <a:spcBef>
                <a:spcPts val="0"/>
              </a:spcBef>
              <a:spcAft>
                <a:spcPts val="0"/>
              </a:spcAft>
              <a:buSzPts val="2400"/>
              <a:buFont typeface="Arial" panose="020B0604020202020204" pitchFamily="34" charset="0"/>
              <a:buChar char="•"/>
            </a:pPr>
            <a:r>
              <a:rPr lang="en" sz="2400" dirty="0" smtClean="0"/>
              <a:t>Authors </a:t>
            </a:r>
            <a:r>
              <a:rPr lang="en" sz="2400" dirty="0"/>
              <a:t>for </a:t>
            </a:r>
            <a:r>
              <a:rPr lang="en" sz="2400" b="1" dirty="0"/>
              <a:t>fair consideration</a:t>
            </a:r>
            <a:r>
              <a:rPr lang="en" sz="2400" dirty="0"/>
              <a:t> and constructive feedback</a:t>
            </a:r>
            <a:endParaRPr sz="2400" dirty="0"/>
          </a:p>
          <a:p>
            <a:pPr marL="457200" lvl="0" indent="-381000" rtl="0">
              <a:spcBef>
                <a:spcPts val="0"/>
              </a:spcBef>
              <a:spcAft>
                <a:spcPts val="0"/>
              </a:spcAft>
              <a:buSzPts val="2400"/>
              <a:buFont typeface="Arial" panose="020B0604020202020204" pitchFamily="34" charset="0"/>
              <a:buChar char="•"/>
            </a:pPr>
            <a:endParaRPr lang="en" sz="2400" dirty="0" smtClean="0"/>
          </a:p>
          <a:p>
            <a:pPr marL="457200" lvl="0" indent="-381000" rtl="0">
              <a:spcBef>
                <a:spcPts val="0"/>
              </a:spcBef>
              <a:spcAft>
                <a:spcPts val="0"/>
              </a:spcAft>
              <a:buSzPts val="2400"/>
              <a:buFont typeface="Arial" panose="020B0604020202020204" pitchFamily="34" charset="0"/>
              <a:buChar char="•"/>
            </a:pPr>
            <a:r>
              <a:rPr lang="en" sz="2400" dirty="0" smtClean="0"/>
              <a:t>Community </a:t>
            </a:r>
            <a:r>
              <a:rPr lang="en" sz="2400" dirty="0"/>
              <a:t>for ensuring that </a:t>
            </a:r>
            <a:r>
              <a:rPr lang="en" sz="2400" b="1" dirty="0"/>
              <a:t>every CVPR paper teaches something worthwhile</a:t>
            </a:r>
            <a:endParaRPr sz="2400" b="1" dirty="0"/>
          </a:p>
          <a:p>
            <a:pPr marL="0" lvl="0" indent="0" rtl="0">
              <a:spcBef>
                <a:spcPts val="1600"/>
              </a:spcBef>
              <a:spcAft>
                <a:spcPts val="1600"/>
              </a:spcAft>
              <a:buNone/>
            </a:pP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FF0000"/>
                </a:solidFill>
              </a:rPr>
              <a:t>If you write bad</a:t>
            </a:r>
            <a:r>
              <a:rPr lang="en" dirty="0"/>
              <a:t>, poorly justified, ill-considered, or unfair reviews…..</a:t>
            </a: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a:p>
            <a:pPr marL="457200" lvl="0" indent="-342900" rtl="0">
              <a:spcBef>
                <a:spcPts val="1600"/>
              </a:spcBef>
              <a:spcAft>
                <a:spcPts val="0"/>
              </a:spcAft>
              <a:buSzPts val="1800"/>
              <a:buChar char="●"/>
            </a:pPr>
            <a:r>
              <a:rPr lang="en" sz="2400" dirty="0"/>
              <a:t>Your area chairs, who may greatly influence your career advancement, may remember that you let them down</a:t>
            </a:r>
            <a:endParaRPr sz="2400" dirty="0"/>
          </a:p>
          <a:p>
            <a:pPr marL="457200" lvl="0" indent="-342900" rtl="0">
              <a:spcBef>
                <a:spcPts val="0"/>
              </a:spcBef>
              <a:spcAft>
                <a:spcPts val="0"/>
              </a:spcAft>
              <a:buSzPts val="1800"/>
              <a:buChar char="●"/>
            </a:pPr>
            <a:endParaRPr lang="en" sz="2400" dirty="0" smtClean="0"/>
          </a:p>
          <a:p>
            <a:pPr marL="457200" lvl="0" indent="-342900" rtl="0">
              <a:spcBef>
                <a:spcPts val="0"/>
              </a:spcBef>
              <a:spcAft>
                <a:spcPts val="0"/>
              </a:spcAft>
              <a:buSzPts val="1800"/>
              <a:buChar char="●"/>
            </a:pPr>
            <a:r>
              <a:rPr lang="en" sz="2400" dirty="0" smtClean="0"/>
              <a:t>Authors </a:t>
            </a:r>
            <a:r>
              <a:rPr lang="en" sz="2400" dirty="0"/>
              <a:t>may feel unwelcome or mistreated by the review process</a:t>
            </a:r>
            <a:endParaRPr sz="2400" dirty="0"/>
          </a:p>
          <a:p>
            <a:pPr marL="457200" lvl="0" indent="-342900" rtl="0">
              <a:spcBef>
                <a:spcPts val="0"/>
              </a:spcBef>
              <a:spcAft>
                <a:spcPts val="0"/>
              </a:spcAft>
              <a:buSzPts val="1800"/>
              <a:buChar char="●"/>
            </a:pPr>
            <a:endParaRPr lang="en" sz="2400" dirty="0" smtClean="0"/>
          </a:p>
          <a:p>
            <a:pPr marL="457200" lvl="0" indent="-342900" rtl="0">
              <a:spcBef>
                <a:spcPts val="0"/>
              </a:spcBef>
              <a:spcAft>
                <a:spcPts val="0"/>
              </a:spcAft>
              <a:buSzPts val="1800"/>
              <a:buChar char="●"/>
            </a:pPr>
            <a:r>
              <a:rPr lang="en" sz="2400" dirty="0" smtClean="0"/>
              <a:t>A </a:t>
            </a:r>
            <a:r>
              <a:rPr lang="en" sz="2400" dirty="0"/>
              <a:t>reader may waste time on a flawed or uninformative paper that was accepted, or may waste time in research because a valuable paper was rejected</a:t>
            </a:r>
            <a:endParaRPr sz="2400" dirty="0"/>
          </a:p>
          <a:p>
            <a:pPr marL="457200" lvl="0" indent="0">
              <a:spcBef>
                <a:spcPts val="1600"/>
              </a:spcBef>
              <a:spcAft>
                <a:spcPts val="1600"/>
              </a:spcAft>
              <a:buNone/>
            </a:pPr>
            <a:endParaRP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B050"/>
                </a:solidFill>
              </a:rPr>
              <a:t>If you write good</a:t>
            </a:r>
            <a:r>
              <a:rPr lang="en" dirty="0"/>
              <a:t>, insightful, well-justified, constructive reviews....</a:t>
            </a:r>
            <a:endParaRPr dirty="0"/>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a:p>
            <a:pPr marL="457200" lvl="0" indent="-342900" rtl="0">
              <a:spcBef>
                <a:spcPts val="1600"/>
              </a:spcBef>
              <a:spcAft>
                <a:spcPts val="0"/>
              </a:spcAft>
              <a:buSzPts val="1800"/>
              <a:buChar char="●"/>
            </a:pPr>
            <a:r>
              <a:rPr lang="en" sz="2400" dirty="0"/>
              <a:t>Your ACs will love you because you will make the paper decision much easier</a:t>
            </a:r>
            <a:endParaRPr sz="2400" dirty="0"/>
          </a:p>
          <a:p>
            <a:pPr marL="457200" lvl="0" indent="-342900" rtl="0">
              <a:spcBef>
                <a:spcPts val="0"/>
              </a:spcBef>
              <a:spcAft>
                <a:spcPts val="0"/>
              </a:spcAft>
              <a:buSzPts val="1800"/>
              <a:buChar char="●"/>
            </a:pPr>
            <a:endParaRPr lang="en" sz="2400" dirty="0" smtClean="0"/>
          </a:p>
          <a:p>
            <a:pPr marL="457200" lvl="0" indent="-342900" rtl="0">
              <a:spcBef>
                <a:spcPts val="0"/>
              </a:spcBef>
              <a:spcAft>
                <a:spcPts val="0"/>
              </a:spcAft>
              <a:buSzPts val="1800"/>
              <a:buChar char="●"/>
            </a:pPr>
            <a:r>
              <a:rPr lang="en" sz="2400" dirty="0" smtClean="0"/>
              <a:t>The </a:t>
            </a:r>
            <a:r>
              <a:rPr lang="en" sz="2400" dirty="0"/>
              <a:t>authors’ faith in the vision community will increase, and, even if they need to resubmit, they will know what needs to improve</a:t>
            </a:r>
            <a:endParaRPr sz="2400" dirty="0"/>
          </a:p>
          <a:p>
            <a:pPr marL="457200" lvl="0" indent="-342900">
              <a:spcBef>
                <a:spcPts val="0"/>
              </a:spcBef>
              <a:spcAft>
                <a:spcPts val="0"/>
              </a:spcAft>
              <a:buSzPts val="1800"/>
              <a:buChar char="●"/>
            </a:pPr>
            <a:endParaRPr lang="en" sz="2400" dirty="0" smtClean="0"/>
          </a:p>
          <a:p>
            <a:pPr marL="457200" lvl="0" indent="-342900">
              <a:spcBef>
                <a:spcPts val="0"/>
              </a:spcBef>
              <a:spcAft>
                <a:spcPts val="0"/>
              </a:spcAft>
              <a:buSzPts val="1800"/>
              <a:buChar char="●"/>
            </a:pPr>
            <a:r>
              <a:rPr lang="en" sz="2400" dirty="0" smtClean="0"/>
              <a:t>The </a:t>
            </a:r>
            <a:r>
              <a:rPr lang="en" sz="2400" dirty="0"/>
              <a:t>community will continue to flock to CVPR for the latest and greatest in computer vision ideas and techniques </a:t>
            </a:r>
            <a:endParaRP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So how do </a:t>
            </a:r>
            <a:r>
              <a:rPr lang="en"/>
              <a:t>you </a:t>
            </a:r>
            <a:r>
              <a:rPr lang="en" smtClean="0"/>
              <a:t>write </a:t>
            </a:r>
            <a:r>
              <a:rPr lang="en" dirty="0"/>
              <a:t>good reviews?  </a:t>
            </a:r>
            <a:endParaRPr dirty="0"/>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endParaRPr lang="en" sz="2400" dirty="0" smtClean="0"/>
          </a:p>
          <a:p>
            <a:pPr marL="457200" lvl="0" indent="-342900" rtl="0">
              <a:spcBef>
                <a:spcPts val="0"/>
              </a:spcBef>
              <a:spcAft>
                <a:spcPts val="0"/>
              </a:spcAft>
              <a:buSzPts val="1800"/>
              <a:buChar char="●"/>
            </a:pPr>
            <a:r>
              <a:rPr lang="en" sz="2400" dirty="0" smtClean="0"/>
              <a:t>Understand </a:t>
            </a:r>
            <a:r>
              <a:rPr lang="en" sz="2400" dirty="0"/>
              <a:t>the process</a:t>
            </a:r>
            <a:endParaRPr sz="2400" dirty="0"/>
          </a:p>
          <a:p>
            <a:pPr marL="457200" lvl="0" indent="-342900" rtl="0">
              <a:spcBef>
                <a:spcPts val="0"/>
              </a:spcBef>
              <a:spcAft>
                <a:spcPts val="0"/>
              </a:spcAft>
              <a:buSzPts val="1800"/>
              <a:buChar char="●"/>
            </a:pPr>
            <a:endParaRPr lang="en" sz="2400" dirty="0" smtClean="0"/>
          </a:p>
          <a:p>
            <a:pPr marL="457200" lvl="0" indent="-342900" rtl="0">
              <a:spcBef>
                <a:spcPts val="0"/>
              </a:spcBef>
              <a:spcAft>
                <a:spcPts val="0"/>
              </a:spcAft>
              <a:buSzPts val="1800"/>
              <a:buChar char="●"/>
            </a:pPr>
            <a:r>
              <a:rPr lang="en" sz="2400" dirty="0" smtClean="0"/>
              <a:t>Learn </a:t>
            </a:r>
            <a:r>
              <a:rPr lang="en" sz="2400" dirty="0"/>
              <a:t>the structure of a good review</a:t>
            </a:r>
            <a:endParaRPr sz="2400" dirty="0"/>
          </a:p>
          <a:p>
            <a:pPr marL="457200" lvl="0" indent="-342900" rtl="0">
              <a:spcBef>
                <a:spcPts val="0"/>
              </a:spcBef>
              <a:spcAft>
                <a:spcPts val="0"/>
              </a:spcAft>
              <a:buSzPts val="1800"/>
              <a:buChar char="●"/>
            </a:pPr>
            <a:endParaRPr lang="en" sz="2400" dirty="0" smtClean="0"/>
          </a:p>
          <a:p>
            <a:pPr marL="457200" lvl="0" indent="-342900" rtl="0">
              <a:spcBef>
                <a:spcPts val="0"/>
              </a:spcBef>
              <a:spcAft>
                <a:spcPts val="0"/>
              </a:spcAft>
              <a:buSzPts val="1800"/>
              <a:buChar char="●"/>
            </a:pPr>
            <a:r>
              <a:rPr lang="en" sz="2400" dirty="0" smtClean="0"/>
              <a:t>Put </a:t>
            </a:r>
            <a:r>
              <a:rPr lang="en" sz="2400" dirty="0"/>
              <a:t>in the considerable effort required to understand each paper, the relevant literature, and to write a clear review</a:t>
            </a:r>
            <a:endParaRPr sz="2400" dirty="0"/>
          </a:p>
          <a:p>
            <a:pPr marL="457200" lvl="0" indent="0" rtl="0">
              <a:spcBef>
                <a:spcPts val="1600"/>
              </a:spcBef>
              <a:spcAft>
                <a:spcPts val="0"/>
              </a:spcAft>
              <a:buNone/>
            </a:pPr>
            <a:endParaRPr sz="2400" dirty="0"/>
          </a:p>
          <a:p>
            <a:pPr marL="457200" lvl="0" indent="0">
              <a:spcBef>
                <a:spcPts val="1600"/>
              </a:spcBef>
              <a:spcAft>
                <a:spcPts val="1600"/>
              </a:spcAft>
              <a:buNone/>
            </a:pPr>
            <a:endParaRP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90613" y="142697"/>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The decision process (overview)</a:t>
            </a:r>
            <a:endParaRPr dirty="0"/>
          </a:p>
        </p:txBody>
      </p:sp>
      <p:sp>
        <p:nvSpPr>
          <p:cNvPr id="91" name="Google Shape;91;p19"/>
          <p:cNvSpPr/>
          <p:nvPr/>
        </p:nvSpPr>
        <p:spPr>
          <a:xfrm>
            <a:off x="764268" y="4235011"/>
            <a:ext cx="6083193"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dirty="0" smtClean="0"/>
              <a:t>Reviewers (you and two others)</a:t>
            </a:r>
            <a:endParaRPr dirty="0"/>
          </a:p>
        </p:txBody>
      </p:sp>
      <p:sp>
        <p:nvSpPr>
          <p:cNvPr id="94" name="Google Shape;94;p19"/>
          <p:cNvSpPr/>
          <p:nvPr/>
        </p:nvSpPr>
        <p:spPr>
          <a:xfrm>
            <a:off x="2197377" y="2564993"/>
            <a:ext cx="18207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Primary Area Chair </a:t>
            </a:r>
            <a:endParaRPr dirty="0"/>
          </a:p>
        </p:txBody>
      </p:sp>
      <p:sp>
        <p:nvSpPr>
          <p:cNvPr id="95" name="Google Shape;95;p19"/>
          <p:cNvSpPr/>
          <p:nvPr/>
        </p:nvSpPr>
        <p:spPr>
          <a:xfrm>
            <a:off x="4252427" y="2564993"/>
            <a:ext cx="18207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Secondary Area Chair(s) </a:t>
            </a:r>
            <a:endParaRPr dirty="0"/>
          </a:p>
        </p:txBody>
      </p:sp>
      <p:sp>
        <p:nvSpPr>
          <p:cNvPr id="96" name="Google Shape;96;p19"/>
          <p:cNvSpPr/>
          <p:nvPr/>
        </p:nvSpPr>
        <p:spPr>
          <a:xfrm>
            <a:off x="2633577" y="921987"/>
            <a:ext cx="21576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Chairs </a:t>
            </a:r>
            <a:endParaRPr dirty="0"/>
          </a:p>
        </p:txBody>
      </p:sp>
      <p:sp>
        <p:nvSpPr>
          <p:cNvPr id="6" name="TextBox 5"/>
          <p:cNvSpPr txBox="1"/>
          <p:nvPr/>
        </p:nvSpPr>
        <p:spPr>
          <a:xfrm>
            <a:off x="1457920" y="1760715"/>
            <a:ext cx="1175657" cy="738664"/>
          </a:xfrm>
          <a:prstGeom prst="rect">
            <a:avLst/>
          </a:prstGeom>
          <a:noFill/>
        </p:spPr>
        <p:txBody>
          <a:bodyPr wrap="square" rtlCol="0">
            <a:spAutoFit/>
          </a:bodyPr>
          <a:lstStyle/>
          <a:p>
            <a:r>
              <a:rPr lang="en-US" dirty="0" smtClean="0"/>
              <a:t>1. PC assigns paper to AC</a:t>
            </a:r>
            <a:endParaRPr lang="en-US" dirty="0"/>
          </a:p>
        </p:txBody>
      </p:sp>
      <p:sp>
        <p:nvSpPr>
          <p:cNvPr id="18" name="TextBox 17"/>
          <p:cNvSpPr txBox="1"/>
          <p:nvPr/>
        </p:nvSpPr>
        <p:spPr>
          <a:xfrm>
            <a:off x="279094" y="3268678"/>
            <a:ext cx="2289809" cy="954107"/>
          </a:xfrm>
          <a:prstGeom prst="rect">
            <a:avLst/>
          </a:prstGeom>
          <a:noFill/>
        </p:spPr>
        <p:txBody>
          <a:bodyPr wrap="square" rtlCol="0">
            <a:spAutoFit/>
          </a:bodyPr>
          <a:lstStyle/>
          <a:p>
            <a:r>
              <a:rPr lang="en-US" dirty="0" smtClean="0"/>
              <a:t>2. Primary AC suggests ~8 reviewers, algorithm (with PC oversight) assigns to you.</a:t>
            </a:r>
            <a:endParaRPr lang="en-US" dirty="0"/>
          </a:p>
        </p:txBody>
      </p:sp>
      <p:sp>
        <p:nvSpPr>
          <p:cNvPr id="31" name="Google Shape;93;p19"/>
          <p:cNvSpPr/>
          <p:nvPr/>
        </p:nvSpPr>
        <p:spPr>
          <a:xfrm>
            <a:off x="6723631" y="2817026"/>
            <a:ext cx="1258697"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Authors</a:t>
            </a:r>
            <a:endParaRPr dirty="0"/>
          </a:p>
        </p:txBody>
      </p:sp>
      <p:sp>
        <p:nvSpPr>
          <p:cNvPr id="36" name="Down Arrow 35"/>
          <p:cNvSpPr/>
          <p:nvPr/>
        </p:nvSpPr>
        <p:spPr>
          <a:xfrm>
            <a:off x="2977543" y="1887410"/>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2374195" y="3486859"/>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flipH="1" flipV="1">
            <a:off x="6691548" y="3638944"/>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939065" y="3622214"/>
            <a:ext cx="1263669" cy="1169551"/>
          </a:xfrm>
          <a:prstGeom prst="rect">
            <a:avLst/>
          </a:prstGeom>
          <a:noFill/>
        </p:spPr>
        <p:txBody>
          <a:bodyPr wrap="square" rtlCol="0">
            <a:spAutoFit/>
          </a:bodyPr>
          <a:lstStyle/>
          <a:p>
            <a:r>
              <a:rPr lang="en-US" dirty="0" smtClean="0"/>
              <a:t>3. Reviews go to authors (after AC checking for quality)</a:t>
            </a:r>
            <a:endParaRPr lang="en-US" dirty="0"/>
          </a:p>
        </p:txBody>
      </p:sp>
      <p:sp>
        <p:nvSpPr>
          <p:cNvPr id="50" name="Down Arrow 49"/>
          <p:cNvSpPr/>
          <p:nvPr/>
        </p:nvSpPr>
        <p:spPr>
          <a:xfrm flipH="1" flipV="1">
            <a:off x="4039059" y="3586250"/>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14346538" flipH="1" flipV="1">
            <a:off x="6056232" y="3330303"/>
            <a:ext cx="217898" cy="905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rot="16200000" flipH="1" flipV="1">
            <a:off x="6297749" y="2777788"/>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579983" y="3274411"/>
            <a:ext cx="1829350" cy="738664"/>
          </a:xfrm>
          <a:prstGeom prst="rect">
            <a:avLst/>
          </a:prstGeom>
          <a:noFill/>
        </p:spPr>
        <p:txBody>
          <a:bodyPr wrap="square" rtlCol="0">
            <a:spAutoFit/>
          </a:bodyPr>
          <a:lstStyle/>
          <a:p>
            <a:r>
              <a:rPr lang="en-US" dirty="0"/>
              <a:t>4</a:t>
            </a:r>
            <a:r>
              <a:rPr lang="en-US" dirty="0" smtClean="0"/>
              <a:t>. Authors provide rebuttal to ACs and reviewers</a:t>
            </a:r>
            <a:endParaRPr lang="en-US" dirty="0"/>
          </a:p>
        </p:txBody>
      </p:sp>
      <p:sp>
        <p:nvSpPr>
          <p:cNvPr id="55" name="Down Arrow 54"/>
          <p:cNvSpPr/>
          <p:nvPr/>
        </p:nvSpPr>
        <p:spPr>
          <a:xfrm flipH="1" flipV="1">
            <a:off x="4044750" y="1876212"/>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44005" y="1637898"/>
            <a:ext cx="2822695" cy="954107"/>
          </a:xfrm>
          <a:prstGeom prst="rect">
            <a:avLst/>
          </a:prstGeom>
          <a:noFill/>
        </p:spPr>
        <p:txBody>
          <a:bodyPr wrap="square" rtlCol="0">
            <a:spAutoFit/>
          </a:bodyPr>
          <a:lstStyle/>
          <a:p>
            <a:r>
              <a:rPr lang="en-US" dirty="0"/>
              <a:t>6</a:t>
            </a:r>
            <a:r>
              <a:rPr lang="en-US" dirty="0" smtClean="0"/>
              <a:t>. Area chairs discuss with reviewers, meet, deliberate, and make accept/reject decisions and oral/spotlight recommendations</a:t>
            </a:r>
            <a:endParaRPr lang="en-US" dirty="0"/>
          </a:p>
        </p:txBody>
      </p:sp>
      <p:sp>
        <p:nvSpPr>
          <p:cNvPr id="57" name="TextBox 56"/>
          <p:cNvSpPr txBox="1"/>
          <p:nvPr/>
        </p:nvSpPr>
        <p:spPr>
          <a:xfrm>
            <a:off x="4791177" y="874717"/>
            <a:ext cx="2822695" cy="738664"/>
          </a:xfrm>
          <a:prstGeom prst="rect">
            <a:avLst/>
          </a:prstGeom>
          <a:noFill/>
        </p:spPr>
        <p:txBody>
          <a:bodyPr wrap="square" rtlCol="0">
            <a:spAutoFit/>
          </a:bodyPr>
          <a:lstStyle/>
          <a:p>
            <a:r>
              <a:rPr lang="en-US" dirty="0" smtClean="0"/>
              <a:t>7. Program chairs finalize spotlight/oral decisions based on space/time constraints</a:t>
            </a:r>
            <a:endParaRPr lang="en-US" dirty="0"/>
          </a:p>
        </p:txBody>
      </p:sp>
      <p:sp>
        <p:nvSpPr>
          <p:cNvPr id="58" name="TextBox 57"/>
          <p:cNvSpPr txBox="1"/>
          <p:nvPr/>
        </p:nvSpPr>
        <p:spPr>
          <a:xfrm>
            <a:off x="2898324" y="3385379"/>
            <a:ext cx="1540458" cy="738664"/>
          </a:xfrm>
          <a:prstGeom prst="rect">
            <a:avLst/>
          </a:prstGeom>
          <a:noFill/>
        </p:spPr>
        <p:txBody>
          <a:bodyPr wrap="square" rtlCol="0">
            <a:spAutoFit/>
          </a:bodyPr>
          <a:lstStyle/>
          <a:p>
            <a:r>
              <a:rPr lang="en-US" dirty="0" smtClean="0"/>
              <a:t>5. Reviewers update final reviews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5" grpId="0" animBg="1"/>
      <p:bldP spid="18" grpId="0"/>
      <p:bldP spid="31" grpId="0" animBg="1"/>
      <p:bldP spid="47" grpId="0" animBg="1"/>
      <p:bldP spid="48" grpId="0" animBg="1"/>
      <p:bldP spid="49" grpId="0"/>
      <p:bldP spid="50" grpId="0" animBg="1"/>
      <p:bldP spid="51" grpId="0" animBg="1"/>
      <p:bldP spid="52" grpId="0" animBg="1"/>
      <p:bldP spid="53" grpId="0"/>
      <p:bldP spid="55" grpId="0" animBg="1"/>
      <p:bldP spid="56"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1130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The decision process (in detail)</a:t>
            </a:r>
            <a:endParaRPr dirty="0"/>
          </a:p>
        </p:txBody>
      </p:sp>
      <p:sp>
        <p:nvSpPr>
          <p:cNvPr id="103" name="Google Shape;103;p20"/>
          <p:cNvSpPr txBox="1">
            <a:spLocks noGrp="1"/>
          </p:cNvSpPr>
          <p:nvPr>
            <p:ph type="body" idx="1"/>
          </p:nvPr>
        </p:nvSpPr>
        <p:spPr>
          <a:xfrm>
            <a:off x="311700" y="629400"/>
            <a:ext cx="8520600" cy="4446600"/>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SzPts val="1200"/>
              <a:buAutoNum type="arabicPeriod"/>
            </a:pPr>
            <a:r>
              <a:rPr lang="en" sz="1400" b="1" dirty="0"/>
              <a:t>Program chairs (PCs) assign papers to area chairs (ACs)</a:t>
            </a:r>
            <a:r>
              <a:rPr lang="en" sz="1400" dirty="0"/>
              <a:t>, typically ~35 papers per area chair, 3300 total at CVPR’18</a:t>
            </a:r>
            <a:endParaRPr sz="1400" dirty="0"/>
          </a:p>
          <a:p>
            <a:pPr marL="457200" lvl="0" indent="-304800" rtl="0">
              <a:spcBef>
                <a:spcPts val="0"/>
              </a:spcBef>
              <a:spcAft>
                <a:spcPts val="0"/>
              </a:spcAft>
              <a:buSzPts val="1200"/>
              <a:buAutoNum type="arabicPeriod"/>
            </a:pPr>
            <a:r>
              <a:rPr lang="en" sz="1400" b="1" dirty="0"/>
              <a:t>ACs nominate ~8 reviewers per paper</a:t>
            </a:r>
            <a:r>
              <a:rPr lang="en" sz="1400" dirty="0"/>
              <a:t>, with some help from software</a:t>
            </a:r>
            <a:endParaRPr sz="1400" dirty="0"/>
          </a:p>
          <a:p>
            <a:pPr marL="457200" lvl="0" indent="-304800" rtl="0">
              <a:spcBef>
                <a:spcPts val="0"/>
              </a:spcBef>
              <a:spcAft>
                <a:spcPts val="0"/>
              </a:spcAft>
              <a:buSzPts val="1200"/>
              <a:buAutoNum type="arabicPeriod"/>
            </a:pPr>
            <a:r>
              <a:rPr lang="en" sz="1400" b="1" dirty="0"/>
              <a:t>Papers are assigned to reviewers</a:t>
            </a:r>
            <a:r>
              <a:rPr lang="en" sz="1400" dirty="0"/>
              <a:t> (3 per paper) using an optimization algorithm that takes into account area chair suggestions, paper load constraints, conflict constraints, and the prayers of program chairs that nothing goes wrong.</a:t>
            </a:r>
            <a:endParaRPr sz="1400" dirty="0"/>
          </a:p>
          <a:p>
            <a:pPr marL="457200" lvl="0" indent="-304800" rtl="0">
              <a:spcBef>
                <a:spcPts val="0"/>
              </a:spcBef>
              <a:spcAft>
                <a:spcPts val="0"/>
              </a:spcAft>
              <a:buSzPts val="1200"/>
              <a:buAutoNum type="arabicPeriod"/>
            </a:pPr>
            <a:r>
              <a:rPr lang="en" sz="1400" b="1" dirty="0"/>
              <a:t>Reviewers submit initial reviews</a:t>
            </a:r>
            <a:r>
              <a:rPr lang="en" sz="1400" dirty="0"/>
              <a:t>, typically handling 6-12 papers each</a:t>
            </a:r>
            <a:endParaRPr sz="1400" dirty="0"/>
          </a:p>
          <a:p>
            <a:pPr marL="457200" lvl="0" indent="-304800" rtl="0">
              <a:spcBef>
                <a:spcPts val="0"/>
              </a:spcBef>
              <a:spcAft>
                <a:spcPts val="0"/>
              </a:spcAft>
              <a:buSzPts val="1200"/>
              <a:buAutoNum type="arabicPeriod"/>
            </a:pPr>
            <a:r>
              <a:rPr lang="en" sz="1400" b="1" dirty="0"/>
              <a:t>ACs and PCs</a:t>
            </a:r>
            <a:r>
              <a:rPr lang="en" sz="1400" dirty="0"/>
              <a:t> </a:t>
            </a:r>
            <a:r>
              <a:rPr lang="en" sz="1400" dirty="0" smtClean="0"/>
              <a:t>check that </a:t>
            </a:r>
            <a:r>
              <a:rPr lang="en" sz="1400" dirty="0"/>
              <a:t>reviews are complete and not obviously negligent</a:t>
            </a:r>
            <a:endParaRPr sz="1400" dirty="0"/>
          </a:p>
          <a:p>
            <a:pPr marL="457200" lvl="0" indent="-304800" rtl="0">
              <a:spcBef>
                <a:spcPts val="0"/>
              </a:spcBef>
              <a:spcAft>
                <a:spcPts val="0"/>
              </a:spcAft>
              <a:buSzPts val="1200"/>
              <a:buAutoNum type="arabicPeriod"/>
            </a:pPr>
            <a:r>
              <a:rPr lang="en" sz="1400" b="1" dirty="0"/>
              <a:t>Authors receive reviews</a:t>
            </a:r>
            <a:r>
              <a:rPr lang="en" sz="1400" dirty="0"/>
              <a:t> with a mixture of gasps, grimaces, grumbles, and the occasional grin. After much thought and re-reading of paper and reviews, authors submit rebuttals.</a:t>
            </a:r>
            <a:endParaRPr sz="1400" dirty="0"/>
          </a:p>
          <a:p>
            <a:pPr marL="457200" lvl="0" indent="-304800" rtl="0">
              <a:spcBef>
                <a:spcPts val="0"/>
              </a:spcBef>
              <a:spcAft>
                <a:spcPts val="0"/>
              </a:spcAft>
              <a:buSzPts val="1200"/>
              <a:buAutoNum type="arabicPeriod"/>
            </a:pPr>
            <a:r>
              <a:rPr lang="en" sz="1400" b="1" dirty="0"/>
              <a:t>Discussion ensues among reviewers and AC</a:t>
            </a:r>
            <a:r>
              <a:rPr lang="en" sz="1400" dirty="0"/>
              <a:t>, based on all reviews, rebuttal, and paper.  Reviewers update their ratings and justification.</a:t>
            </a:r>
            <a:endParaRPr sz="1400" dirty="0"/>
          </a:p>
          <a:p>
            <a:pPr marL="457200" lvl="0" indent="-304800" rtl="0">
              <a:spcBef>
                <a:spcPts val="0"/>
              </a:spcBef>
              <a:spcAft>
                <a:spcPts val="0"/>
              </a:spcAft>
              <a:buSzPts val="1200"/>
              <a:buAutoNum type="arabicPeriod"/>
            </a:pPr>
            <a:r>
              <a:rPr lang="en" sz="1400" b="1" dirty="0"/>
              <a:t>ACs make initial decisions</a:t>
            </a:r>
            <a:r>
              <a:rPr lang="en" sz="1400" dirty="0"/>
              <a:t> (usually the easy papers, where all the reviewers agree on accept or reject and justification is clear)</a:t>
            </a:r>
            <a:endParaRPr sz="1400" dirty="0"/>
          </a:p>
          <a:p>
            <a:pPr marL="457200" lvl="0" indent="-304800" rtl="0">
              <a:spcBef>
                <a:spcPts val="0"/>
              </a:spcBef>
              <a:spcAft>
                <a:spcPts val="0"/>
              </a:spcAft>
              <a:buSzPts val="1200"/>
              <a:buAutoNum type="arabicPeriod"/>
            </a:pPr>
            <a:r>
              <a:rPr lang="en" sz="1400" b="1" dirty="0"/>
              <a:t>All accept/reject decisions are finalized at the area chair meeting. </a:t>
            </a:r>
            <a:r>
              <a:rPr lang="en" sz="1400" dirty="0"/>
              <a:t>ACs form buddies or triplets, within larger panels.  There are no conflicts within a panel. The decision and summary are recorded by the primary AC for each paper and checked/approved by a secondary AC. Papers with difficult decisions may be read by others in the triplet or panel, and additional opinions may be sought by other ACs after checking for conflicts. In addition to accept/reject decisions, panels provide a roughly ranked list of oral/spotlight nominations to the PCs.</a:t>
            </a:r>
            <a:endParaRPr sz="1400" dirty="0"/>
          </a:p>
          <a:p>
            <a:pPr marL="457200" lvl="0" indent="-304800" rtl="0">
              <a:spcBef>
                <a:spcPts val="0"/>
              </a:spcBef>
              <a:spcAft>
                <a:spcPts val="0"/>
              </a:spcAft>
              <a:buSzPts val="1200"/>
              <a:buAutoNum type="arabicPeriod"/>
            </a:pPr>
            <a:r>
              <a:rPr lang="en" sz="1400" b="1" dirty="0"/>
              <a:t>PCs make final determination of poster/spotlight/oral </a:t>
            </a:r>
            <a:r>
              <a:rPr lang="en" sz="1400" dirty="0"/>
              <a:t>for accepted papers, almost entirely based on the recommendations of the ACs but taking into account time and space </a:t>
            </a:r>
            <a:r>
              <a:rPr lang="en" sz="1400" dirty="0" smtClean="0"/>
              <a:t>constraints and topic diversity.</a:t>
            </a:r>
            <a:endParaRPr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33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to structure a review</a:t>
            </a:r>
            <a:endParaRPr/>
          </a:p>
        </p:txBody>
      </p:sp>
      <p:sp>
        <p:nvSpPr>
          <p:cNvPr id="109" name="Google Shape;109;p21"/>
          <p:cNvSpPr txBox="1">
            <a:spLocks noGrp="1"/>
          </p:cNvSpPr>
          <p:nvPr>
            <p:ph type="body" idx="1"/>
          </p:nvPr>
        </p:nvSpPr>
        <p:spPr>
          <a:xfrm>
            <a:off x="311700" y="870800"/>
            <a:ext cx="8520600" cy="442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dirty="0"/>
              <a:t>Summary</a:t>
            </a:r>
            <a:r>
              <a:rPr lang="en" sz="1800" dirty="0"/>
              <a:t>: Explain the key ideas, contributions, and their significance. This is your abstract of the paper</a:t>
            </a:r>
            <a:r>
              <a:rPr lang="en" sz="1800" dirty="0" smtClean="0"/>
              <a:t>. The summary helps the AC understand the rest of your review and be confident that </a:t>
            </a:r>
            <a:r>
              <a:rPr lang="en" sz="1800" i="1" dirty="0" smtClean="0"/>
              <a:t>you</a:t>
            </a:r>
            <a:r>
              <a:rPr lang="en" sz="1800" dirty="0" smtClean="0"/>
              <a:t> understand the paper.</a:t>
            </a:r>
            <a:endParaRPr sz="1800" dirty="0"/>
          </a:p>
          <a:p>
            <a:pPr marL="0" lvl="0" indent="0" rtl="0">
              <a:spcBef>
                <a:spcPts val="1600"/>
              </a:spcBef>
              <a:spcAft>
                <a:spcPts val="0"/>
              </a:spcAft>
              <a:buNone/>
            </a:pPr>
            <a:r>
              <a:rPr lang="en" sz="1800" b="1" dirty="0"/>
              <a:t>Strengths</a:t>
            </a:r>
            <a:r>
              <a:rPr lang="en" sz="1800" dirty="0"/>
              <a:t>: What about the paper provides value -- interesting ideas that are experimentally validated, an insightful organization of related work, new tools, impressive results.  Most importantly, what can someone interested in the topic learn from the paper.</a:t>
            </a:r>
            <a:endParaRPr sz="1800" dirty="0"/>
          </a:p>
          <a:p>
            <a:pPr marL="0" lvl="0" indent="0" rtl="0">
              <a:spcBef>
                <a:spcPts val="1600"/>
              </a:spcBef>
              <a:spcAft>
                <a:spcPts val="0"/>
              </a:spcAft>
              <a:buNone/>
            </a:pPr>
            <a:r>
              <a:rPr lang="en" sz="1800" b="1" dirty="0"/>
              <a:t>Weaknesses</a:t>
            </a:r>
            <a:r>
              <a:rPr lang="en" sz="1800" dirty="0"/>
              <a:t>: What detracts from the contributions -- Does the paper lack controlled experiments to validate the contributions? Are there misleading claims or technical errors?  </a:t>
            </a:r>
            <a:r>
              <a:rPr lang="en" sz="1800" dirty="0" smtClean="0"/>
              <a:t>Is </a:t>
            </a:r>
            <a:r>
              <a:rPr lang="en" sz="1800" dirty="0"/>
              <a:t>it possible to understand (and </a:t>
            </a:r>
            <a:r>
              <a:rPr lang="en" sz="1800" dirty="0" smtClean="0"/>
              <a:t>ideally reproduce</a:t>
            </a:r>
            <a:r>
              <a:rPr lang="en" sz="1800" dirty="0"/>
              <a:t>) the method and experimental setups by reading the paper?</a:t>
            </a:r>
            <a:endParaRPr sz="1800" dirty="0"/>
          </a:p>
          <a:p>
            <a:pPr marL="0" lvl="0" indent="0" rtl="0">
              <a:spcBef>
                <a:spcPts val="1600"/>
              </a:spcBef>
              <a:spcAft>
                <a:spcPts val="0"/>
              </a:spcAft>
              <a:buNone/>
            </a:pPr>
            <a:r>
              <a:rPr lang="en" sz="1800" b="1" dirty="0"/>
              <a:t>Rating and Justification</a:t>
            </a:r>
            <a:r>
              <a:rPr lang="en" sz="1800" dirty="0"/>
              <a:t>: Carefully explain why the paper should be accepted or not.  This section should make clear which of the strengths and weaknesses you consider most significant.</a:t>
            </a:r>
            <a:endParaRPr sz="1800" dirty="0"/>
          </a:p>
          <a:p>
            <a:pPr marL="0" lvl="0" indent="0" rtl="0">
              <a:spcBef>
                <a:spcPts val="1600"/>
              </a:spcBef>
              <a:spcAft>
                <a:spcPts val="0"/>
              </a:spcAft>
              <a:buNone/>
            </a:pPr>
            <a:endParaRPr sz="1800" dirty="0"/>
          </a:p>
          <a:p>
            <a:pPr marL="0" lvl="0" indent="0" rtl="0">
              <a:spcBef>
                <a:spcPts val="1600"/>
              </a:spcBef>
              <a:spcAft>
                <a:spcPts val="0"/>
              </a:spcAft>
              <a:buNone/>
            </a:pPr>
            <a:endParaRPr sz="1800" dirty="0"/>
          </a:p>
          <a:p>
            <a:pPr marL="0" lvl="0" indent="0" rtl="0">
              <a:spcBef>
                <a:spcPts val="1600"/>
              </a:spcBef>
              <a:spcAft>
                <a:spcPts val="0"/>
              </a:spcAft>
              <a:buNone/>
            </a:pPr>
            <a:endParaRPr sz="1800" dirty="0"/>
          </a:p>
          <a:p>
            <a:pPr marL="0" lvl="0" indent="0">
              <a:spcBef>
                <a:spcPts val="1600"/>
              </a:spcBef>
              <a:spcAft>
                <a:spcPts val="1600"/>
              </a:spcAft>
              <a:buNone/>
            </a:pPr>
            <a:endParaRPr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1835</TotalTime>
  <Words>2697</Words>
  <Application>Microsoft Office PowerPoint</Application>
  <PresentationFormat>On-screen Show (16:9)</PresentationFormat>
  <Paragraphs>171</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How to Write Good Reviews for CVPR</vt:lpstr>
      <vt:lpstr>Outline – what you can learn</vt:lpstr>
      <vt:lpstr>Thank you for serving as a reviewer!  </vt:lpstr>
      <vt:lpstr>If you write bad, poorly justified, ill-considered, or unfair reviews…..</vt:lpstr>
      <vt:lpstr>If you write good, insightful, well-justified, constructive reviews....</vt:lpstr>
      <vt:lpstr>So how do you write good reviews?  </vt:lpstr>
      <vt:lpstr>The decision process (overview)</vt:lpstr>
      <vt:lpstr>The decision process (in detail)</vt:lpstr>
      <vt:lpstr>How to structure a review</vt:lpstr>
      <vt:lpstr>Examples</vt:lpstr>
      <vt:lpstr>Review quality: Good. Though missing a summary of contribution, the review clearly explains why the paper should be accepted </vt:lpstr>
      <vt:lpstr>Review Quality: OK but not great. Makes general factors in decision clear and provides detailed feedback to authors, but does not provide adequate explanation for strengths and weaknesses</vt:lpstr>
      <vt:lpstr>Review quality: Bad. The review lists only weaknesses and requests for clarification, omitting a summary and justification for decision. Thus, it is unclear to author or AC which of these points are the primary basis for the rating.</vt:lpstr>
      <vt:lpstr>Common issues</vt:lpstr>
      <vt:lpstr>Tips for reviewers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Review for CVPR</dc:title>
  <dc:creator>Derek Hoiem</dc:creator>
  <cp:lastModifiedBy>Derek Hoiem</cp:lastModifiedBy>
  <cp:revision>23</cp:revision>
  <dcterms:modified xsi:type="dcterms:W3CDTF">2018-11-30T18:26:05Z</dcterms:modified>
</cp:coreProperties>
</file>