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66" r:id="rId4"/>
    <p:sldId id="259" r:id="rId5"/>
    <p:sldId id="260" r:id="rId6"/>
    <p:sldId id="261" r:id="rId7"/>
    <p:sldId id="262" r:id="rId8"/>
    <p:sldId id="263" r:id="rId9"/>
    <p:sldId id="267" r:id="rId10"/>
    <p:sldId id="264" r:id="rId11"/>
    <p:sldId id="265" r:id="rId12"/>
    <p:sldId id="268" r:id="rId13"/>
    <p:sldId id="269" r:id="rId14"/>
    <p:sldId id="270" r:id="rId15"/>
    <p:sldId id="271" r:id="rId16"/>
    <p:sldId id="272" r:id="rId17"/>
    <p:sldId id="273" r:id="rId1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786" y="9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B3A2FA4A-ABD0-4789-A1A3-D8CE2D70A94C}" type="datetimeFigureOut">
              <a:rPr lang="id-ID" smtClean="0"/>
              <a:t>21/01/2020</a:t>
            </a:fld>
            <a:endParaRPr lang="id-ID"/>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id-ID"/>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984B9DD-7A7C-4049-892E-0CF782F2204C}"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3A2FA4A-ABD0-4789-A1A3-D8CE2D70A94C}" type="datetimeFigureOut">
              <a:rPr lang="id-ID" smtClean="0"/>
              <a:t>21/01/2020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3984B9DD-7A7C-4049-892E-0CF782F2204C}"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B3A2FA4A-ABD0-4789-A1A3-D8CE2D70A94C}" type="datetimeFigureOut">
              <a:rPr lang="id-ID" smtClean="0"/>
              <a:t>21/01/2020</a:t>
            </a:fld>
            <a:endParaRPr lang="id-ID"/>
          </a:p>
        </p:txBody>
      </p:sp>
      <p:sp>
        <p:nvSpPr>
          <p:cNvPr id="5" name="Footer Placeholder 4"/>
          <p:cNvSpPr>
            <a:spLocks noGrp="1"/>
          </p:cNvSpPr>
          <p:nvPr>
            <p:ph type="ftr" sz="quarter" idx="11"/>
          </p:nvPr>
        </p:nvSpPr>
        <p:spPr>
          <a:xfrm>
            <a:off x="457200" y="6556248"/>
            <a:ext cx="3657600" cy="228600"/>
          </a:xfrm>
        </p:spPr>
        <p:txBody>
          <a:bodyPr/>
          <a:lstStyle>
            <a:extLst/>
          </a:lstStyle>
          <a:p>
            <a:endParaRPr lang="id-ID"/>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984B9DD-7A7C-4049-892E-0CF782F2204C}"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3A2FA4A-ABD0-4789-A1A3-D8CE2D70A94C}" type="datetimeFigureOut">
              <a:rPr lang="id-ID" smtClean="0"/>
              <a:t>21/01/2020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3984B9DD-7A7C-4049-892E-0CF782F2204C}"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3A2FA4A-ABD0-4789-A1A3-D8CE2D70A94C}" type="datetimeFigureOut">
              <a:rPr lang="id-ID" smtClean="0"/>
              <a:t>21/01/2020</a:t>
            </a:fld>
            <a:endParaRPr lang="id-ID"/>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id-ID"/>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984B9DD-7A7C-4049-892E-0CF782F2204C}"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3A2FA4A-ABD0-4789-A1A3-D8CE2D70A94C}" type="datetimeFigureOut">
              <a:rPr lang="id-ID" smtClean="0"/>
              <a:t>21/01/2020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3984B9DD-7A7C-4049-892E-0CF782F2204C}"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3A2FA4A-ABD0-4789-A1A3-D8CE2D70A94C}" type="datetimeFigureOut">
              <a:rPr lang="id-ID" smtClean="0"/>
              <a:t>21/01/2020</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3984B9DD-7A7C-4049-892E-0CF782F2204C}"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3A2FA4A-ABD0-4789-A1A3-D8CE2D70A94C}" type="datetimeFigureOut">
              <a:rPr lang="id-ID" smtClean="0"/>
              <a:t>21/01/2020</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3984B9DD-7A7C-4049-892E-0CF782F2204C}"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3A2FA4A-ABD0-4789-A1A3-D8CE2D70A94C}" type="datetimeFigureOut">
              <a:rPr lang="id-ID" smtClean="0"/>
              <a:t>21/01/2020</a:t>
            </a:fld>
            <a:endParaRPr lang="id-ID"/>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id-ID"/>
          </a:p>
        </p:txBody>
      </p:sp>
      <p:sp>
        <p:nvSpPr>
          <p:cNvPr id="4" name="Slide Number Placeholder 3"/>
          <p:cNvSpPr>
            <a:spLocks noGrp="1"/>
          </p:cNvSpPr>
          <p:nvPr>
            <p:ph type="sldNum" sz="quarter" idx="12"/>
          </p:nvPr>
        </p:nvSpPr>
        <p:spPr/>
        <p:txBody>
          <a:bodyPr/>
          <a:lstStyle>
            <a:extLst/>
          </a:lstStyle>
          <a:p>
            <a:fld id="{3984B9DD-7A7C-4049-892E-0CF782F2204C}"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3A2FA4A-ABD0-4789-A1A3-D8CE2D70A94C}" type="datetimeFigureOut">
              <a:rPr lang="id-ID" smtClean="0"/>
              <a:t>21/01/2020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3984B9DD-7A7C-4049-892E-0CF782F2204C}"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3A2FA4A-ABD0-4789-A1A3-D8CE2D70A94C}" type="datetimeFigureOut">
              <a:rPr lang="id-ID" smtClean="0"/>
              <a:t>21/01/2020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3984B9DD-7A7C-4049-892E-0CF782F2204C}" type="slidenum">
              <a:rPr lang="id-ID" smtClean="0"/>
              <a:t>‹#›</a:t>
            </a:fld>
            <a:endParaRPr lang="id-ID"/>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3A2FA4A-ABD0-4789-A1A3-D8CE2D70A94C}" type="datetimeFigureOut">
              <a:rPr lang="id-ID" smtClean="0"/>
              <a:t>21/01/2020</a:t>
            </a:fld>
            <a:endParaRPr lang="id-ID"/>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id-ID"/>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984B9DD-7A7C-4049-892E-0CF782F2204C}"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635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a:bodyPr>
          <a:lstStyle/>
          <a:p>
            <a:pPr algn="ctr"/>
            <a:r>
              <a:rPr lang="id-ID" sz="4400" b="1" dirty="0" smtClean="0"/>
              <a:t>A.R.A Shop (E-Commerce)</a:t>
            </a:r>
            <a:endParaRPr lang="id-ID" sz="4400" b="1" dirty="0"/>
          </a:p>
        </p:txBody>
      </p:sp>
      <p:sp>
        <p:nvSpPr>
          <p:cNvPr id="4" name="Text Placeholder 3"/>
          <p:cNvSpPr>
            <a:spLocks noGrp="1"/>
          </p:cNvSpPr>
          <p:nvPr>
            <p:ph type="body" idx="1"/>
          </p:nvPr>
        </p:nvSpPr>
        <p:spPr/>
        <p:txBody>
          <a:bodyPr/>
          <a:lstStyle/>
          <a:p>
            <a:pPr algn="ctr"/>
            <a:r>
              <a:rPr lang="id-ID" dirty="0" smtClean="0"/>
              <a:t>Prodi Sistem Informasi</a:t>
            </a:r>
          </a:p>
        </p:txBody>
      </p:sp>
      <p:sp>
        <p:nvSpPr>
          <p:cNvPr id="6" name="Text Placeholder 5"/>
          <p:cNvSpPr>
            <a:spLocks noGrp="1"/>
          </p:cNvSpPr>
          <p:nvPr>
            <p:ph type="body" sz="half" idx="3"/>
          </p:nvPr>
        </p:nvSpPr>
        <p:spPr/>
        <p:txBody>
          <a:bodyPr/>
          <a:lstStyle/>
          <a:p>
            <a:pPr algn="ctr"/>
            <a:r>
              <a:rPr lang="id-ID" dirty="0" smtClean="0"/>
              <a:t>Kelas Karyawan</a:t>
            </a:r>
            <a:endParaRPr lang="id-ID" dirty="0"/>
          </a:p>
        </p:txBody>
      </p:sp>
      <p:sp>
        <p:nvSpPr>
          <p:cNvPr id="5" name="Content Placeholder 4"/>
          <p:cNvSpPr>
            <a:spLocks noGrp="1"/>
          </p:cNvSpPr>
          <p:nvPr>
            <p:ph sz="quarter" idx="2"/>
          </p:nvPr>
        </p:nvSpPr>
        <p:spPr/>
        <p:style>
          <a:lnRef idx="2">
            <a:schemeClr val="accent2"/>
          </a:lnRef>
          <a:fillRef idx="1">
            <a:schemeClr val="lt1"/>
          </a:fillRef>
          <a:effectRef idx="0">
            <a:schemeClr val="accent2"/>
          </a:effectRef>
          <a:fontRef idx="minor">
            <a:schemeClr val="dk1"/>
          </a:fontRef>
        </p:style>
        <p:txBody>
          <a:bodyPr>
            <a:normAutofit/>
          </a:bodyPr>
          <a:lstStyle/>
          <a:p>
            <a:pPr marL="0" indent="0" algn="ctr">
              <a:buNone/>
            </a:pPr>
            <a:r>
              <a:rPr lang="id-ID"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Nama Kelompok</a:t>
            </a:r>
          </a:p>
          <a:p>
            <a:pPr marL="0" indent="0" algn="ctr">
              <a:buNone/>
            </a:pPr>
            <a:endParaRPr lang="id-ID" sz="3200" dirty="0" smtClean="0"/>
          </a:p>
          <a:p>
            <a:r>
              <a:rPr lang="id-ID" sz="3200" dirty="0" smtClean="0"/>
              <a:t>Agus Kurniawan</a:t>
            </a:r>
          </a:p>
          <a:p>
            <a:r>
              <a:rPr lang="id-ID" sz="3200" dirty="0" smtClean="0"/>
              <a:t>Riyan Cahyadi</a:t>
            </a:r>
          </a:p>
          <a:p>
            <a:r>
              <a:rPr lang="id-ID" sz="3200" dirty="0" smtClean="0"/>
              <a:t>Ahmad Berliana</a:t>
            </a:r>
            <a:endParaRPr lang="id-ID" sz="3200" dirty="0"/>
          </a:p>
        </p:txBody>
      </p:sp>
      <p:sp>
        <p:nvSpPr>
          <p:cNvPr id="7" name="Content Placeholder 6"/>
          <p:cNvSpPr>
            <a:spLocks noGrp="1"/>
          </p:cNvSpPr>
          <p:nvPr>
            <p:ph sz="quarter" idx="4"/>
          </p:nvPr>
        </p:nvSpPr>
        <p:spPr/>
        <p:style>
          <a:lnRef idx="2">
            <a:schemeClr val="accent2"/>
          </a:lnRef>
          <a:fillRef idx="1">
            <a:schemeClr val="lt1"/>
          </a:fillRef>
          <a:effectRef idx="0">
            <a:schemeClr val="accent2"/>
          </a:effectRef>
          <a:fontRef idx="minor">
            <a:schemeClr val="dk1"/>
          </a:fontRef>
        </p:style>
        <p:txBody>
          <a:bodyPr>
            <a:normAutofit/>
          </a:bodyPr>
          <a:lstStyle/>
          <a:p>
            <a:pPr marL="0" indent="0" algn="ctr">
              <a:buNone/>
            </a:pPr>
            <a:r>
              <a:rPr lang="id-ID"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NPM Kelompok</a:t>
            </a:r>
          </a:p>
          <a:p>
            <a:endParaRPr lang="id-ID" sz="3200" dirty="0"/>
          </a:p>
          <a:p>
            <a:r>
              <a:rPr lang="id-ID" sz="3200" dirty="0" smtClean="0"/>
              <a:t>17121021</a:t>
            </a:r>
          </a:p>
          <a:p>
            <a:r>
              <a:rPr lang="id-ID" sz="3200" dirty="0" smtClean="0"/>
              <a:t>17121040</a:t>
            </a:r>
            <a:endParaRPr lang="id-ID" sz="3200" dirty="0"/>
          </a:p>
          <a:p>
            <a:r>
              <a:rPr lang="id-ID" sz="3200" dirty="0" smtClean="0"/>
              <a:t>17121008</a:t>
            </a:r>
            <a:endParaRPr lang="id-ID" sz="3200" dirty="0"/>
          </a:p>
        </p:txBody>
      </p:sp>
    </p:spTree>
    <p:extLst>
      <p:ext uri="{BB962C8B-B14F-4D97-AF65-F5344CB8AC3E}">
        <p14:creationId xmlns:p14="http://schemas.microsoft.com/office/powerpoint/2010/main" val="865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dirty="0" smtClean="0"/>
              <a:t>Tampilan Pengiriman </a:t>
            </a:r>
            <a:br>
              <a:rPr lang="id-ID" dirty="0" smtClean="0"/>
            </a:br>
            <a:r>
              <a:rPr lang="id-ID" dirty="0" smtClean="0"/>
              <a:t>produk / barang</a:t>
            </a:r>
            <a:endParaRPr lang="id-ID" dirty="0"/>
          </a:p>
        </p:txBody>
      </p:sp>
      <p:sp>
        <p:nvSpPr>
          <p:cNvPr id="3" name="Content Placeholder 2"/>
          <p:cNvSpPr>
            <a:spLocks noGrp="1"/>
          </p:cNvSpPr>
          <p:nvPr>
            <p:ph idx="1"/>
          </p:nvPr>
        </p:nvSpPr>
        <p:spPr/>
        <p:txBody>
          <a:bodyPr/>
          <a:lstStyle/>
          <a:p>
            <a:endParaRPr lang="id-ID"/>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63" t="34690" r="72845" b="9035"/>
          <a:stretch/>
        </p:blipFill>
        <p:spPr bwMode="auto">
          <a:xfrm>
            <a:off x="539552" y="1700808"/>
            <a:ext cx="7056784"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55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608" y="2060848"/>
            <a:ext cx="6255488" cy="2880320"/>
          </a:xfrm>
        </p:spPr>
        <p:txBody>
          <a:bodyPr>
            <a:normAutofit fontScale="90000"/>
          </a:bodyPr>
          <a:lstStyle/>
          <a:p>
            <a:pPr algn="ctr"/>
            <a:r>
              <a:rPr lang="id-ID" dirty="0" smtClean="0"/>
              <a:t>Bahasa pemograman apa yang di pakai dalam PengembANGAN Aplikasi web E-commerce </a:t>
            </a:r>
            <a:br>
              <a:rPr lang="id-ID" dirty="0" smtClean="0"/>
            </a:br>
            <a:r>
              <a:rPr lang="id-ID" dirty="0" smtClean="0"/>
              <a:t>Ara Shop ?  </a:t>
            </a:r>
            <a:endParaRPr lang="id-ID" dirty="0"/>
          </a:p>
        </p:txBody>
      </p:sp>
    </p:spTree>
    <p:extLst>
      <p:ext uri="{BB962C8B-B14F-4D97-AF65-F5344CB8AC3E}">
        <p14:creationId xmlns:p14="http://schemas.microsoft.com/office/powerpoint/2010/main" val="2858493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id-ID" dirty="0" smtClean="0"/>
              <a:t>HTml &amp; css</a:t>
            </a:r>
            <a:endParaRPr lang="id-ID" dirty="0"/>
          </a:p>
        </p:txBody>
      </p:sp>
      <p:sp>
        <p:nvSpPr>
          <p:cNvPr id="5" name="Text Placeholder 4"/>
          <p:cNvSpPr>
            <a:spLocks noGrp="1"/>
          </p:cNvSpPr>
          <p:nvPr>
            <p:ph type="body" idx="1"/>
          </p:nvPr>
        </p:nvSpPr>
        <p:spPr/>
        <p:txBody>
          <a:bodyPr>
            <a:normAutofit fontScale="85000" lnSpcReduction="10000"/>
          </a:bodyPr>
          <a:lstStyle/>
          <a:p>
            <a:r>
              <a:rPr lang="id-ID" dirty="0"/>
              <a:t>https://id.wikipedia.org/wiki/HTML</a:t>
            </a:r>
          </a:p>
        </p:txBody>
      </p:sp>
      <p:sp>
        <p:nvSpPr>
          <p:cNvPr id="7" name="Text Placeholder 6"/>
          <p:cNvSpPr>
            <a:spLocks noGrp="1"/>
          </p:cNvSpPr>
          <p:nvPr>
            <p:ph type="body" sz="half" idx="3"/>
          </p:nvPr>
        </p:nvSpPr>
        <p:spPr/>
        <p:txBody>
          <a:bodyPr>
            <a:normAutofit fontScale="77500" lnSpcReduction="20000"/>
          </a:bodyPr>
          <a:lstStyle/>
          <a:p>
            <a:r>
              <a:rPr lang="id-ID" dirty="0"/>
              <a:t>https://www.it-jurnal.com/pengertian-css-cascading-style-sheet/</a:t>
            </a:r>
          </a:p>
        </p:txBody>
      </p:sp>
      <p:sp>
        <p:nvSpPr>
          <p:cNvPr id="6" name="Content Placeholder 5"/>
          <p:cNvSpPr>
            <a:spLocks noGrp="1"/>
          </p:cNvSpPr>
          <p:nvPr>
            <p:ph sz="quarter" idx="2"/>
          </p:nvPr>
        </p:nvSpPr>
        <p:spPr/>
        <p:txBody>
          <a:bodyPr>
            <a:normAutofit fontScale="70000" lnSpcReduction="20000"/>
          </a:bodyPr>
          <a:lstStyle/>
          <a:p>
            <a:pPr algn="just"/>
            <a:r>
              <a:rPr lang="id-ID" i="1" dirty="0"/>
              <a:t>Hypertext Markup Language </a:t>
            </a:r>
            <a:r>
              <a:rPr lang="id-ID" dirty="0"/>
              <a:t>(HTML) adalah sebuah bahasa markah yang digunakan untuk membuat sebuah halaman web, menampilkan berbagai informasi di dalam sebuah penjelajah web Internet dan pemformatan hiperteks sederhana yang ditulis dalam berkas format ASCII agar dapat menghasilkan tampilan wujud yang terintegrasi. </a:t>
            </a:r>
            <a:endParaRPr lang="id-ID" dirty="0" smtClean="0"/>
          </a:p>
          <a:p>
            <a:pPr algn="just"/>
            <a:r>
              <a:rPr lang="id-ID" dirty="0" smtClean="0"/>
              <a:t>Dengan </a:t>
            </a:r>
            <a:r>
              <a:rPr lang="id-ID" dirty="0"/>
              <a:t>kata lain, berkas yang dibuat dalam perangkat lunak pengolah kata dan disimpan dalam format ASCII normal sehingga menjadi halaman web </a:t>
            </a:r>
            <a:r>
              <a:rPr lang="id-ID" dirty="0" smtClean="0"/>
              <a:t>dengan perintah-perintah </a:t>
            </a:r>
            <a:r>
              <a:rPr lang="id-ID" dirty="0"/>
              <a:t>HTML.</a:t>
            </a:r>
          </a:p>
        </p:txBody>
      </p:sp>
      <p:sp>
        <p:nvSpPr>
          <p:cNvPr id="8" name="Content Placeholder 7"/>
          <p:cNvSpPr>
            <a:spLocks noGrp="1"/>
          </p:cNvSpPr>
          <p:nvPr>
            <p:ph sz="quarter" idx="4"/>
          </p:nvPr>
        </p:nvSpPr>
        <p:spPr/>
        <p:txBody>
          <a:bodyPr>
            <a:normAutofit fontScale="77500" lnSpcReduction="20000"/>
          </a:bodyPr>
          <a:lstStyle/>
          <a:p>
            <a:pPr algn="just"/>
            <a:r>
              <a:rPr lang="id-ID" dirty="0"/>
              <a:t>SS (Cascading Style Sheet) adalah salah satu bahasa desain web (style sheet language) yang mengontrol format tampilan sebuah halaman web yang ditulis dengan menggunakan penanda(markup </a:t>
            </a:r>
            <a:r>
              <a:rPr lang="id-ID" dirty="0" smtClean="0"/>
              <a:t>laguage.</a:t>
            </a:r>
          </a:p>
          <a:p>
            <a:pPr algn="just"/>
            <a:r>
              <a:rPr lang="id-ID" dirty="0" smtClean="0"/>
              <a:t>Biasanya </a:t>
            </a:r>
            <a:r>
              <a:rPr lang="id-ID" dirty="0"/>
              <a:t>CSS digunakan untuk mendesain sebuah halaman HTML dan XHTML, tetapi sekarang CSS bisa diaplikasikan untuk segala dokumenXML, termasuk SVG dan XUL bahkan ANDROID.</a:t>
            </a:r>
          </a:p>
        </p:txBody>
      </p:sp>
    </p:spTree>
    <p:extLst>
      <p:ext uri="{BB962C8B-B14F-4D97-AF65-F5344CB8AC3E}">
        <p14:creationId xmlns:p14="http://schemas.microsoft.com/office/powerpoint/2010/main" val="2538184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Javascript &amp; Database</a:t>
            </a:r>
            <a:endParaRPr lang="id-ID" dirty="0"/>
          </a:p>
        </p:txBody>
      </p:sp>
      <p:sp>
        <p:nvSpPr>
          <p:cNvPr id="3" name="Text Placeholder 2"/>
          <p:cNvSpPr>
            <a:spLocks noGrp="1"/>
          </p:cNvSpPr>
          <p:nvPr>
            <p:ph type="body" idx="1"/>
          </p:nvPr>
        </p:nvSpPr>
        <p:spPr/>
        <p:txBody>
          <a:bodyPr>
            <a:normAutofit fontScale="85000" lnSpcReduction="20000"/>
          </a:bodyPr>
          <a:lstStyle/>
          <a:p>
            <a:r>
              <a:rPr lang="id-ID" dirty="0"/>
              <a:t>https://ceriamarloventy.blogspot.com/2013/10/definisi-javascript.html</a:t>
            </a:r>
          </a:p>
        </p:txBody>
      </p:sp>
      <p:sp>
        <p:nvSpPr>
          <p:cNvPr id="4" name="Text Placeholder 3"/>
          <p:cNvSpPr>
            <a:spLocks noGrp="1"/>
          </p:cNvSpPr>
          <p:nvPr>
            <p:ph type="body" sz="half" idx="3"/>
          </p:nvPr>
        </p:nvSpPr>
        <p:spPr/>
        <p:txBody>
          <a:bodyPr>
            <a:noAutofit/>
          </a:bodyPr>
          <a:lstStyle/>
          <a:p>
            <a:pPr indent="457200">
              <a:lnSpc>
                <a:spcPct val="115000"/>
              </a:lnSpc>
              <a:spcAft>
                <a:spcPts val="1000"/>
              </a:spcAft>
            </a:pPr>
            <a:endParaRPr lang="id-ID" sz="1400" u="sng" dirty="0">
              <a:solidFill>
                <a:srgbClr val="000000"/>
              </a:solidFill>
              <a:latin typeface="Times New Roman"/>
              <a:ea typeface="Calibri"/>
              <a:cs typeface="Times New Roman"/>
            </a:endParaRPr>
          </a:p>
          <a:p>
            <a:pPr indent="457200">
              <a:lnSpc>
                <a:spcPct val="115000"/>
              </a:lnSpc>
              <a:spcAft>
                <a:spcPts val="1000"/>
              </a:spcAft>
            </a:pPr>
            <a:r>
              <a:rPr lang="id-ID" sz="1400" dirty="0" smtClean="0">
                <a:latin typeface="Calibri"/>
                <a:ea typeface="Calibri"/>
                <a:cs typeface="Times New Roman"/>
              </a:rPr>
              <a:t>https</a:t>
            </a:r>
            <a:r>
              <a:rPr lang="id-ID" sz="1400" dirty="0">
                <a:latin typeface="Calibri"/>
                <a:ea typeface="Calibri"/>
                <a:cs typeface="Times New Roman"/>
              </a:rPr>
              <a:t>://definisimu.blogspot.com/2012/10/definisi-database.html/ </a:t>
            </a:r>
            <a:endParaRPr lang="id-ID" sz="1400" dirty="0" smtClean="0">
              <a:latin typeface="Calibri"/>
              <a:ea typeface="Calibri"/>
              <a:cs typeface="Times New Roman"/>
            </a:endParaRPr>
          </a:p>
          <a:p>
            <a:endParaRPr lang="id-ID" sz="1400" dirty="0"/>
          </a:p>
        </p:txBody>
      </p:sp>
      <p:sp>
        <p:nvSpPr>
          <p:cNvPr id="5" name="Content Placeholder 4"/>
          <p:cNvSpPr>
            <a:spLocks noGrp="1"/>
          </p:cNvSpPr>
          <p:nvPr>
            <p:ph sz="quarter" idx="2"/>
          </p:nvPr>
        </p:nvSpPr>
        <p:spPr/>
        <p:txBody>
          <a:bodyPr>
            <a:normAutofit fontScale="77500" lnSpcReduction="20000"/>
          </a:bodyPr>
          <a:lstStyle/>
          <a:p>
            <a:pPr algn="just"/>
            <a:r>
              <a:rPr lang="id-ID" dirty="0"/>
              <a:t>Javascript adalah bahasa yang berbentuk kumpulan skrip yang pada fungsinya berjalan pada suatu dokumen HTML, sepanjang sejarah internet bahasa ini adalah bahasa skrip pertama untuk web. </a:t>
            </a:r>
            <a:endParaRPr lang="id-ID" dirty="0" smtClean="0"/>
          </a:p>
          <a:p>
            <a:pPr algn="just"/>
            <a:r>
              <a:rPr lang="id-ID" dirty="0" smtClean="0"/>
              <a:t>Bahasa </a:t>
            </a:r>
            <a:r>
              <a:rPr lang="id-ID" dirty="0"/>
              <a:t>ini adalah bahasa pemrograman untuk memberikan kemampuan tambahan terhadap bahasa HTML dengan  mengijinkan pengeksekusian perintah perintah di sisi user, yang artinya di sisi browser bukan di sisi server web</a:t>
            </a:r>
          </a:p>
        </p:txBody>
      </p:sp>
      <p:sp>
        <p:nvSpPr>
          <p:cNvPr id="6" name="Content Placeholder 5"/>
          <p:cNvSpPr>
            <a:spLocks noGrp="1"/>
          </p:cNvSpPr>
          <p:nvPr>
            <p:ph sz="quarter" idx="4"/>
          </p:nvPr>
        </p:nvSpPr>
        <p:spPr>
          <a:xfrm>
            <a:off x="4178808" y="1711840"/>
            <a:ext cx="3520440" cy="4021416"/>
          </a:xfrm>
        </p:spPr>
        <p:txBody>
          <a:bodyPr>
            <a:noAutofit/>
          </a:bodyPr>
          <a:lstStyle/>
          <a:p>
            <a:r>
              <a:rPr lang="id-ID" sz="1500" b="1" dirty="0"/>
              <a:t>Database adalah</a:t>
            </a:r>
            <a:r>
              <a:rPr lang="id-ID" sz="1500" dirty="0"/>
              <a:t> himpunan kelompok data (arsip) yang saling berhubungan yang diorganisasi sedemikian rupa agar kelak dapat dimanfaatkan kembali dengan cepat dan </a:t>
            </a:r>
            <a:r>
              <a:rPr lang="id-ID" sz="1500" dirty="0" smtClean="0"/>
              <a:t>mudah.</a:t>
            </a:r>
          </a:p>
          <a:p>
            <a:r>
              <a:rPr lang="id-ID" sz="1500" b="1" dirty="0" smtClean="0"/>
              <a:t>Database </a:t>
            </a:r>
            <a:r>
              <a:rPr lang="id-ID" sz="1500" b="1" dirty="0"/>
              <a:t>adalah</a:t>
            </a:r>
            <a:r>
              <a:rPr lang="id-ID" sz="1500" dirty="0"/>
              <a:t> kumpulan data yang saling berhubungan yang disimpan secara bersamaan sedemikian rupa dan tanpa pengulangan (redudansi) yang tidak perlu, untuk memenuhi berbagai </a:t>
            </a:r>
            <a:r>
              <a:rPr lang="id-ID" sz="1500" dirty="0" smtClean="0"/>
              <a:t>kebutuhan.</a:t>
            </a:r>
          </a:p>
          <a:p>
            <a:r>
              <a:rPr lang="id-ID" sz="1500" b="1" dirty="0" smtClean="0"/>
              <a:t>Database </a:t>
            </a:r>
            <a:r>
              <a:rPr lang="id-ID" sz="1500" b="1" dirty="0"/>
              <a:t>adalah</a:t>
            </a:r>
            <a:r>
              <a:rPr lang="id-ID" sz="1500" dirty="0"/>
              <a:t> kumpulan file/tabel/arsip yang saling berhubungan yang disimpan dalam media penyimpanan elektronis.</a:t>
            </a:r>
          </a:p>
        </p:txBody>
      </p:sp>
    </p:spTree>
    <p:extLst>
      <p:ext uri="{BB962C8B-B14F-4D97-AF65-F5344CB8AC3E}">
        <p14:creationId xmlns:p14="http://schemas.microsoft.com/office/powerpoint/2010/main" val="292816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Jsquery dan boostrapt</a:t>
            </a:r>
            <a:endParaRPr lang="id-ID" dirty="0"/>
          </a:p>
        </p:txBody>
      </p:sp>
      <p:sp>
        <p:nvSpPr>
          <p:cNvPr id="3" name="Text Placeholder 2"/>
          <p:cNvSpPr>
            <a:spLocks noGrp="1"/>
          </p:cNvSpPr>
          <p:nvPr>
            <p:ph type="body" idx="1"/>
          </p:nvPr>
        </p:nvSpPr>
        <p:spPr/>
        <p:txBody>
          <a:bodyPr/>
          <a:lstStyle/>
          <a:p>
            <a:endParaRPr lang="id-ID"/>
          </a:p>
        </p:txBody>
      </p:sp>
      <p:sp>
        <p:nvSpPr>
          <p:cNvPr id="4" name="Text Placeholder 3"/>
          <p:cNvSpPr>
            <a:spLocks noGrp="1"/>
          </p:cNvSpPr>
          <p:nvPr>
            <p:ph type="body" sz="half" idx="3"/>
          </p:nvPr>
        </p:nvSpPr>
        <p:spPr/>
        <p:txBody>
          <a:bodyPr/>
          <a:lstStyle/>
          <a:p>
            <a:endParaRPr lang="id-ID"/>
          </a:p>
        </p:txBody>
      </p:sp>
      <p:sp>
        <p:nvSpPr>
          <p:cNvPr id="5" name="Content Placeholder 4"/>
          <p:cNvSpPr>
            <a:spLocks noGrp="1"/>
          </p:cNvSpPr>
          <p:nvPr>
            <p:ph sz="quarter" idx="2"/>
          </p:nvPr>
        </p:nvSpPr>
        <p:spPr>
          <a:xfrm>
            <a:off x="457200" y="1711840"/>
            <a:ext cx="3520440" cy="4093424"/>
          </a:xfrm>
        </p:spPr>
        <p:txBody>
          <a:bodyPr>
            <a:noAutofit/>
          </a:bodyPr>
          <a:lstStyle/>
          <a:p>
            <a:pPr algn="just"/>
            <a:r>
              <a:rPr lang="id-ID" sz="1300" dirty="0"/>
              <a:t>JsQuery adalah library JavaScript multiplatform yang dirancang untuk memudahkan penyusunan client-side script pada file HTML.</a:t>
            </a:r>
          </a:p>
          <a:p>
            <a:pPr algn="just"/>
            <a:r>
              <a:rPr lang="id-ID" sz="1300" dirty="0"/>
              <a:t>	Digunakan oleh 60 persen dari 10000 situs web paling banyak dikunjungi di dunia, jQuery adalah library JavaScript yang paling populer saat ini</a:t>
            </a:r>
            <a:r>
              <a:rPr lang="id-ID" sz="1300" dirty="0" smtClean="0"/>
              <a:t>.</a:t>
            </a:r>
          </a:p>
          <a:p>
            <a:pPr algn="just"/>
            <a:r>
              <a:rPr lang="id-ID" sz="1300" dirty="0" smtClean="0"/>
              <a:t> </a:t>
            </a:r>
            <a:r>
              <a:rPr lang="id-ID" sz="1300" dirty="0"/>
              <a:t>jQuery merupakan sebuah perangkat lunak bebas sumber terbuka yang berada di bawah lisensi MIT.</a:t>
            </a:r>
          </a:p>
          <a:p>
            <a:pPr algn="just"/>
            <a:r>
              <a:rPr lang="id-ID" sz="1300" dirty="0" smtClean="0"/>
              <a:t> 	Sintaks </a:t>
            </a:r>
            <a:r>
              <a:rPr lang="id-ID" sz="1300" dirty="0"/>
              <a:t>jQuery dirancang sedemikian rupa untuk memudahkan pengembang website dalam menavigasi dokumen, menyeleksi elemen-elemen DOM, menerapkan animasi, mengaplikasikan events, serta membangun aplikasi AJAX.</a:t>
            </a:r>
          </a:p>
          <a:p>
            <a:pPr algn="just"/>
            <a:endParaRPr lang="id-ID" sz="1300" dirty="0"/>
          </a:p>
        </p:txBody>
      </p:sp>
      <p:sp>
        <p:nvSpPr>
          <p:cNvPr id="6" name="Content Placeholder 5"/>
          <p:cNvSpPr>
            <a:spLocks noGrp="1"/>
          </p:cNvSpPr>
          <p:nvPr>
            <p:ph sz="quarter" idx="4"/>
          </p:nvPr>
        </p:nvSpPr>
        <p:spPr/>
        <p:txBody>
          <a:bodyPr>
            <a:noAutofit/>
          </a:bodyPr>
          <a:lstStyle/>
          <a:p>
            <a:pPr algn="just"/>
            <a:r>
              <a:rPr lang="id-ID" sz="1400" dirty="0"/>
              <a:t>Bootstrap adalah sebuah library framework CSS yang dibuat khusus untuk bagian pengembangan front-end website. </a:t>
            </a:r>
            <a:endParaRPr lang="id-ID" sz="1400" dirty="0" smtClean="0"/>
          </a:p>
          <a:p>
            <a:pPr algn="just"/>
            <a:r>
              <a:rPr lang="id-ID" sz="1400" dirty="0"/>
              <a:t> </a:t>
            </a:r>
            <a:r>
              <a:rPr lang="id-ID" sz="1400" dirty="0" smtClean="0"/>
              <a:t>	Bootstrap </a:t>
            </a:r>
            <a:r>
              <a:rPr lang="id-ID" sz="1400" dirty="0"/>
              <a:t>juga merupakan salah satu framework HTML, CSS dan javascript yang paling populer di kalangan web developer yang digunakan untuk mengembangkan sebuah website yang responsive.</a:t>
            </a:r>
          </a:p>
          <a:p>
            <a:pPr algn="just"/>
            <a:r>
              <a:rPr lang="id-ID" sz="1400" dirty="0"/>
              <a:t>	Pada mulanya bootstrap bernama "Twitter Blueprint" yang dikembankan oleh Mark Otto dan Jacob Thornton di Twitter sebagai kerangka kerja untuk mendorong konsistensi di alat internal.</a:t>
            </a:r>
          </a:p>
          <a:p>
            <a:pPr algn="just"/>
            <a:endParaRPr lang="id-ID" sz="1400" dirty="0"/>
          </a:p>
        </p:txBody>
      </p:sp>
    </p:spTree>
    <p:extLst>
      <p:ext uri="{BB962C8B-B14F-4D97-AF65-F5344CB8AC3E}">
        <p14:creationId xmlns:p14="http://schemas.microsoft.com/office/powerpoint/2010/main" val="180192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D" dirty="0"/>
              <a:t>tampilan antarmuka pengguna</a:t>
            </a:r>
            <a:endParaRPr lang="id-ID" dirty="0"/>
          </a:p>
        </p:txBody>
      </p:sp>
      <p:sp>
        <p:nvSpPr>
          <p:cNvPr id="7" name="Content Placeholder 6"/>
          <p:cNvSpPr>
            <a:spLocks noGrp="1"/>
          </p:cNvSpPr>
          <p:nvPr>
            <p:ph idx="1"/>
          </p:nvPr>
        </p:nvSpPr>
        <p:spPr/>
        <p:txBody>
          <a:bodyPr/>
          <a:lstStyle/>
          <a:p>
            <a:pPr marL="0" indent="0" algn="just">
              <a:buNone/>
            </a:pPr>
            <a:endParaRPr lang="id-ID" dirty="0" smtClean="0"/>
          </a:p>
          <a:p>
            <a:pPr marL="0" indent="0" algn="just">
              <a:buNone/>
            </a:pPr>
            <a:r>
              <a:rPr lang="en-ID" dirty="0" smtClean="0"/>
              <a:t>Tahapan-tahapan </a:t>
            </a:r>
            <a:r>
              <a:rPr lang="en-ID" dirty="0"/>
              <a:t>pembuatan sistem informasi </a:t>
            </a:r>
            <a:r>
              <a:rPr lang="id-ID" dirty="0"/>
              <a:t>dan pengembanga Aplikasi E-Commerce ARA Shop </a:t>
            </a:r>
            <a:r>
              <a:rPr lang="en-ID" dirty="0"/>
              <a:t>menggunakan metode terstruktur dengan jadwal dan fungsi-fungsi yang telah di tetapkan</a:t>
            </a:r>
            <a:r>
              <a:rPr lang="id-ID" dirty="0"/>
              <a:t>, berdasarkan mempelajari Materi Perkuliahan, Mata Kuliah Pemograman WEB, dengan Kualitas System yang baik bagi Pengguna, sehingga Tampilan WEB baik bagi Pengguna.</a:t>
            </a:r>
            <a:endParaRPr lang="id-ID" dirty="0"/>
          </a:p>
        </p:txBody>
      </p:sp>
    </p:spTree>
    <p:extLst>
      <p:ext uri="{BB962C8B-B14F-4D97-AF65-F5344CB8AC3E}">
        <p14:creationId xmlns:p14="http://schemas.microsoft.com/office/powerpoint/2010/main" val="1683625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Analisa data</a:t>
            </a:r>
            <a:endParaRPr lang="id-ID" dirty="0"/>
          </a:p>
        </p:txBody>
      </p:sp>
      <p:sp>
        <p:nvSpPr>
          <p:cNvPr id="3" name="Content Placeholder 2"/>
          <p:cNvSpPr>
            <a:spLocks noGrp="1"/>
          </p:cNvSpPr>
          <p:nvPr>
            <p:ph idx="1"/>
          </p:nvPr>
        </p:nvSpPr>
        <p:spPr/>
        <p:txBody>
          <a:bodyPr>
            <a:normAutofit lnSpcReduction="10000"/>
          </a:bodyPr>
          <a:lstStyle/>
          <a:p>
            <a:pPr marL="0" lvl="0" indent="0">
              <a:buNone/>
            </a:pPr>
            <a:r>
              <a:rPr lang="en-ID" sz="2400" dirty="0"/>
              <a:t>Melalui tahap-tahap pendekatan :</a:t>
            </a:r>
            <a:endParaRPr lang="id-ID" sz="2400" dirty="0" smtClean="0"/>
          </a:p>
          <a:p>
            <a:pPr lvl="0"/>
            <a:r>
              <a:rPr lang="en-ID" sz="2400" dirty="0" smtClean="0"/>
              <a:t>Mengumpulkan </a:t>
            </a:r>
            <a:r>
              <a:rPr lang="en-ID" sz="2400" dirty="0"/>
              <a:t>data yang relevan sebagai awal pembahasan dengan pengamatan secara langsung di lapangan dan pengumpulan literature.</a:t>
            </a:r>
            <a:endParaRPr lang="id-ID" sz="2400" dirty="0"/>
          </a:p>
          <a:p>
            <a:pPr lvl="0"/>
            <a:r>
              <a:rPr lang="en-ID" sz="2400" dirty="0"/>
              <a:t>Mengungkapkan permasalahan perencanaan dan perancangan dari data-data yang ada.</a:t>
            </a:r>
            <a:endParaRPr lang="id-ID" sz="2400" dirty="0"/>
          </a:p>
          <a:p>
            <a:pPr lvl="0"/>
            <a:r>
              <a:rPr lang="en-ID" sz="2400" dirty="0"/>
              <a:t>Menentukan tujuan perencanaan dan perancangan.</a:t>
            </a:r>
            <a:endParaRPr lang="id-ID" sz="2400" dirty="0"/>
          </a:p>
          <a:p>
            <a:pPr lvl="0"/>
            <a:r>
              <a:rPr lang="en-ID" sz="2400" dirty="0"/>
              <a:t>Menyusun dasar-dasar teori dan aspek-aspek yang mendukung.</a:t>
            </a:r>
            <a:endParaRPr lang="id-ID" sz="2400" dirty="0"/>
          </a:p>
          <a:p>
            <a:pPr lvl="0"/>
            <a:r>
              <a:rPr lang="en-ID" sz="2400" dirty="0"/>
              <a:t>Manyusun konsep kegiatan.</a:t>
            </a:r>
            <a:endParaRPr lang="id-ID" sz="2400" dirty="0"/>
          </a:p>
          <a:p>
            <a:endParaRPr lang="id-ID" sz="2400" dirty="0"/>
          </a:p>
        </p:txBody>
      </p:sp>
    </p:spTree>
    <p:extLst>
      <p:ext uri="{BB962C8B-B14F-4D97-AF65-F5344CB8AC3E}">
        <p14:creationId xmlns:p14="http://schemas.microsoft.com/office/powerpoint/2010/main" val="3342860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D" dirty="0" smtClean="0"/>
              <a:t>Pengujian</a:t>
            </a:r>
            <a:r>
              <a:rPr lang="id-ID" dirty="0" smtClean="0"/>
              <a:t> metode black box</a:t>
            </a:r>
            <a:endParaRPr lang="id-ID" dirty="0"/>
          </a:p>
        </p:txBody>
      </p:sp>
      <p:sp>
        <p:nvSpPr>
          <p:cNvPr id="3" name="Content Placeholder 2"/>
          <p:cNvSpPr>
            <a:spLocks noGrp="1"/>
          </p:cNvSpPr>
          <p:nvPr>
            <p:ph idx="1"/>
          </p:nvPr>
        </p:nvSpPr>
        <p:spPr/>
        <p:txBody>
          <a:bodyPr>
            <a:normAutofit fontScale="70000" lnSpcReduction="20000"/>
          </a:bodyPr>
          <a:lstStyle/>
          <a:p>
            <a:r>
              <a:rPr lang="en-ID" dirty="0"/>
              <a:t>Sebelum melakukan implementasi kepada user maka dilakukan pengujian aplikasi sesuai dengan kasus dan analisa sistem informasi  yang telah dirancang di awal</a:t>
            </a:r>
            <a:r>
              <a:rPr lang="id-ID" dirty="0"/>
              <a:t>.</a:t>
            </a:r>
          </a:p>
          <a:p>
            <a:r>
              <a:rPr lang="en-ID" dirty="0"/>
              <a:t>Pengujian </a:t>
            </a:r>
            <a:r>
              <a:rPr lang="en-ID" i="1" dirty="0"/>
              <a:t>Black Box </a:t>
            </a:r>
            <a:r>
              <a:rPr lang="en-US" dirty="0"/>
              <a:t>Black box testing adalah pengujian yang dilakukan hanya mengamati hasil eksekusi melalui data uji dan memeriksa fungsional dari perangkat lunak. Jadi dianalogikan seperti kita melihat suatu koatak hitam, kit hanya bisa melihat penampilan luarnya saja, tanpa tau ada apa dibalik bungkus hitam nya. </a:t>
            </a:r>
            <a:r>
              <a:rPr lang="id-ID" dirty="0"/>
              <a:t>	</a:t>
            </a:r>
            <a:endParaRPr lang="id-ID" dirty="0" smtClean="0"/>
          </a:p>
          <a:p>
            <a:r>
              <a:rPr lang="en-US" dirty="0" smtClean="0"/>
              <a:t>Sama </a:t>
            </a:r>
            <a:r>
              <a:rPr lang="en-US" dirty="0"/>
              <a:t>seperti pengujian black box, mengevaluasi hanya dari tampilan luarnya(interface nya) , fungsionalitasnya.tanpa mengetahui apa sesungguhnya yang terjadi dalam proses detilnya (hanya mengetahui input dan output).</a:t>
            </a:r>
            <a:r>
              <a:rPr lang="id-ID" dirty="0"/>
              <a:t>	</a:t>
            </a:r>
            <a:endParaRPr lang="id-ID" dirty="0" smtClean="0"/>
          </a:p>
          <a:p>
            <a:r>
              <a:rPr lang="en-US" dirty="0" smtClean="0"/>
              <a:t>Black </a:t>
            </a:r>
            <a:r>
              <a:rPr lang="en-US" dirty="0"/>
              <a:t>Box pengujian adalah metode pengujian perangkat lunak yang menguji fungsionalitas aplikasi yang bertentangan dengan struktur internal atau kerja (lihat pengujian white-box). Pengetahuan khusus dari kode aplikasi struktur internal dan pengetahuan pemrograman pada umumnya tidak diperlukan. </a:t>
            </a:r>
            <a:endParaRPr lang="id-ID" dirty="0"/>
          </a:p>
        </p:txBody>
      </p:sp>
    </p:spTree>
    <p:extLst>
      <p:ext uri="{BB962C8B-B14F-4D97-AF65-F5344CB8AC3E}">
        <p14:creationId xmlns:p14="http://schemas.microsoft.com/office/powerpoint/2010/main" val="370924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89098" y="1143000"/>
            <a:ext cx="3429000" cy="989856"/>
          </a:xfrm>
        </p:spPr>
        <p:style>
          <a:lnRef idx="3">
            <a:schemeClr val="lt1"/>
          </a:lnRef>
          <a:fillRef idx="1">
            <a:schemeClr val="accent1"/>
          </a:fillRef>
          <a:effectRef idx="1">
            <a:schemeClr val="accent1"/>
          </a:effectRef>
          <a:fontRef idx="minor">
            <a:schemeClr val="lt1"/>
          </a:fontRef>
        </p:style>
        <p:txBody>
          <a:bodyPr/>
          <a:lstStyle/>
          <a:p>
            <a:pPr algn="ctr"/>
            <a:r>
              <a:rPr lang="id-ID" dirty="0" smtClean="0"/>
              <a:t>Tampilan form Login</a:t>
            </a:r>
            <a:endParaRPr lang="id-ID" dirty="0"/>
          </a:p>
        </p:txBody>
      </p:sp>
      <p:sp>
        <p:nvSpPr>
          <p:cNvPr id="10" name="Text Placeholder 9"/>
          <p:cNvSpPr>
            <a:spLocks noGrp="1"/>
          </p:cNvSpPr>
          <p:nvPr>
            <p:ph type="body" sz="half" idx="2"/>
          </p:nvPr>
        </p:nvSpPr>
        <p:spPr>
          <a:xfrm>
            <a:off x="5389098" y="2204864"/>
            <a:ext cx="3429000" cy="3744416"/>
          </a:xfrm>
        </p:spPr>
        <p:txBody>
          <a:bodyPr/>
          <a:lstStyle/>
          <a:p>
            <a:pPr marL="285750" indent="-285750">
              <a:buFont typeface="Arial" pitchFamily="34" charset="0"/>
              <a:buChar char="•"/>
            </a:pPr>
            <a:r>
              <a:rPr lang="id-ID" dirty="0" smtClean="0"/>
              <a:t>User menginput pada Colom User Name sesuai data Pribadi sesuai id Pengguna</a:t>
            </a:r>
          </a:p>
          <a:p>
            <a:pPr marL="285750" indent="-285750">
              <a:buFont typeface="Arial" pitchFamily="34" charset="0"/>
              <a:buChar char="•"/>
            </a:pPr>
            <a:r>
              <a:rPr lang="id-ID" dirty="0" smtClean="0"/>
              <a:t>User Menginput pada id Password pada Colom Password sesuai dengan id Pengguna</a:t>
            </a:r>
          </a:p>
          <a:p>
            <a:pPr marL="285750" indent="-285750">
              <a:buFont typeface="Arial" pitchFamily="34" charset="0"/>
              <a:buChar char="•"/>
            </a:pPr>
            <a:r>
              <a:rPr lang="id-ID" dirty="0" smtClean="0"/>
              <a:t>Jika Data sudah terisi dengan benar Ceklis pada Radio Bottom Chek me Out</a:t>
            </a:r>
          </a:p>
          <a:p>
            <a:pPr marL="285750" indent="-285750">
              <a:buFont typeface="Arial" pitchFamily="34" charset="0"/>
              <a:buChar char="•"/>
            </a:pPr>
            <a:r>
              <a:rPr lang="id-ID" dirty="0" smtClean="0"/>
              <a:t>Jika Data Pengguna belum di lenkapi akan muncul Notifikasi pada Radio Bottom Chek me Out</a:t>
            </a:r>
          </a:p>
          <a:p>
            <a:pPr marL="285750" indent="-285750">
              <a:buFont typeface="Arial" pitchFamily="34" charset="0"/>
              <a:buChar char="•"/>
            </a:pPr>
            <a:r>
              <a:rPr lang="id-ID" dirty="0" smtClean="0"/>
              <a:t>Jika Data sudah terisi dan benar Klik Menu Submit untuk Proses ke halaman selanjutnya</a:t>
            </a:r>
          </a:p>
          <a:p>
            <a:pPr marL="285750" indent="-285750">
              <a:buFont typeface="Arial" pitchFamily="34" charset="0"/>
              <a:buChar char="•"/>
            </a:pPr>
            <a:r>
              <a:rPr lang="id-ID" dirty="0" smtClean="0"/>
              <a:t>Pengguna dapat mereset ulang id, dengan meng-Klik pada Menu Reset</a:t>
            </a:r>
          </a:p>
          <a:p>
            <a:pPr marL="285750" indent="-285750">
              <a:buFont typeface="Arial" pitchFamily="34" charset="0"/>
              <a:buChar char="•"/>
            </a:pPr>
            <a:endParaRPr lang="id-ID" dirty="0" smtClean="0"/>
          </a:p>
          <a:p>
            <a:pPr marL="285750" indent="-285750">
              <a:buFont typeface="Arial" pitchFamily="34" charset="0"/>
              <a:buChar char="•"/>
            </a:pPr>
            <a:endParaRPr lang="id-ID" dirty="0" smtClean="0"/>
          </a:p>
          <a:p>
            <a:pPr marL="285750" indent="-285750">
              <a:buFont typeface="Arial" pitchFamily="34" charset="0"/>
              <a:buChar char="•"/>
            </a:pPr>
            <a:endParaRPr lang="id-ID" dirty="0" smtClean="0"/>
          </a:p>
          <a:p>
            <a:endParaRPr lang="id-ID" dirty="0"/>
          </a:p>
        </p:txBody>
      </p:sp>
      <p:sp>
        <p:nvSpPr>
          <p:cNvPr id="13" name="Picture Placeholder 12"/>
          <p:cNvSpPr>
            <a:spLocks noGrp="1"/>
          </p:cNvSpPr>
          <p:nvPr>
            <p:ph type="pic" idx="1"/>
          </p:nvPr>
        </p:nvSpPr>
        <p:spPr/>
      </p:sp>
      <p:pic>
        <p:nvPicPr>
          <p:cNvPr id="1027" name="Picture 3" descr="C:\Users\aspireone\Downloads\Screenshot_2020-01-20 form 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24744"/>
            <a:ext cx="4176464"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98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gn="ctr"/>
            <a:r>
              <a:rPr lang="id-ID" dirty="0" smtClean="0"/>
              <a:t>Tampilan list menu dashboard</a:t>
            </a:r>
            <a:endParaRPr lang="id-ID"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48880"/>
            <a:ext cx="7239000" cy="1440160"/>
          </a:xfrm>
        </p:spPr>
      </p:pic>
    </p:spTree>
    <p:extLst>
      <p:ext uri="{BB962C8B-B14F-4D97-AF65-F5344CB8AC3E}">
        <p14:creationId xmlns:p14="http://schemas.microsoft.com/office/powerpoint/2010/main" val="15468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9098" y="1143000"/>
            <a:ext cx="3429000" cy="773832"/>
          </a:xfrm>
        </p:spPr>
        <p:txBody>
          <a:bodyPr>
            <a:normAutofit/>
          </a:bodyPr>
          <a:lstStyle/>
          <a:p>
            <a:pPr algn="ctr"/>
            <a:r>
              <a:rPr lang="id-ID" sz="2400" dirty="0" smtClean="0"/>
              <a:t>Tampilan dashboard ara shop</a:t>
            </a:r>
            <a:endParaRPr lang="id-ID" sz="2400" dirty="0"/>
          </a:p>
        </p:txBody>
      </p:sp>
      <p:sp>
        <p:nvSpPr>
          <p:cNvPr id="3" name="Text Placeholder 2"/>
          <p:cNvSpPr>
            <a:spLocks noGrp="1"/>
          </p:cNvSpPr>
          <p:nvPr>
            <p:ph type="body" sz="half" idx="2"/>
          </p:nvPr>
        </p:nvSpPr>
        <p:spPr>
          <a:xfrm>
            <a:off x="5389098" y="1988840"/>
            <a:ext cx="3429000" cy="3672408"/>
          </a:xfrm>
        </p:spPr>
        <p:txBody>
          <a:bodyPr/>
          <a:lstStyle/>
          <a:p>
            <a:pPr algn="just"/>
            <a:r>
              <a:rPr lang="id-ID" dirty="0" smtClean="0"/>
              <a:t>Pada Tampilan Dashboard terdapat Tools atau menu, yang disediakan bagi User atau pengguna seperti:</a:t>
            </a:r>
          </a:p>
          <a:p>
            <a:pPr marL="285750" indent="-285750" algn="just">
              <a:buFont typeface="Arial" pitchFamily="34" charset="0"/>
              <a:buChar char="•"/>
            </a:pPr>
            <a:r>
              <a:rPr lang="id-ID" dirty="0" smtClean="0"/>
              <a:t>Dashboard</a:t>
            </a:r>
          </a:p>
          <a:p>
            <a:pPr marL="285750" indent="-285750" algn="just">
              <a:buFont typeface="Arial" pitchFamily="34" charset="0"/>
              <a:buChar char="•"/>
            </a:pPr>
            <a:r>
              <a:rPr lang="id-ID" dirty="0" smtClean="0"/>
              <a:t>Contact</a:t>
            </a:r>
          </a:p>
          <a:p>
            <a:pPr marL="285750" indent="-285750" algn="just">
              <a:buFont typeface="Arial" pitchFamily="34" charset="0"/>
              <a:buChar char="•"/>
            </a:pPr>
            <a:r>
              <a:rPr lang="id-ID" dirty="0" smtClean="0"/>
              <a:t>Login</a:t>
            </a:r>
          </a:p>
          <a:p>
            <a:pPr marL="285750" indent="-285750" algn="just">
              <a:buFont typeface="Arial" pitchFamily="34" charset="0"/>
              <a:buChar char="•"/>
            </a:pPr>
            <a:r>
              <a:rPr lang="id-ID" dirty="0" smtClean="0"/>
              <a:t>Search</a:t>
            </a:r>
          </a:p>
          <a:p>
            <a:pPr marL="285750" indent="-285750" algn="just">
              <a:buFont typeface="Arial" pitchFamily="34" charset="0"/>
              <a:buChar char="•"/>
            </a:pPr>
            <a:r>
              <a:rPr lang="id-ID" dirty="0" smtClean="0"/>
              <a:t>Toolls Belanja</a:t>
            </a:r>
          </a:p>
          <a:p>
            <a:pPr marL="285750" indent="-285750" algn="just">
              <a:buFont typeface="Arial" pitchFamily="34" charset="0"/>
              <a:buChar char="•"/>
            </a:pPr>
            <a:r>
              <a:rPr lang="id-ID" dirty="0" smtClean="0"/>
              <a:t>Tools Pemesanan</a:t>
            </a:r>
          </a:p>
          <a:p>
            <a:pPr marL="285750" indent="-285750" algn="just">
              <a:buFont typeface="Arial" pitchFamily="34" charset="0"/>
              <a:buChar char="•"/>
            </a:pPr>
            <a:r>
              <a:rPr lang="id-ID" dirty="0" smtClean="0"/>
              <a:t>Item Produk</a:t>
            </a:r>
          </a:p>
          <a:p>
            <a:pPr marL="285750" indent="-285750" algn="just">
              <a:buFont typeface="Arial" pitchFamily="34" charset="0"/>
              <a:buChar char="•"/>
            </a:pPr>
            <a:r>
              <a:rPr lang="id-ID" dirty="0" smtClean="0"/>
              <a:t>Tampilan Produk</a:t>
            </a:r>
          </a:p>
          <a:p>
            <a:pPr marL="285750" indent="-285750" algn="just">
              <a:buFont typeface="Arial" pitchFamily="34" charset="0"/>
              <a:buChar char="•"/>
            </a:pPr>
            <a:r>
              <a:rPr lang="id-ID" dirty="0" smtClean="0"/>
              <a:t>Detail</a:t>
            </a:r>
          </a:p>
          <a:p>
            <a:pPr marL="285750" indent="-285750" algn="just">
              <a:buFont typeface="Arial" pitchFamily="34" charset="0"/>
              <a:buChar char="•"/>
            </a:pPr>
            <a:r>
              <a:rPr lang="id-ID" dirty="0" smtClean="0"/>
              <a:t>Beli</a:t>
            </a:r>
          </a:p>
          <a:p>
            <a:pPr marL="285750" indent="-285750" algn="just">
              <a:buFont typeface="Arial" pitchFamily="34" charset="0"/>
              <a:buChar char="•"/>
            </a:pPr>
            <a:r>
              <a:rPr lang="id-ID" dirty="0" smtClean="0"/>
              <a:t>Rating Produk</a:t>
            </a:r>
          </a:p>
          <a:p>
            <a:pPr marL="285750" indent="-285750" algn="just">
              <a:buFont typeface="Arial" pitchFamily="34" charset="0"/>
              <a:buChar char="•"/>
            </a:pPr>
            <a:r>
              <a:rPr lang="id-ID" dirty="0" smtClean="0"/>
              <a:t>Layanan Pelanggan</a:t>
            </a:r>
          </a:p>
          <a:p>
            <a:pPr marL="285750" indent="-285750" algn="just">
              <a:buFont typeface="Arial" pitchFamily="34" charset="0"/>
              <a:buChar char="•"/>
            </a:pPr>
            <a:r>
              <a:rPr lang="id-ID" dirty="0" smtClean="0"/>
              <a:t>Layanan Info</a:t>
            </a:r>
          </a:p>
          <a:p>
            <a:pPr marL="285750" indent="-285750" algn="just">
              <a:buFont typeface="Arial" pitchFamily="34" charset="0"/>
              <a:buChar char="•"/>
            </a:pPr>
            <a:endParaRPr lang="id-ID" dirty="0" smtClean="0"/>
          </a:p>
          <a:p>
            <a:pPr marL="285750" indent="-285750" algn="just">
              <a:buFont typeface="Arial" pitchFamily="34" charset="0"/>
              <a:buChar char="•"/>
            </a:pPr>
            <a:endParaRPr lang="id-ID" dirty="0"/>
          </a:p>
        </p:txBody>
      </p:sp>
      <p:sp>
        <p:nvSpPr>
          <p:cNvPr id="4" name="Picture Placeholder 3"/>
          <p:cNvSpPr>
            <a:spLocks noGrp="1"/>
          </p:cNvSpPr>
          <p:nvPr>
            <p:ph type="pic" idx="1"/>
          </p:nvPr>
        </p:nvSpPr>
        <p:spPr/>
      </p:sp>
      <p:pic>
        <p:nvPicPr>
          <p:cNvPr id="2050" name="Picture 2" descr="C:\Users\aspireone\Downloads\Screenshot_2020-01-20 A R A SHOP 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4283968"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56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a:t>Tampilan dashboard ara shop</a:t>
            </a:r>
          </a:p>
        </p:txBody>
      </p:sp>
      <p:sp>
        <p:nvSpPr>
          <p:cNvPr id="7" name="Text Placeholder 6"/>
          <p:cNvSpPr>
            <a:spLocks noGrp="1"/>
          </p:cNvSpPr>
          <p:nvPr>
            <p:ph type="body" idx="2"/>
          </p:nvPr>
        </p:nvSpPr>
        <p:spPr/>
        <p:txBody>
          <a:bodyPr/>
          <a:lstStyle/>
          <a:p>
            <a:r>
              <a:rPr lang="id-ID" dirty="0" smtClean="0"/>
              <a:t>Lanjutan....</a:t>
            </a:r>
            <a:endParaRPr lang="id-ID"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512" y="2204864"/>
            <a:ext cx="7848872" cy="4653136"/>
          </a:xfrm>
        </p:spPr>
      </p:pic>
    </p:spTree>
    <p:extLst>
      <p:ext uri="{BB962C8B-B14F-4D97-AF65-F5344CB8AC3E}">
        <p14:creationId xmlns:p14="http://schemas.microsoft.com/office/powerpoint/2010/main" val="188482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id-ID" dirty="0" smtClean="0"/>
              <a:t>Tampilan Item List </a:t>
            </a:r>
            <a:br>
              <a:rPr lang="id-ID" dirty="0" smtClean="0"/>
            </a:br>
            <a:r>
              <a:rPr lang="id-ID" dirty="0" smtClean="0"/>
              <a:t>Produk / Barang</a:t>
            </a:r>
            <a:endParaRPr lang="id-ID" dirty="0"/>
          </a:p>
        </p:txBody>
      </p:sp>
      <p:pic>
        <p:nvPicPr>
          <p:cNvPr id="8" name="Content Placeholder 7"/>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628800"/>
            <a:ext cx="3521075" cy="4536504"/>
          </a:xfrm>
        </p:spPr>
      </p:pic>
      <p:sp>
        <p:nvSpPr>
          <p:cNvPr id="7" name="Content Placeholder 6"/>
          <p:cNvSpPr>
            <a:spLocks noGrp="1"/>
          </p:cNvSpPr>
          <p:nvPr>
            <p:ph sz="half" idx="2"/>
          </p:nvPr>
        </p:nvSpPr>
        <p:spPr/>
        <p:txBody>
          <a:bodyPr>
            <a:normAutofit/>
          </a:bodyPr>
          <a:lstStyle/>
          <a:p>
            <a:pPr marL="0" indent="0" algn="just">
              <a:buNone/>
            </a:pPr>
            <a:r>
              <a:rPr lang="id-ID" sz="2000" dirty="0"/>
              <a:t>User dapat memilih dan membeli Produk atau barang yang diinginkan pada Item Produk, dimana Produk yang disediakan seperti</a:t>
            </a:r>
            <a:r>
              <a:rPr lang="id-ID" sz="2000" dirty="0" smtClean="0"/>
              <a:t>:</a:t>
            </a:r>
          </a:p>
          <a:p>
            <a:pPr algn="just"/>
            <a:r>
              <a:rPr lang="id-ID" sz="2000" dirty="0" smtClean="0"/>
              <a:t>Perlengkapan Hiking</a:t>
            </a:r>
          </a:p>
          <a:p>
            <a:pPr algn="just"/>
            <a:r>
              <a:rPr lang="id-ID" sz="2000" dirty="0" smtClean="0"/>
              <a:t>Fashion Pria</a:t>
            </a:r>
          </a:p>
          <a:p>
            <a:pPr algn="just"/>
            <a:r>
              <a:rPr lang="id-ID" sz="2000" dirty="0" smtClean="0"/>
              <a:t>Fashion Wanita</a:t>
            </a:r>
          </a:p>
          <a:p>
            <a:pPr algn="just"/>
            <a:r>
              <a:rPr lang="id-ID" sz="2000" dirty="0" smtClean="0"/>
              <a:t>Alat Elektronik</a:t>
            </a:r>
          </a:p>
          <a:p>
            <a:pPr algn="just"/>
            <a:r>
              <a:rPr lang="id-ID" sz="2000" dirty="0" smtClean="0"/>
              <a:t>Hoby &amp; Olahraga</a:t>
            </a:r>
          </a:p>
          <a:p>
            <a:pPr algn="just"/>
            <a:r>
              <a:rPr lang="id-ID" sz="2000" dirty="0" smtClean="0"/>
              <a:t>Perlengkapan Rumah</a:t>
            </a:r>
            <a:endParaRPr lang="id-ID" sz="2000" dirty="0"/>
          </a:p>
          <a:p>
            <a:pPr algn="just"/>
            <a:endParaRPr lang="id-ID" sz="2000" dirty="0"/>
          </a:p>
          <a:p>
            <a:pPr algn="just"/>
            <a:endParaRPr lang="id-ID" sz="2000" dirty="0"/>
          </a:p>
        </p:txBody>
      </p:sp>
    </p:spTree>
    <p:extLst>
      <p:ext uri="{BB962C8B-B14F-4D97-AF65-F5344CB8AC3E}">
        <p14:creationId xmlns:p14="http://schemas.microsoft.com/office/powerpoint/2010/main" val="373864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89098" y="1143000"/>
            <a:ext cx="3429000" cy="845840"/>
          </a:xfrm>
        </p:spPr>
        <p:txBody>
          <a:bodyPr>
            <a:normAutofit fontScale="90000"/>
          </a:bodyPr>
          <a:lstStyle/>
          <a:p>
            <a:pPr algn="ctr"/>
            <a:r>
              <a:rPr lang="id-ID" dirty="0" smtClean="0"/>
              <a:t>Tampilan Detail produk</a:t>
            </a:r>
            <a:endParaRPr lang="id-ID" dirty="0"/>
          </a:p>
        </p:txBody>
      </p:sp>
      <p:sp>
        <p:nvSpPr>
          <p:cNvPr id="7" name="Text Placeholder 6"/>
          <p:cNvSpPr>
            <a:spLocks noGrp="1"/>
          </p:cNvSpPr>
          <p:nvPr>
            <p:ph type="body" sz="half" idx="2"/>
          </p:nvPr>
        </p:nvSpPr>
        <p:spPr>
          <a:xfrm>
            <a:off x="5389098" y="2060848"/>
            <a:ext cx="3429000" cy="3143026"/>
          </a:xfrm>
        </p:spPr>
        <p:txBody>
          <a:bodyPr>
            <a:normAutofit/>
          </a:bodyPr>
          <a:lstStyle/>
          <a:p>
            <a:pPr marL="285750" indent="-285750">
              <a:buFont typeface="Arial" pitchFamily="34" charset="0"/>
              <a:buChar char="•"/>
            </a:pPr>
            <a:r>
              <a:rPr lang="id-ID" sz="1800" dirty="0" smtClean="0"/>
              <a:t>Menampilkan Produk barang dengan Spesifikasi</a:t>
            </a:r>
          </a:p>
          <a:p>
            <a:pPr marL="285750" indent="-285750">
              <a:buFont typeface="Arial" pitchFamily="34" charset="0"/>
              <a:buChar char="•"/>
            </a:pPr>
            <a:r>
              <a:rPr lang="id-ID" sz="1800" dirty="0" smtClean="0"/>
              <a:t>Menampilkan Nama Barang</a:t>
            </a:r>
          </a:p>
          <a:p>
            <a:pPr marL="285750" indent="-285750">
              <a:buFont typeface="Arial" pitchFamily="34" charset="0"/>
              <a:buChar char="•"/>
            </a:pPr>
            <a:r>
              <a:rPr lang="id-ID" sz="1800" dirty="0" smtClean="0"/>
              <a:t>Menampilkan Merek (Type)</a:t>
            </a:r>
          </a:p>
          <a:p>
            <a:pPr marL="285750" indent="-285750">
              <a:buFont typeface="Arial" pitchFamily="34" charset="0"/>
              <a:buChar char="•"/>
            </a:pPr>
            <a:r>
              <a:rPr lang="id-ID" sz="1800" dirty="0" smtClean="0"/>
              <a:t>Menampilkan Biaya Ongkir</a:t>
            </a:r>
          </a:p>
          <a:p>
            <a:pPr marL="285750" indent="-285750">
              <a:buFont typeface="Arial" pitchFamily="34" charset="0"/>
              <a:buChar char="•"/>
            </a:pPr>
            <a:r>
              <a:rPr lang="id-ID" sz="1800" dirty="0" smtClean="0"/>
              <a:t>Menampilkan rating Produk</a:t>
            </a:r>
          </a:p>
          <a:p>
            <a:pPr marL="285750" indent="-285750">
              <a:buFont typeface="Arial" pitchFamily="34" charset="0"/>
              <a:buChar char="•"/>
            </a:pPr>
            <a:r>
              <a:rPr lang="id-ID" sz="1800" dirty="0" smtClean="0"/>
              <a:t>Menampilkan Stock Produk</a:t>
            </a:r>
          </a:p>
          <a:p>
            <a:pPr marL="285750" indent="-285750">
              <a:buFont typeface="Arial" pitchFamily="34" charset="0"/>
              <a:buChar char="•"/>
            </a:pPr>
            <a:r>
              <a:rPr lang="id-ID" sz="1800" dirty="0" smtClean="0"/>
              <a:t>Menampilkan Harga</a:t>
            </a:r>
          </a:p>
          <a:p>
            <a:pPr marL="285750" indent="-285750">
              <a:buFont typeface="Arial" pitchFamily="34" charset="0"/>
              <a:buChar char="•"/>
            </a:pPr>
            <a:r>
              <a:rPr lang="id-ID" sz="1800" dirty="0"/>
              <a:t>Menampilkan </a:t>
            </a:r>
            <a:r>
              <a:rPr lang="id-ID" sz="1800" dirty="0" smtClean="0"/>
              <a:t> Menu beli</a:t>
            </a:r>
          </a:p>
          <a:p>
            <a:pPr marL="285750" indent="-285750">
              <a:buFont typeface="Arial" pitchFamily="34" charset="0"/>
              <a:buChar char="•"/>
            </a:pPr>
            <a:r>
              <a:rPr lang="id-ID" sz="1800" dirty="0"/>
              <a:t>Menampilkan </a:t>
            </a:r>
            <a:r>
              <a:rPr lang="id-ID" sz="1800" dirty="0" smtClean="0"/>
              <a:t> Menu kembali</a:t>
            </a:r>
          </a:p>
          <a:p>
            <a:pPr marL="285750" indent="-285750">
              <a:buFont typeface="Arial" pitchFamily="34" charset="0"/>
              <a:buChar char="•"/>
            </a:pPr>
            <a:endParaRPr lang="id-ID" sz="1800" dirty="0"/>
          </a:p>
        </p:txBody>
      </p:sp>
      <p:sp>
        <p:nvSpPr>
          <p:cNvPr id="9" name="Picture Placeholder 8"/>
          <p:cNvSpPr>
            <a:spLocks noGrp="1"/>
          </p:cNvSpPr>
          <p:nvPr>
            <p:ph type="pic" idx="1"/>
          </p:nvPr>
        </p:nvSpPr>
        <p:spPr/>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9860" t="23655" r="12716" b="7102"/>
          <a:stretch/>
        </p:blipFill>
        <p:spPr bwMode="auto">
          <a:xfrm>
            <a:off x="683568" y="980728"/>
            <a:ext cx="4248472"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37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Tampilan menu contact</a:t>
            </a:r>
            <a:endParaRPr lang="id-ID"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3" y="1556792"/>
            <a:ext cx="7560840" cy="4899571"/>
          </a:xfrm>
        </p:spPr>
      </p:pic>
    </p:spTree>
    <p:extLst>
      <p:ext uri="{BB962C8B-B14F-4D97-AF65-F5344CB8AC3E}">
        <p14:creationId xmlns:p14="http://schemas.microsoft.com/office/powerpoint/2010/main" val="3834534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pPr algn="ctr"/>
            <a:r>
              <a:rPr lang="id-ID" cap="none" spc="50" dirty="0">
                <a:ln w="11430"/>
                <a:gradFill>
                  <a:gsLst>
                    <a:gs pos="25000">
                      <a:srgbClr val="AC66BB">
                        <a:satMod val="155000"/>
                      </a:srgbClr>
                    </a:gs>
                    <a:gs pos="100000">
                      <a:srgbClr val="AC66BB">
                        <a:shade val="45000"/>
                        <a:satMod val="165000"/>
                      </a:srgbClr>
                    </a:gs>
                  </a:gsLst>
                  <a:lin ang="5400000"/>
                </a:gradFill>
                <a:effectLst>
                  <a:outerShdw blurRad="76200" dist="50800" dir="5400000" algn="tl" rotWithShape="0">
                    <a:srgbClr val="000000">
                      <a:alpha val="65000"/>
                    </a:srgbClr>
                  </a:outerShdw>
                </a:effectLst>
                <a:ea typeface="+mn-ea"/>
                <a:cs typeface="+mn-cs"/>
              </a:rPr>
              <a:t>Tampilan menu contact</a:t>
            </a:r>
            <a:endParaRPr lang="id-ID" dirty="0"/>
          </a:p>
        </p:txBody>
      </p:sp>
      <p:sp>
        <p:nvSpPr>
          <p:cNvPr id="5" name="Text Placeholder 4"/>
          <p:cNvSpPr>
            <a:spLocks noGrp="1"/>
          </p:cNvSpPr>
          <p:nvPr>
            <p:ph type="body" idx="1"/>
          </p:nvPr>
        </p:nvSpPr>
        <p:spPr/>
        <p:txBody>
          <a:bodyPr/>
          <a:lstStyle/>
          <a:p>
            <a:r>
              <a:rPr lang="id-ID" dirty="0" smtClean="0"/>
              <a:t>Tampilan Menu Contact</a:t>
            </a:r>
            <a:endParaRPr lang="id-ID" dirty="0"/>
          </a:p>
        </p:txBody>
      </p:sp>
      <p:sp>
        <p:nvSpPr>
          <p:cNvPr id="7" name="Text Placeholder 6"/>
          <p:cNvSpPr>
            <a:spLocks noGrp="1"/>
          </p:cNvSpPr>
          <p:nvPr>
            <p:ph type="body" sz="half" idx="3"/>
          </p:nvPr>
        </p:nvSpPr>
        <p:spPr/>
        <p:txBody>
          <a:bodyPr/>
          <a:lstStyle/>
          <a:p>
            <a:r>
              <a:rPr lang="id-ID" dirty="0" smtClean="0"/>
              <a:t>Deskripsi</a:t>
            </a:r>
            <a:endParaRPr lang="id-ID" dirty="0"/>
          </a:p>
        </p:txBody>
      </p:sp>
      <p:sp>
        <p:nvSpPr>
          <p:cNvPr id="8" name="Content Placeholder 7"/>
          <p:cNvSpPr>
            <a:spLocks noGrp="1"/>
          </p:cNvSpPr>
          <p:nvPr>
            <p:ph sz="quarter" idx="4"/>
          </p:nvPr>
        </p:nvSpPr>
        <p:spPr/>
        <p:txBody>
          <a:bodyPr>
            <a:normAutofit/>
          </a:bodyPr>
          <a:lstStyle/>
          <a:p>
            <a:r>
              <a:rPr lang="id-ID" sz="1700" dirty="0" smtClean="0"/>
              <a:t>User mengisi id email pada Tooll Box Name/Email</a:t>
            </a:r>
          </a:p>
          <a:p>
            <a:r>
              <a:rPr lang="id-ID" sz="1700" dirty="0" smtClean="0"/>
              <a:t>User mengisi Subjeck yang di inginkan pada Toolls Box Subject</a:t>
            </a:r>
          </a:p>
          <a:p>
            <a:r>
              <a:rPr lang="id-ID" sz="1700" dirty="0" smtClean="0"/>
              <a:t>Tuliskan Deskripsi yang diinginkan</a:t>
            </a:r>
          </a:p>
          <a:p>
            <a:r>
              <a:rPr lang="id-ID" sz="1700" dirty="0" smtClean="0"/>
              <a:t>User dapat menghapus Data yang sudah di buat sebelumnya</a:t>
            </a:r>
          </a:p>
          <a:p>
            <a:r>
              <a:rPr lang="id-ID" sz="1700" dirty="0" smtClean="0"/>
              <a:t>User dapat mengirim Data yang sebelumnya, jika data sudah dirasa Benar</a:t>
            </a:r>
          </a:p>
          <a:p>
            <a:r>
              <a:rPr lang="id-ID" sz="1700" dirty="0" smtClean="0"/>
              <a:t>User dapat kembali pada tampilan awal Dashboard</a:t>
            </a:r>
            <a:endParaRPr lang="id-ID" sz="1700" dirty="0"/>
          </a:p>
        </p:txBody>
      </p:sp>
      <p:pic>
        <p:nvPicPr>
          <p:cNvPr id="7170"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457200" y="1700807"/>
            <a:ext cx="3521075" cy="410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1904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154</TotalTime>
  <Words>764</Words>
  <Application>Microsoft Office PowerPoint</Application>
  <PresentationFormat>On-screen Show (4:3)</PresentationFormat>
  <Paragraphs>109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Opulent</vt:lpstr>
      <vt:lpstr>A.R.A Shop (E-Commerce)</vt:lpstr>
      <vt:lpstr>Tampilan form Login</vt:lpstr>
      <vt:lpstr>Tampilan list menu dashboard</vt:lpstr>
      <vt:lpstr>Tampilan dashboard ara shop</vt:lpstr>
      <vt:lpstr>Tampilan dashboard ara shop</vt:lpstr>
      <vt:lpstr>Tampilan Item List  Produk / Barang</vt:lpstr>
      <vt:lpstr>Tampilan Detail produk</vt:lpstr>
      <vt:lpstr>Tampilan menu contact</vt:lpstr>
      <vt:lpstr>Tampilan menu contact</vt:lpstr>
      <vt:lpstr>Tampilan Pengiriman  produk / barang</vt:lpstr>
      <vt:lpstr>Bahasa pemograman apa yang di pakai dalam PengembANGAN Aplikasi web E-commerce  Ara Shop ?  </vt:lpstr>
      <vt:lpstr>HTml &amp; css</vt:lpstr>
      <vt:lpstr>Javascript &amp; Database</vt:lpstr>
      <vt:lpstr>Jsquery dan boostrapt</vt:lpstr>
      <vt:lpstr>tampilan antarmuka pengguna</vt:lpstr>
      <vt:lpstr>Analisa data</vt:lpstr>
      <vt:lpstr>Pengujian metode black box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 Shop (E-Commerce)</dc:title>
  <dc:creator>aspireone</dc:creator>
  <cp:lastModifiedBy>aspireone</cp:lastModifiedBy>
  <cp:revision>17</cp:revision>
  <dcterms:created xsi:type="dcterms:W3CDTF">2020-01-20T15:24:35Z</dcterms:created>
  <dcterms:modified xsi:type="dcterms:W3CDTF">2020-01-21T16:38:58Z</dcterms:modified>
</cp:coreProperties>
</file>