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5"/>
  </p:notesMasterIdLst>
  <p:sldIdLst>
    <p:sldId id="256" r:id="rId2"/>
    <p:sldId id="261" r:id="rId3"/>
    <p:sldId id="262" r:id="rId4"/>
    <p:sldId id="316" r:id="rId5"/>
    <p:sldId id="277" r:id="rId6"/>
    <p:sldId id="516" r:id="rId7"/>
    <p:sldId id="527" r:id="rId8"/>
    <p:sldId id="518" r:id="rId9"/>
    <p:sldId id="528" r:id="rId10"/>
    <p:sldId id="302" r:id="rId11"/>
    <p:sldId id="318" r:id="rId12"/>
    <p:sldId id="519" r:id="rId13"/>
    <p:sldId id="520" r:id="rId14"/>
    <p:sldId id="521" r:id="rId15"/>
    <p:sldId id="522" r:id="rId16"/>
    <p:sldId id="529" r:id="rId17"/>
    <p:sldId id="523" r:id="rId18"/>
    <p:sldId id="524" r:id="rId19"/>
    <p:sldId id="525" r:id="rId20"/>
    <p:sldId id="530" r:id="rId21"/>
    <p:sldId id="283" r:id="rId22"/>
    <p:sldId id="308" r:id="rId23"/>
    <p:sldId id="526" r:id="rId24"/>
    <p:sldId id="297" r:id="rId25"/>
    <p:sldId id="298" r:id="rId26"/>
    <p:sldId id="531" r:id="rId27"/>
    <p:sldId id="510" r:id="rId28"/>
    <p:sldId id="503" r:id="rId29"/>
    <p:sldId id="511" r:id="rId30"/>
    <p:sldId id="299" r:id="rId31"/>
    <p:sldId id="532" r:id="rId32"/>
    <p:sldId id="300" r:id="rId33"/>
    <p:sldId id="533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09C55F-86B5-9446-ADFB-FFDAAF414CDB}">
          <p14:sldIdLst>
            <p14:sldId id="256"/>
            <p14:sldId id="261"/>
            <p14:sldId id="262"/>
          </p14:sldIdLst>
        </p14:section>
        <p14:section name="Events" id="{065D7736-AE94-2E4C-A011-E74D19D2BF7D}">
          <p14:sldIdLst>
            <p14:sldId id="316"/>
            <p14:sldId id="277"/>
            <p14:sldId id="516"/>
          </p14:sldIdLst>
        </p14:section>
        <p14:section name="moves" id="{A5645E4A-613B-D84E-B644-226F5ADD8CC1}">
          <p14:sldIdLst>
            <p14:sldId id="527"/>
            <p14:sldId id="518"/>
            <p14:sldId id="528"/>
            <p14:sldId id="302"/>
            <p14:sldId id="318"/>
            <p14:sldId id="519"/>
            <p14:sldId id="520"/>
            <p14:sldId id="521"/>
            <p14:sldId id="522"/>
          </p14:sldIdLst>
        </p14:section>
        <p14:section name="clicks" id="{EAA95985-EC63-F049-9969-EFD18D921976}">
          <p14:sldIdLst>
            <p14:sldId id="529"/>
            <p14:sldId id="523"/>
            <p14:sldId id="524"/>
            <p14:sldId id="525"/>
            <p14:sldId id="530"/>
            <p14:sldId id="283"/>
            <p14:sldId id="308"/>
            <p14:sldId id="526"/>
          </p14:sldIdLst>
        </p14:section>
        <p14:section name="Mouse Tracker" id="{D7D9A7F0-9CBB-E646-AB8B-280A4D77CB31}">
          <p14:sldIdLst>
            <p14:sldId id="297"/>
            <p14:sldId id="298"/>
          </p14:sldIdLst>
        </p14:section>
        <p14:section name="Whack A Mole" id="{7E61D159-C707-AE46-B2D3-F8F42E95001F}">
          <p14:sldIdLst>
            <p14:sldId id="531"/>
            <p14:sldId id="510"/>
            <p14:sldId id="503"/>
            <p14:sldId id="511"/>
            <p14:sldId id="299"/>
            <p14:sldId id="532"/>
            <p14:sldId id="300"/>
            <p14:sldId id="53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D6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30"/>
    <p:restoredTop sz="90535"/>
  </p:normalViewPr>
  <p:slideViewPr>
    <p:cSldViewPr snapToGrid="0" snapToObjects="1">
      <p:cViewPr varScale="1">
        <p:scale>
          <a:sx n="114" d="100"/>
          <a:sy n="114" d="100"/>
        </p:scale>
        <p:origin x="18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EA64F-48CA-6044-9303-A15754386620}" type="datetimeFigureOut">
              <a:rPr lang="en-US" smtClean="0"/>
              <a:t>8/12/20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C7AC7-6EB8-0444-B537-C59A44D4A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59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823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51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551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93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45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630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there is no object?  How can we check that?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09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how we can finish </a:t>
            </a:r>
            <a:r>
              <a:rPr lang="en-US" dirty="0" err="1"/>
              <a:t>dribbleCastle</a:t>
            </a:r>
            <a:r>
              <a:rPr lang="en-US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113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169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92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45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74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20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step through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59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step through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01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step through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26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step through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28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step through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4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20574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</a:lstStyle>
          <a:p>
            <a:pPr lvl="0"/>
            <a:r>
              <a:rPr lang="en-US" altLang="x-none" noProof="0"/>
              <a:t>Click to edit Master title style</a:t>
            </a:r>
            <a:endParaRPr lang="x-none" altLang="x-none" noProof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524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x-none" noProof="0"/>
              <a:t>Click to edit Master subtitle style</a:t>
            </a:r>
          </a:p>
        </p:txBody>
      </p:sp>
      <p:sp>
        <p:nvSpPr>
          <p:cNvPr id="18440" name="AutoShape 3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oundRect">
            <a:avLst>
              <a:gd name="adj" fmla="val 111"/>
            </a:avLst>
          </a:prstGeom>
          <a:solidFill>
            <a:srgbClr val="C3D69B"/>
          </a:solidFill>
          <a:ln w="9398">
            <a:noFill/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 sz="180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685800" y="6400800"/>
            <a:ext cx="7772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x-none" sz="800"/>
              <a:t>This document is copyright (C) Stanford Computer Science and Marty Stepp, licensed under Creative Commons Attribution 2.5 License.  All rights reserved.</a:t>
            </a:r>
            <a:br>
              <a:rPr lang="en-US" altLang="x-none" sz="800"/>
            </a:br>
            <a:r>
              <a:rPr lang="en-US" altLang="x-none" sz="800"/>
              <a:t>Based on slides created by Keith Schwarz, Mehran Sahami, Eric Roberts, Stuart Reges, and others.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0"/>
            <a:ext cx="220980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477000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434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434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dirty="0"/>
              <a:t>Click to edit title style</a:t>
            </a: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CC354509-3AE8-D643-894C-DD042128BF7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838200"/>
          </a:xfrm>
          <a:prstGeom prst="roundRect">
            <a:avLst>
              <a:gd name="adj" fmla="val 111"/>
            </a:avLst>
          </a:prstGeom>
          <a:solidFill>
            <a:srgbClr val="C3D69B"/>
          </a:solidFill>
          <a:ln w="9398">
            <a:noFill/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 sz="180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2296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>
              <a:spcBef>
                <a:spcPts val="500"/>
              </a:spcBef>
            </a:pPr>
            <a:fld id="{08267DFD-02E1-ED47-A842-BD1D585199FF}" type="slidenum">
              <a:rPr lang="en-US" altLang="x-none" sz="1200">
                <a:solidFill>
                  <a:srgbClr val="424242"/>
                </a:solidFill>
                <a:latin typeface="Verdana" charset="0"/>
              </a:rPr>
              <a:pPr algn="r">
                <a:spcBef>
                  <a:spcPts val="500"/>
                </a:spcBef>
              </a:pPr>
              <a:t>‹#›</a:t>
            </a:fld>
            <a:endParaRPr lang="en-US" altLang="x-none" sz="1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930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9pPr>
    </p:titleStyle>
    <p:bodyStyle>
      <a:lvl1pPr marL="230188" indent="-230188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7013" algn="l" rtl="0" eaLnBrk="1" fontAlgn="base" hangingPunct="1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4625" algn="l" rtl="0" eaLnBrk="1" fontAlgn="base" hangingPunct="1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7488" indent="-228600" algn="l" rtl="0" eaLnBrk="1" fontAlgn="base" hangingPunct="1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 dirty="0"/>
              <a:t>CS Bridge, Lecture 12</a:t>
            </a:r>
            <a:br>
              <a:rPr lang="en-US" altLang="x-none" dirty="0"/>
            </a:br>
            <a:r>
              <a:rPr lang="en-US" altLang="x-none" sz="2550" dirty="0"/>
              <a:t>The Mouse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6E7502-392D-0A4B-85F2-7B8ECF69A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928" y="3429000"/>
            <a:ext cx="2690144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927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Doodler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987922" y="1295400"/>
            <a:ext cx="7168155" cy="5181599"/>
          </a:xfrm>
        </p:spPr>
      </p:pic>
    </p:spTree>
    <p:extLst>
      <p:ext uri="{BB962C8B-B14F-4D97-AF65-F5344CB8AC3E}">
        <p14:creationId xmlns:p14="http://schemas.microsoft.com/office/powerpoint/2010/main" val="1439736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Doodler</a:t>
            </a:r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399"/>
            <a:ext cx="9144000" cy="5183459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SQUARE_SIZE = 10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...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rgbClr val="7030A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b="1" dirty="0">
                <a:solidFill>
                  <a:srgbClr val="7030A0"/>
                </a:solidFill>
                <a:latin typeface="Consolas" charset="0"/>
              </a:rPr>
              <a:t>while</a:t>
            </a:r>
            <a:r>
              <a:rPr lang="en-US" altLang="x-none" dirty="0">
                <a:latin typeface="Consolas" charset="0"/>
              </a:rPr>
              <a:t> </a:t>
            </a:r>
            <a:r>
              <a:rPr lang="en-US" altLang="x-none" b="1" dirty="0">
                <a:latin typeface="Consolas" charset="0"/>
              </a:rPr>
              <a:t>True</a:t>
            </a:r>
            <a:r>
              <a:rPr lang="en-US" altLang="x-none" dirty="0">
                <a:latin typeface="Consolas" charset="0"/>
              </a:rPr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    # Get the mouse location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</a:t>
            </a:r>
            <a:r>
              <a:rPr lang="en-US" altLang="x-none" dirty="0" err="1">
                <a:latin typeface="Consolas" charset="0"/>
              </a:rPr>
              <a:t>mouse_x</a:t>
            </a:r>
            <a:r>
              <a:rPr lang="en-US" altLang="x-none" dirty="0">
                <a:latin typeface="Consolas" charset="0"/>
              </a:rPr>
              <a:t> = </a:t>
            </a:r>
            <a:r>
              <a:rPr lang="en-US" altLang="x-none" dirty="0" err="1">
                <a:latin typeface="Consolas" charset="0"/>
              </a:rPr>
              <a:t>canvas.get_mouse_x</a:t>
            </a:r>
            <a:r>
              <a:rPr lang="en-US" altLang="x-none" dirty="0">
                <a:latin typeface="Consolas" charset="0"/>
              </a:rPr>
              <a:t>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</a:t>
            </a:r>
            <a:r>
              <a:rPr lang="en-US" altLang="x-none" dirty="0" err="1">
                <a:latin typeface="Consolas" charset="0"/>
              </a:rPr>
              <a:t>mouse_y</a:t>
            </a:r>
            <a:r>
              <a:rPr lang="en-US" altLang="x-none" dirty="0">
                <a:latin typeface="Consolas" charset="0"/>
              </a:rPr>
              <a:t> = </a:t>
            </a:r>
            <a:r>
              <a:rPr lang="en-US" altLang="x-none" dirty="0" err="1">
                <a:latin typeface="Consolas" charset="0"/>
              </a:rPr>
              <a:t>canvas.get_mouse_y</a:t>
            </a:r>
            <a:r>
              <a:rPr lang="en-US" altLang="x-none" dirty="0">
                <a:latin typeface="Consolas" charset="0"/>
              </a:rPr>
              <a:t>()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    # Create a black rectangle at this location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</a:t>
            </a:r>
            <a:r>
              <a:rPr lang="en-US" altLang="x-none" dirty="0" err="1">
                <a:latin typeface="Consolas" charset="0"/>
              </a:rPr>
              <a:t>rect</a:t>
            </a:r>
            <a:r>
              <a:rPr lang="en-US" altLang="x-none" dirty="0">
                <a:latin typeface="Consolas" charset="0"/>
              </a:rPr>
              <a:t> = </a:t>
            </a:r>
            <a:r>
              <a:rPr lang="en-US" altLang="x-none" dirty="0" err="1">
                <a:latin typeface="Consolas" charset="0"/>
              </a:rPr>
              <a:t>canvas.create_rectangle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 err="1">
                <a:latin typeface="Consolas" charset="0"/>
              </a:rPr>
              <a:t>mouse_x</a:t>
            </a:r>
            <a:r>
              <a:rPr lang="en-US" altLang="x-none" dirty="0">
                <a:latin typeface="Consolas" charset="0"/>
              </a:rPr>
              <a:t>, </a:t>
            </a:r>
            <a:r>
              <a:rPr lang="en-US" altLang="x-none" dirty="0" err="1">
                <a:latin typeface="Consolas" charset="0"/>
              </a:rPr>
              <a:t>mouse_y</a:t>
            </a:r>
            <a:r>
              <a:rPr lang="en-US" altLang="x-none" dirty="0">
                <a:latin typeface="Consolas" charset="0"/>
              </a:rPr>
              <a:t>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                          </a:t>
            </a:r>
            <a:r>
              <a:rPr lang="en-US" altLang="x-none" dirty="0" err="1">
                <a:latin typeface="Consolas" charset="0"/>
              </a:rPr>
              <a:t>mouse_x</a:t>
            </a:r>
            <a:r>
              <a:rPr lang="en-US" altLang="x-none" dirty="0">
                <a:latin typeface="Consolas" charset="0"/>
              </a:rPr>
              <a:t> + SQUARE_SIZE,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                          </a:t>
            </a:r>
            <a:r>
              <a:rPr lang="en-US" altLang="x-none" dirty="0" err="1">
                <a:latin typeface="Consolas" charset="0"/>
              </a:rPr>
              <a:t>mouse_y</a:t>
            </a:r>
            <a:r>
              <a:rPr lang="en-US" altLang="x-none" dirty="0">
                <a:latin typeface="Consolas" charset="0"/>
              </a:rPr>
              <a:t> + SQUARE_SIZE)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</a:t>
            </a:r>
            <a:r>
              <a:rPr lang="en-US" altLang="x-none" dirty="0" err="1">
                <a:latin typeface="Consolas" charset="0"/>
              </a:rPr>
              <a:t>canvas.set_color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 err="1">
                <a:latin typeface="Consolas" charset="0"/>
              </a:rPr>
              <a:t>rect</a:t>
            </a:r>
            <a:r>
              <a:rPr lang="en-US" altLang="x-none" dirty="0">
                <a:latin typeface="Consolas" charset="0"/>
              </a:rPr>
              <a:t>, </a:t>
            </a:r>
            <a:r>
              <a:rPr lang="en-US" altLang="x-none" dirty="0">
                <a:solidFill>
                  <a:srgbClr val="0070C0"/>
                </a:solidFill>
                <a:latin typeface="Consolas" charset="0"/>
              </a:rPr>
              <a:t>'black'</a:t>
            </a:r>
            <a:r>
              <a:rPr lang="en-US" altLang="x-none" dirty="0">
                <a:latin typeface="Consolas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</a:t>
            </a:r>
            <a:r>
              <a:rPr lang="en-US" altLang="x-none" dirty="0" err="1">
                <a:latin typeface="Consolas" charset="0"/>
              </a:rPr>
              <a:t>canvas.update</a:t>
            </a:r>
            <a:r>
              <a:rPr lang="en-US" altLang="x-none" dirty="0">
                <a:latin typeface="Consolas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9245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Doodler</a:t>
            </a:r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399"/>
            <a:ext cx="9144000" cy="5183459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SQUARE_SIZE = 10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...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b="1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while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</a:t>
            </a:r>
            <a:r>
              <a:rPr lang="en-US" altLang="x-none" b="1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True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    # Get the mouse location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</a:t>
            </a:r>
            <a:r>
              <a:rPr lang="en-US" altLang="x-none" dirty="0" err="1">
                <a:solidFill>
                  <a:srgbClr val="FF0000"/>
                </a:solidFill>
                <a:latin typeface="Consolas" charset="0"/>
              </a:rPr>
              <a:t>mouse_x</a:t>
            </a:r>
            <a:r>
              <a:rPr lang="en-US" altLang="x-none" dirty="0">
                <a:solidFill>
                  <a:srgbClr val="FF0000"/>
                </a:solidFill>
                <a:latin typeface="Consolas" charset="0"/>
              </a:rPr>
              <a:t> = </a:t>
            </a:r>
            <a:r>
              <a:rPr lang="en-US" altLang="x-none" dirty="0" err="1">
                <a:solidFill>
                  <a:srgbClr val="FF0000"/>
                </a:solidFill>
                <a:latin typeface="Consolas" charset="0"/>
              </a:rPr>
              <a:t>canvas.get_mouse_x</a:t>
            </a:r>
            <a:r>
              <a:rPr lang="en-US" altLang="x-none" dirty="0">
                <a:solidFill>
                  <a:srgbClr val="FF0000"/>
                </a:solidFill>
                <a:latin typeface="Consolas" charset="0"/>
              </a:rPr>
              <a:t>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rgbClr val="FF0000"/>
                </a:solidFill>
                <a:latin typeface="Consolas" charset="0"/>
              </a:rPr>
              <a:t>    </a:t>
            </a:r>
            <a:r>
              <a:rPr lang="en-US" altLang="x-none" dirty="0" err="1">
                <a:solidFill>
                  <a:srgbClr val="FF0000"/>
                </a:solidFill>
                <a:latin typeface="Consolas" charset="0"/>
              </a:rPr>
              <a:t>mouse_y</a:t>
            </a:r>
            <a:r>
              <a:rPr lang="en-US" altLang="x-none" dirty="0">
                <a:solidFill>
                  <a:srgbClr val="FF0000"/>
                </a:solidFill>
                <a:latin typeface="Consolas" charset="0"/>
              </a:rPr>
              <a:t> = </a:t>
            </a:r>
            <a:r>
              <a:rPr lang="en-US" altLang="x-none" dirty="0" err="1">
                <a:solidFill>
                  <a:srgbClr val="FF0000"/>
                </a:solidFill>
                <a:latin typeface="Consolas" charset="0"/>
              </a:rPr>
              <a:t>canvas.get_mouse_y</a:t>
            </a:r>
            <a:r>
              <a:rPr lang="en-US" altLang="x-none" dirty="0">
                <a:solidFill>
                  <a:srgbClr val="FF0000"/>
                </a:solidFill>
                <a:latin typeface="Consolas" charset="0"/>
              </a:rPr>
              <a:t>()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# Create a black rectangle at this location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rect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=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canvas.create_rectangle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(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mouse_x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,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mouse_y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                         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mouse_x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+ SQUARE_SIZE,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                         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mouse_y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+ SQUARE_SIZE)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canvas.set_color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(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rect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, 'black')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canvas.update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72239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Doodler</a:t>
            </a:r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399"/>
            <a:ext cx="9144000" cy="5183459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SQUARE_SIZE = 10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...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b="1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while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</a:t>
            </a:r>
            <a:r>
              <a:rPr lang="en-US" altLang="x-none" b="1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True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# Get the mouse location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mouse_x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=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canvas.get_mouse_x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mouse_y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=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canvas.get_mouse_y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()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    # Create a black rectangle at this location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</a:t>
            </a:r>
            <a:r>
              <a:rPr lang="en-US" altLang="x-none" dirty="0" err="1">
                <a:solidFill>
                  <a:srgbClr val="FF0000"/>
                </a:solidFill>
                <a:latin typeface="Consolas" charset="0"/>
              </a:rPr>
              <a:t>rect</a:t>
            </a:r>
            <a:r>
              <a:rPr lang="en-US" altLang="x-none" dirty="0">
                <a:solidFill>
                  <a:srgbClr val="FF0000"/>
                </a:solidFill>
                <a:latin typeface="Consolas" charset="0"/>
              </a:rPr>
              <a:t> = </a:t>
            </a:r>
            <a:r>
              <a:rPr lang="en-US" altLang="x-none" dirty="0" err="1">
                <a:solidFill>
                  <a:srgbClr val="FF0000"/>
                </a:solidFill>
                <a:latin typeface="Consolas" charset="0"/>
              </a:rPr>
              <a:t>canvas.create_rectangle</a:t>
            </a:r>
            <a:r>
              <a:rPr lang="en-US" altLang="x-none" dirty="0">
                <a:solidFill>
                  <a:srgbClr val="FF0000"/>
                </a:solidFill>
                <a:latin typeface="Consolas" charset="0"/>
              </a:rPr>
              <a:t>(</a:t>
            </a:r>
            <a:r>
              <a:rPr lang="en-US" altLang="x-none" dirty="0" err="1">
                <a:solidFill>
                  <a:srgbClr val="FF0000"/>
                </a:solidFill>
                <a:latin typeface="Consolas" charset="0"/>
              </a:rPr>
              <a:t>mouse_x</a:t>
            </a:r>
            <a:r>
              <a:rPr lang="en-US" altLang="x-none" dirty="0">
                <a:solidFill>
                  <a:srgbClr val="FF0000"/>
                </a:solidFill>
                <a:latin typeface="Consolas" charset="0"/>
              </a:rPr>
              <a:t>, </a:t>
            </a:r>
            <a:r>
              <a:rPr lang="en-US" altLang="x-none" dirty="0" err="1">
                <a:solidFill>
                  <a:srgbClr val="FF0000"/>
                </a:solidFill>
                <a:latin typeface="Consolas" charset="0"/>
              </a:rPr>
              <a:t>mouse_y</a:t>
            </a:r>
            <a:r>
              <a:rPr lang="en-US" altLang="x-none" dirty="0">
                <a:solidFill>
                  <a:srgbClr val="FF0000"/>
                </a:solidFill>
                <a:latin typeface="Consolas" charset="0"/>
              </a:rPr>
              <a:t>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rgbClr val="FF0000"/>
                </a:solidFill>
                <a:latin typeface="Consolas" charset="0"/>
              </a:rPr>
              <a:t>                              </a:t>
            </a:r>
            <a:r>
              <a:rPr lang="en-US" altLang="x-none" dirty="0" err="1">
                <a:solidFill>
                  <a:srgbClr val="FF0000"/>
                </a:solidFill>
                <a:latin typeface="Consolas" charset="0"/>
              </a:rPr>
              <a:t>mouse_x</a:t>
            </a:r>
            <a:r>
              <a:rPr lang="en-US" altLang="x-none" dirty="0">
                <a:solidFill>
                  <a:srgbClr val="FF0000"/>
                </a:solidFill>
                <a:latin typeface="Consolas" charset="0"/>
              </a:rPr>
              <a:t> + SQUARE_SIZE,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rgbClr val="FF0000"/>
                </a:solidFill>
                <a:latin typeface="Consolas" charset="0"/>
              </a:rPr>
              <a:t>                              </a:t>
            </a:r>
            <a:r>
              <a:rPr lang="en-US" altLang="x-none" dirty="0" err="1">
                <a:solidFill>
                  <a:srgbClr val="FF0000"/>
                </a:solidFill>
                <a:latin typeface="Consolas" charset="0"/>
              </a:rPr>
              <a:t>mouse_y</a:t>
            </a:r>
            <a:r>
              <a:rPr lang="en-US" altLang="x-none" dirty="0">
                <a:solidFill>
                  <a:srgbClr val="FF0000"/>
                </a:solidFill>
                <a:latin typeface="Consolas" charset="0"/>
              </a:rPr>
              <a:t> + SQUARE_SIZE)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rgbClr val="FF0000"/>
                </a:solidFill>
                <a:latin typeface="Consolas" charset="0"/>
              </a:rPr>
              <a:t>    </a:t>
            </a:r>
            <a:r>
              <a:rPr lang="en-US" altLang="x-none" dirty="0" err="1">
                <a:solidFill>
                  <a:srgbClr val="FF0000"/>
                </a:solidFill>
                <a:latin typeface="Consolas" charset="0"/>
              </a:rPr>
              <a:t>canvas.set_color</a:t>
            </a:r>
            <a:r>
              <a:rPr lang="en-US" altLang="x-none" dirty="0">
                <a:solidFill>
                  <a:srgbClr val="FF0000"/>
                </a:solidFill>
                <a:latin typeface="Consolas" charset="0"/>
              </a:rPr>
              <a:t>(</a:t>
            </a:r>
            <a:r>
              <a:rPr lang="en-US" altLang="x-none" dirty="0" err="1">
                <a:solidFill>
                  <a:srgbClr val="FF0000"/>
                </a:solidFill>
                <a:latin typeface="Consolas" charset="0"/>
              </a:rPr>
              <a:t>rect</a:t>
            </a:r>
            <a:r>
              <a:rPr lang="en-US" altLang="x-none" dirty="0">
                <a:solidFill>
                  <a:srgbClr val="FF0000"/>
                </a:solidFill>
                <a:latin typeface="Consolas" charset="0"/>
              </a:rPr>
              <a:t>, 'black')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canvas.update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99422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Doodler</a:t>
            </a:r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399"/>
            <a:ext cx="9144000" cy="5183459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SQUARE_SIZE = 10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...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b="1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while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</a:t>
            </a:r>
            <a:r>
              <a:rPr lang="en-US" altLang="x-none" b="1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True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# Get the mouse location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mouse_x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=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canvas.get_mouse_x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mouse_y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=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canvas.get_mouse_y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()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# Create a black rectangle at this location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rect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=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canvas.create_rectangle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(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mouse_x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,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mouse_y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                         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mouse_x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+ SQUARE_SIZE,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                         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mouse_y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+ SQUARE_SIZE)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canvas.set_color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(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rect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, 'black')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rgbClr val="FF0000"/>
                </a:solidFill>
                <a:latin typeface="Consolas" charset="0"/>
              </a:rPr>
              <a:t>    </a:t>
            </a:r>
            <a:r>
              <a:rPr lang="en-US" altLang="x-none" dirty="0" err="1">
                <a:solidFill>
                  <a:srgbClr val="FF0000"/>
                </a:solidFill>
                <a:latin typeface="Consolas" charset="0"/>
              </a:rPr>
              <a:t>canvas.update</a:t>
            </a:r>
            <a:r>
              <a:rPr lang="en-US" altLang="x-none" dirty="0">
                <a:solidFill>
                  <a:srgbClr val="FF0000"/>
                </a:solidFill>
                <a:latin typeface="Consolas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90643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Doodler</a:t>
            </a:r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399"/>
            <a:ext cx="9144000" cy="5183459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SQUARE_SIZE = 10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...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rgbClr val="7030A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b="1" dirty="0">
                <a:solidFill>
                  <a:srgbClr val="7030A0"/>
                </a:solidFill>
                <a:latin typeface="Consolas" charset="0"/>
              </a:rPr>
              <a:t>while</a:t>
            </a:r>
            <a:r>
              <a:rPr lang="en-US" altLang="x-none" dirty="0">
                <a:latin typeface="Consolas" charset="0"/>
              </a:rPr>
              <a:t> </a:t>
            </a:r>
            <a:r>
              <a:rPr lang="en-US" altLang="x-none" b="1" dirty="0">
                <a:latin typeface="Consolas" charset="0"/>
              </a:rPr>
              <a:t>True</a:t>
            </a:r>
            <a:r>
              <a:rPr lang="en-US" altLang="x-none" dirty="0">
                <a:latin typeface="Consolas" charset="0"/>
              </a:rPr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    # Get the mouse location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</a:t>
            </a:r>
            <a:r>
              <a:rPr lang="en-US" altLang="x-none" dirty="0" err="1">
                <a:latin typeface="Consolas" charset="0"/>
              </a:rPr>
              <a:t>mouse_x</a:t>
            </a:r>
            <a:r>
              <a:rPr lang="en-US" altLang="x-none" dirty="0">
                <a:latin typeface="Consolas" charset="0"/>
              </a:rPr>
              <a:t> = </a:t>
            </a:r>
            <a:r>
              <a:rPr lang="en-US" altLang="x-none" dirty="0" err="1">
                <a:latin typeface="Consolas" charset="0"/>
              </a:rPr>
              <a:t>canvas.get_mouse_x</a:t>
            </a:r>
            <a:r>
              <a:rPr lang="en-US" altLang="x-none" dirty="0">
                <a:latin typeface="Consolas" charset="0"/>
              </a:rPr>
              <a:t>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</a:t>
            </a:r>
            <a:r>
              <a:rPr lang="en-US" altLang="x-none" dirty="0" err="1">
                <a:latin typeface="Consolas" charset="0"/>
              </a:rPr>
              <a:t>mouse_y</a:t>
            </a:r>
            <a:r>
              <a:rPr lang="en-US" altLang="x-none" dirty="0">
                <a:latin typeface="Consolas" charset="0"/>
              </a:rPr>
              <a:t> = </a:t>
            </a:r>
            <a:r>
              <a:rPr lang="en-US" altLang="x-none" dirty="0" err="1">
                <a:latin typeface="Consolas" charset="0"/>
              </a:rPr>
              <a:t>canvas.get_mouse_y</a:t>
            </a:r>
            <a:r>
              <a:rPr lang="en-US" altLang="x-none" dirty="0">
                <a:latin typeface="Consolas" charset="0"/>
              </a:rPr>
              <a:t>()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    # Create a black rectangle at this location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</a:t>
            </a:r>
            <a:r>
              <a:rPr lang="en-US" altLang="x-none" dirty="0" err="1">
                <a:latin typeface="Consolas" charset="0"/>
              </a:rPr>
              <a:t>rect</a:t>
            </a:r>
            <a:r>
              <a:rPr lang="en-US" altLang="x-none" dirty="0">
                <a:latin typeface="Consolas" charset="0"/>
              </a:rPr>
              <a:t> = </a:t>
            </a:r>
            <a:r>
              <a:rPr lang="en-US" altLang="x-none" dirty="0" err="1">
                <a:latin typeface="Consolas" charset="0"/>
              </a:rPr>
              <a:t>canvas.create_rectangle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 err="1">
                <a:latin typeface="Consolas" charset="0"/>
              </a:rPr>
              <a:t>mouse_x</a:t>
            </a:r>
            <a:r>
              <a:rPr lang="en-US" altLang="x-none" dirty="0">
                <a:latin typeface="Consolas" charset="0"/>
              </a:rPr>
              <a:t>, </a:t>
            </a:r>
            <a:r>
              <a:rPr lang="en-US" altLang="x-none" dirty="0" err="1">
                <a:latin typeface="Consolas" charset="0"/>
              </a:rPr>
              <a:t>mouse_y</a:t>
            </a:r>
            <a:r>
              <a:rPr lang="en-US" altLang="x-none" dirty="0">
                <a:latin typeface="Consolas" charset="0"/>
              </a:rPr>
              <a:t>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                          </a:t>
            </a:r>
            <a:r>
              <a:rPr lang="en-US" altLang="x-none" dirty="0" err="1">
                <a:latin typeface="Consolas" charset="0"/>
              </a:rPr>
              <a:t>mouse_x</a:t>
            </a:r>
            <a:r>
              <a:rPr lang="en-US" altLang="x-none" dirty="0">
                <a:latin typeface="Consolas" charset="0"/>
              </a:rPr>
              <a:t> + SQUARE_SIZE,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                          </a:t>
            </a:r>
            <a:r>
              <a:rPr lang="en-US" altLang="x-none" dirty="0" err="1">
                <a:latin typeface="Consolas" charset="0"/>
              </a:rPr>
              <a:t>mouse_y</a:t>
            </a:r>
            <a:r>
              <a:rPr lang="en-US" altLang="x-none" dirty="0">
                <a:latin typeface="Consolas" charset="0"/>
              </a:rPr>
              <a:t> + SQUARE_SIZE)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</a:t>
            </a:r>
            <a:r>
              <a:rPr lang="en-US" altLang="x-none" dirty="0" err="1">
                <a:latin typeface="Consolas" charset="0"/>
              </a:rPr>
              <a:t>canvas.set_color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 err="1">
                <a:latin typeface="Consolas" charset="0"/>
              </a:rPr>
              <a:t>rect</a:t>
            </a:r>
            <a:r>
              <a:rPr lang="en-US" altLang="x-none" dirty="0">
                <a:latin typeface="Consolas" charset="0"/>
              </a:rPr>
              <a:t>, </a:t>
            </a:r>
            <a:r>
              <a:rPr lang="en-US" altLang="x-none" dirty="0">
                <a:solidFill>
                  <a:srgbClr val="0070C0"/>
                </a:solidFill>
                <a:latin typeface="Consolas" charset="0"/>
              </a:rPr>
              <a:t>'black'</a:t>
            </a:r>
            <a:r>
              <a:rPr lang="en-US" altLang="x-none" dirty="0">
                <a:latin typeface="Consolas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</a:t>
            </a:r>
            <a:r>
              <a:rPr lang="en-US" altLang="x-none" dirty="0" err="1">
                <a:latin typeface="Consolas" charset="0"/>
              </a:rPr>
              <a:t>canvas.update</a:t>
            </a:r>
            <a:r>
              <a:rPr lang="en-US" altLang="x-none" dirty="0">
                <a:latin typeface="Consolas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17820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Mouse Location</a:t>
            </a:r>
          </a:p>
          <a:p>
            <a:r>
              <a:rPr lang="en-US" sz="3600" i="1" dirty="0"/>
              <a:t>Demo:</a:t>
            </a:r>
            <a:r>
              <a:rPr lang="en-US" sz="3600" dirty="0"/>
              <a:t> Doodler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Mouse Clicks</a:t>
            </a:r>
          </a:p>
          <a:p>
            <a:r>
              <a:rPr lang="en-US" sz="3600" i="1" dirty="0"/>
              <a:t>Demo:</a:t>
            </a:r>
            <a:r>
              <a:rPr lang="en-US" sz="3600" dirty="0"/>
              <a:t> Polka Dots</a:t>
            </a:r>
            <a:endParaRPr lang="en-US" sz="3600" i="1" dirty="0"/>
          </a:p>
          <a:p>
            <a:r>
              <a:rPr lang="en-US" sz="3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find_element_at</a:t>
            </a:r>
            <a:endParaRPr lang="en-US" sz="3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i="1" dirty="0"/>
              <a:t>Demo:</a:t>
            </a:r>
            <a:r>
              <a:rPr lang="en-US" sz="3600" dirty="0"/>
              <a:t> Whack-a-Mole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3134343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79D25-0896-E143-A3AD-DD11826F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Clicks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97303-E3FC-0B4D-A226-0D605B623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177118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At any time, we can ask the canvas for a list of mouse clicks that have happened since the last time we asked.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02B6A3A-0F4D-DD4C-941E-67609C8BEE3E}"/>
              </a:ext>
            </a:extLst>
          </p:cNvPr>
          <p:cNvSpPr txBox="1">
            <a:spLocks/>
          </p:cNvSpPr>
          <p:nvPr/>
        </p:nvSpPr>
        <p:spPr bwMode="auto">
          <a:xfrm>
            <a:off x="152400" y="3414131"/>
            <a:ext cx="8839200" cy="2875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clicks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canvas.get_new_mouse_clicks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68730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79D25-0896-E143-A3AD-DD11826F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Clicks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97303-E3FC-0B4D-A226-0D605B623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177118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Each element in the list has an </a:t>
            </a:r>
            <a:r>
              <a:rPr lang="en-US" sz="3200" b="1" dirty="0"/>
              <a:t>x </a:t>
            </a:r>
            <a:r>
              <a:rPr lang="en-US" sz="3200" dirty="0"/>
              <a:t>and </a:t>
            </a:r>
            <a:r>
              <a:rPr lang="en-US" sz="3200" b="1" dirty="0"/>
              <a:t>y</a:t>
            </a:r>
            <a:r>
              <a:rPr lang="en-US" sz="3200" dirty="0"/>
              <a:t> coordinate of where that click happened.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02B6A3A-0F4D-DD4C-941E-67609C8BEE3E}"/>
              </a:ext>
            </a:extLst>
          </p:cNvPr>
          <p:cNvSpPr txBox="1">
            <a:spLocks/>
          </p:cNvSpPr>
          <p:nvPr/>
        </p:nvSpPr>
        <p:spPr bwMode="auto">
          <a:xfrm>
            <a:off x="152400" y="3414131"/>
            <a:ext cx="8839200" cy="1559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clicks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canvas.get_new_mouse_clicks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click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clicks: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print(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click.x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click.y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41536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79D25-0896-E143-A3AD-DD11826F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97303-E3FC-0B4D-A226-0D605B623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177118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Pattern: we make a loop (like for animation), and each time through the loop we check for new mouse clicks, and act on them.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02B6A3A-0F4D-DD4C-941E-67609C8BEE3E}"/>
              </a:ext>
            </a:extLst>
          </p:cNvPr>
          <p:cNvSpPr txBox="1">
            <a:spLocks/>
          </p:cNvSpPr>
          <p:nvPr/>
        </p:nvSpPr>
        <p:spPr bwMode="auto">
          <a:xfrm>
            <a:off x="152400" y="3414131"/>
            <a:ext cx="8839200" cy="2875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# Handle any new mouse clicks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# ...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canvas.update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7485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/>
              <a:t>Learn to respond to mouse events in graphics programs</a:t>
            </a:r>
            <a:endParaRPr lang="en-US" sz="2500" dirty="0">
              <a:ea typeface="Consolas" charset="0"/>
              <a:cs typeface="Consolas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657191-8580-844B-88A7-219FDC144B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887" y="2811918"/>
            <a:ext cx="5070225" cy="366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284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Mouse Location</a:t>
            </a:r>
          </a:p>
          <a:p>
            <a:r>
              <a:rPr lang="en-US" sz="3600" i="1" dirty="0"/>
              <a:t>Demo:</a:t>
            </a:r>
            <a:r>
              <a:rPr lang="en-US" sz="3600" dirty="0"/>
              <a:t> Doodler</a:t>
            </a:r>
          </a:p>
          <a:p>
            <a:r>
              <a:rPr lang="en-US" sz="3600" dirty="0"/>
              <a:t>Mouse Clicks</a:t>
            </a:r>
          </a:p>
          <a:p>
            <a:r>
              <a:rPr lang="en-US" sz="3600" b="1" i="1" dirty="0">
                <a:solidFill>
                  <a:srgbClr val="FF0000"/>
                </a:solidFill>
              </a:rPr>
              <a:t>Demo:</a:t>
            </a:r>
            <a:r>
              <a:rPr lang="en-US" sz="3600" b="1" dirty="0">
                <a:solidFill>
                  <a:srgbClr val="FF0000"/>
                </a:solidFill>
              </a:rPr>
              <a:t> Polka Dots</a:t>
            </a:r>
            <a:endParaRPr lang="en-US" sz="3600" b="1" i="1" dirty="0">
              <a:solidFill>
                <a:srgbClr val="FF0000"/>
              </a:solidFill>
            </a:endParaRPr>
          </a:p>
          <a:p>
            <a:r>
              <a:rPr lang="en-US" sz="3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find_element_at</a:t>
            </a:r>
            <a:endParaRPr lang="en-US" sz="3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i="1" dirty="0"/>
              <a:t>Demo:</a:t>
            </a:r>
            <a:r>
              <a:rPr lang="en-US" sz="3600" dirty="0"/>
              <a:t> Whack-a-Mole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1518785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Example: Polka Dots</a:t>
            </a:r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181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altLang="x-none" sz="2200" dirty="0"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b="1" dirty="0">
                <a:solidFill>
                  <a:srgbClr val="7030A0"/>
                </a:solidFill>
                <a:latin typeface="Consolas" charset="0"/>
              </a:rPr>
              <a:t>while</a:t>
            </a:r>
            <a:r>
              <a:rPr lang="en-US" altLang="x-none" sz="2200" dirty="0">
                <a:latin typeface="Consolas" charset="0"/>
              </a:rPr>
              <a:t> </a:t>
            </a:r>
            <a:r>
              <a:rPr lang="en-US" altLang="x-none" sz="2200" b="1" dirty="0">
                <a:solidFill>
                  <a:srgbClr val="7030A0"/>
                </a:solidFill>
                <a:latin typeface="Consolas" charset="0"/>
              </a:rPr>
              <a:t>True</a:t>
            </a:r>
            <a:r>
              <a:rPr lang="en-US" altLang="x-none" sz="2200" dirty="0">
                <a:latin typeface="Consolas" charset="0"/>
              </a:rPr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clicks = </a:t>
            </a:r>
            <a:r>
              <a:rPr lang="en-US" altLang="x-none" sz="2200" dirty="0" err="1">
                <a:latin typeface="Consolas" charset="0"/>
              </a:rPr>
              <a:t>canvas.get_new_mouse_clicks</a:t>
            </a:r>
            <a:r>
              <a:rPr lang="en-US" altLang="x-none" sz="2200" dirty="0">
                <a:latin typeface="Consolas" charset="0"/>
              </a:rPr>
              <a:t>()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sz="2200" dirty="0"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</a:t>
            </a:r>
            <a:r>
              <a:rPr lang="en-US" altLang="x-none" sz="2200" dirty="0">
                <a:solidFill>
                  <a:srgbClr val="00B050"/>
                </a:solidFill>
                <a:latin typeface="Consolas" charset="0"/>
              </a:rPr>
              <a:t># Add a circle each time the user clicks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</a:t>
            </a:r>
            <a:r>
              <a:rPr lang="en-US" altLang="x-none" sz="2200" b="1" dirty="0">
                <a:solidFill>
                  <a:srgbClr val="7030A0"/>
                </a:solidFill>
                <a:latin typeface="Consolas" charset="0"/>
              </a:rPr>
              <a:t>for</a:t>
            </a:r>
            <a:r>
              <a:rPr lang="en-US" altLang="x-none" sz="2200" dirty="0">
                <a:latin typeface="Consolas" charset="0"/>
              </a:rPr>
              <a:t> click </a:t>
            </a:r>
            <a:r>
              <a:rPr lang="en-US" altLang="x-none" sz="2200" b="1" dirty="0">
                <a:solidFill>
                  <a:srgbClr val="7030A0"/>
                </a:solidFill>
                <a:latin typeface="Consolas" charset="0"/>
              </a:rPr>
              <a:t>in</a:t>
            </a:r>
            <a:r>
              <a:rPr lang="en-US" altLang="x-none" sz="2200" dirty="0">
                <a:latin typeface="Consolas" charset="0"/>
              </a:rPr>
              <a:t> clicks: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    circle = </a:t>
            </a:r>
            <a:r>
              <a:rPr lang="en-US" altLang="x-none" sz="2200" dirty="0" err="1">
                <a:latin typeface="Consolas" charset="0"/>
              </a:rPr>
              <a:t>canvas.create_oval</a:t>
            </a:r>
            <a:r>
              <a:rPr lang="en-US" altLang="x-none" sz="2200" dirty="0">
                <a:latin typeface="Consolas" charset="0"/>
              </a:rPr>
              <a:t>(0, 0,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                          CIRCLE_SIZE, CIRCLE_SIZE)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    </a:t>
            </a:r>
            <a:r>
              <a:rPr lang="en-US" altLang="x-none" sz="2200" dirty="0" err="1">
                <a:latin typeface="Consolas" charset="0"/>
              </a:rPr>
              <a:t>canvas.set_color</a:t>
            </a:r>
            <a:r>
              <a:rPr lang="en-US" altLang="x-none" sz="2200" dirty="0">
                <a:latin typeface="Consolas" charset="0"/>
              </a:rPr>
              <a:t>(circle, </a:t>
            </a:r>
            <a:r>
              <a:rPr lang="en-US" altLang="x-none" sz="2200" dirty="0">
                <a:solidFill>
                  <a:srgbClr val="0070C0"/>
                </a:solidFill>
                <a:latin typeface="Consolas" charset="0"/>
              </a:rPr>
              <a:t>'blue'</a:t>
            </a:r>
            <a:r>
              <a:rPr lang="en-US" altLang="x-none" sz="2200" dirty="0">
                <a:latin typeface="Consolas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</a:t>
            </a:r>
            <a:r>
              <a:rPr lang="en-US" altLang="x-none" sz="2200" dirty="0" err="1">
                <a:latin typeface="Consolas" charset="0"/>
              </a:rPr>
              <a:t>canvas.update</a:t>
            </a:r>
            <a:r>
              <a:rPr lang="en-US" altLang="x-none" sz="2200" dirty="0">
                <a:latin typeface="Consolas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48433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Example: Polka Dots 2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3B0D058-F1EF-4A4E-9A0E-0F0612F0F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95400"/>
            <a:ext cx="9144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en-US" altLang="x-none" sz="2200" dirty="0"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b="1" dirty="0">
                <a:solidFill>
                  <a:srgbClr val="7030A0"/>
                </a:solidFill>
                <a:latin typeface="Consolas" charset="0"/>
              </a:rPr>
              <a:t>while</a:t>
            </a:r>
            <a:r>
              <a:rPr lang="en-US" altLang="x-none" sz="2200" dirty="0">
                <a:latin typeface="Consolas" charset="0"/>
              </a:rPr>
              <a:t> </a:t>
            </a:r>
            <a:r>
              <a:rPr lang="en-US" altLang="x-none" sz="2200" b="1" dirty="0">
                <a:solidFill>
                  <a:srgbClr val="7030A0"/>
                </a:solidFill>
                <a:latin typeface="Consolas" charset="0"/>
              </a:rPr>
              <a:t>True</a:t>
            </a:r>
            <a:r>
              <a:rPr lang="en-US" altLang="x-none" sz="2200" dirty="0">
                <a:latin typeface="Consolas" charset="0"/>
              </a:rPr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clicks = </a:t>
            </a:r>
            <a:r>
              <a:rPr lang="en-US" altLang="x-none" sz="2200" dirty="0" err="1">
                <a:latin typeface="Consolas" charset="0"/>
              </a:rPr>
              <a:t>canvas.get_new_mouse_clicks</a:t>
            </a:r>
            <a:r>
              <a:rPr lang="en-US" altLang="x-none" sz="2200" dirty="0">
                <a:latin typeface="Consolas" charset="0"/>
              </a:rPr>
              <a:t>()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sz="2200" dirty="0"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</a:t>
            </a:r>
            <a:r>
              <a:rPr lang="en-US" altLang="x-none" sz="2200" dirty="0">
                <a:solidFill>
                  <a:srgbClr val="00B050"/>
                </a:solidFill>
                <a:latin typeface="Consolas" charset="0"/>
              </a:rPr>
              <a:t># Add a circle each time the user clicks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</a:t>
            </a:r>
            <a:r>
              <a:rPr lang="en-US" altLang="x-none" sz="2200" b="1" dirty="0">
                <a:solidFill>
                  <a:srgbClr val="7030A0"/>
                </a:solidFill>
                <a:latin typeface="Consolas" charset="0"/>
              </a:rPr>
              <a:t>for</a:t>
            </a:r>
            <a:r>
              <a:rPr lang="en-US" altLang="x-none" sz="2200" dirty="0">
                <a:latin typeface="Consolas" charset="0"/>
              </a:rPr>
              <a:t> click </a:t>
            </a:r>
            <a:r>
              <a:rPr lang="en-US" altLang="x-none" sz="2200" b="1" dirty="0">
                <a:solidFill>
                  <a:srgbClr val="7030A0"/>
                </a:solidFill>
                <a:latin typeface="Consolas" charset="0"/>
              </a:rPr>
              <a:t>in</a:t>
            </a:r>
            <a:r>
              <a:rPr lang="en-US" altLang="x-none" sz="2200" dirty="0">
                <a:latin typeface="Consolas" charset="0"/>
              </a:rPr>
              <a:t> clicks: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    circle = </a:t>
            </a:r>
            <a:r>
              <a:rPr lang="en-US" altLang="x-none" sz="2200" dirty="0" err="1">
                <a:latin typeface="Consolas" charset="0"/>
              </a:rPr>
              <a:t>canvas.create_oval</a:t>
            </a:r>
            <a:r>
              <a:rPr lang="en-US" altLang="x-none" sz="2200" dirty="0">
                <a:latin typeface="Consolas" charset="0"/>
              </a:rPr>
              <a:t>(</a:t>
            </a:r>
            <a:r>
              <a:rPr lang="en-US" altLang="x-none" sz="2200" dirty="0" err="1">
                <a:latin typeface="Consolas" charset="0"/>
              </a:rPr>
              <a:t>click.x</a:t>
            </a:r>
            <a:r>
              <a:rPr lang="en-US" altLang="x-none" sz="2200" dirty="0">
                <a:latin typeface="Consolas" charset="0"/>
              </a:rPr>
              <a:t>, </a:t>
            </a:r>
            <a:r>
              <a:rPr lang="en-US" altLang="x-none" sz="2200" dirty="0" err="1">
                <a:latin typeface="Consolas" charset="0"/>
              </a:rPr>
              <a:t>click.y</a:t>
            </a:r>
            <a:r>
              <a:rPr lang="en-US" altLang="x-none" sz="2200" dirty="0">
                <a:latin typeface="Consolas" charset="0"/>
              </a:rPr>
              <a:t>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                                </a:t>
            </a:r>
            <a:r>
              <a:rPr lang="en-US" altLang="x-none" sz="2200" dirty="0" err="1">
                <a:latin typeface="Consolas" charset="0"/>
              </a:rPr>
              <a:t>click.x</a:t>
            </a:r>
            <a:r>
              <a:rPr lang="en-US" altLang="x-none" sz="2200" dirty="0">
                <a:latin typeface="Consolas" charset="0"/>
              </a:rPr>
              <a:t> + CIRCLE_SIZE,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                                </a:t>
            </a:r>
            <a:r>
              <a:rPr lang="en-US" altLang="x-none" sz="2200" dirty="0" err="1">
                <a:latin typeface="Consolas" charset="0"/>
              </a:rPr>
              <a:t>click.y</a:t>
            </a:r>
            <a:r>
              <a:rPr lang="en-US" altLang="x-none" sz="2200" dirty="0">
                <a:latin typeface="Consolas" charset="0"/>
              </a:rPr>
              <a:t> + CIRCLE_SIZE)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    </a:t>
            </a:r>
            <a:r>
              <a:rPr lang="en-US" altLang="x-none" sz="2200" dirty="0" err="1">
                <a:latin typeface="Consolas" charset="0"/>
              </a:rPr>
              <a:t>canvas.set_color</a:t>
            </a:r>
            <a:r>
              <a:rPr lang="en-US" altLang="x-none" sz="2200" dirty="0">
                <a:latin typeface="Consolas" charset="0"/>
              </a:rPr>
              <a:t>(circle, </a:t>
            </a:r>
            <a:r>
              <a:rPr lang="en-US" altLang="x-none" sz="2200" dirty="0">
                <a:solidFill>
                  <a:srgbClr val="0070C0"/>
                </a:solidFill>
                <a:latin typeface="Consolas" charset="0"/>
              </a:rPr>
              <a:t>'blue'</a:t>
            </a:r>
            <a:r>
              <a:rPr lang="en-US" altLang="x-none" sz="2200" dirty="0">
                <a:latin typeface="Consolas" charset="0"/>
              </a:rPr>
              <a:t>)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</a:t>
            </a:r>
            <a:r>
              <a:rPr lang="en-US" altLang="x-none" sz="2200" dirty="0" err="1">
                <a:latin typeface="Consolas" charset="0"/>
              </a:rPr>
              <a:t>canvas.update</a:t>
            </a:r>
            <a:r>
              <a:rPr lang="en-US" altLang="x-none" sz="2200" dirty="0">
                <a:latin typeface="Consolas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11515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Example: Polka Dots 2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3B0D058-F1EF-4A4E-9A0E-0F0612F0F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95400"/>
            <a:ext cx="9144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en-US" altLang="x-none" sz="2200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b="1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while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</a:t>
            </a:r>
            <a:r>
              <a:rPr lang="en-US" altLang="x-none" sz="2200" b="1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True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clicks = </a:t>
            </a:r>
            <a:r>
              <a:rPr lang="en-US" altLang="x-none" sz="2200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canvas.get_new_mouse_clicks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()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sz="2200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# Add a circle each time the user clicks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</a:t>
            </a:r>
            <a:r>
              <a:rPr lang="en-US" altLang="x-none" sz="2200" b="1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for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</a:t>
            </a:r>
            <a:r>
              <a:rPr lang="en-US" altLang="x-none" sz="2200" dirty="0">
                <a:solidFill>
                  <a:srgbClr val="FF0000"/>
                </a:solidFill>
                <a:latin typeface="Consolas" charset="0"/>
              </a:rPr>
              <a:t>click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</a:t>
            </a:r>
            <a:r>
              <a:rPr lang="en-US" altLang="x-none" sz="2200" b="1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in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clicks: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    circle = </a:t>
            </a:r>
            <a:r>
              <a:rPr lang="en-US" altLang="x-none" sz="2200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canvas.create_oval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(</a:t>
            </a:r>
            <a:r>
              <a:rPr lang="en-US" altLang="x-none" sz="2200" dirty="0" err="1">
                <a:solidFill>
                  <a:srgbClr val="FF0000"/>
                </a:solidFill>
                <a:latin typeface="Consolas" charset="0"/>
              </a:rPr>
              <a:t>click.x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, </a:t>
            </a:r>
            <a:r>
              <a:rPr lang="en-US" altLang="x-none" sz="2200" dirty="0" err="1">
                <a:solidFill>
                  <a:srgbClr val="FF0000"/>
                </a:solidFill>
                <a:latin typeface="Consolas" charset="0"/>
              </a:rPr>
              <a:t>click.y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                                </a:t>
            </a:r>
            <a:r>
              <a:rPr lang="en-US" altLang="x-none" sz="2200" dirty="0" err="1">
                <a:solidFill>
                  <a:srgbClr val="FF0000"/>
                </a:solidFill>
                <a:latin typeface="Consolas" charset="0"/>
              </a:rPr>
              <a:t>click.x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+ CIRCLE_SIZE,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                                </a:t>
            </a:r>
            <a:r>
              <a:rPr lang="en-US" altLang="x-none" sz="2200" dirty="0" err="1">
                <a:solidFill>
                  <a:srgbClr val="FF0000"/>
                </a:solidFill>
                <a:latin typeface="Consolas" charset="0"/>
              </a:rPr>
              <a:t>click.y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+ CIRCLE_SIZE)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    </a:t>
            </a:r>
            <a:r>
              <a:rPr lang="en-US" altLang="x-none" sz="2200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canvas.set_color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(circle, 'blue')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</a:t>
            </a:r>
            <a:r>
              <a:rPr lang="en-US" altLang="x-none" sz="2200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canvas.update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047441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Revisiting Doodler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" y="5547166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What if we wanted the </a:t>
            </a:r>
            <a:r>
              <a:rPr lang="en-US" sz="3200" i="1" dirty="0">
                <a:solidFill>
                  <a:srgbClr val="0070C0"/>
                </a:solidFill>
              </a:rPr>
              <a:t>same</a:t>
            </a:r>
            <a:r>
              <a:rPr lang="en-US" sz="3200" dirty="0">
                <a:solidFill>
                  <a:srgbClr val="0070C0"/>
                </a:solidFill>
              </a:rPr>
              <a:t> square to track the mouse, instead of making a new one each time?</a:t>
            </a:r>
          </a:p>
        </p:txBody>
      </p:sp>
      <p:pic>
        <p:nvPicPr>
          <p:cNvPr id="7" name="Content Placeholder 2">
            <a:extLst>
              <a:ext uri="{FF2B5EF4-FFF2-40B4-BE49-F238E27FC236}">
                <a16:creationId xmlns:a16="http://schemas.microsoft.com/office/drawing/2014/main" id="{DA90C35F-B8B7-0848-AD22-19A1F2225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987921" y="838200"/>
            <a:ext cx="7168155" cy="5181599"/>
          </a:xfrm>
        </p:spPr>
      </p:pic>
    </p:spTree>
    <p:extLst>
      <p:ext uri="{BB962C8B-B14F-4D97-AF65-F5344CB8AC3E}">
        <p14:creationId xmlns:p14="http://schemas.microsoft.com/office/powerpoint/2010/main" val="34291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Example: Mouse Tracker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22" y="1295400"/>
            <a:ext cx="7168155" cy="5181600"/>
          </a:xfrm>
        </p:spPr>
      </p:pic>
    </p:spTree>
    <p:extLst>
      <p:ext uri="{BB962C8B-B14F-4D97-AF65-F5344CB8AC3E}">
        <p14:creationId xmlns:p14="http://schemas.microsoft.com/office/powerpoint/2010/main" val="1598151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Mouse Location</a:t>
            </a:r>
          </a:p>
          <a:p>
            <a:r>
              <a:rPr lang="en-US" sz="3600" i="1" dirty="0"/>
              <a:t>Demo:</a:t>
            </a:r>
            <a:r>
              <a:rPr lang="en-US" sz="3600" dirty="0"/>
              <a:t> Doodler</a:t>
            </a:r>
          </a:p>
          <a:p>
            <a:r>
              <a:rPr lang="en-US" sz="3600" dirty="0"/>
              <a:t>Mouse Clicks</a:t>
            </a:r>
          </a:p>
          <a:p>
            <a:r>
              <a:rPr lang="en-US" sz="3600" i="1" dirty="0"/>
              <a:t>Demo:</a:t>
            </a:r>
            <a:r>
              <a:rPr lang="en-US" sz="3600" dirty="0"/>
              <a:t> Polka Dots</a:t>
            </a:r>
            <a:endParaRPr lang="en-US" sz="3600" i="1" dirty="0"/>
          </a:p>
          <a:p>
            <a:r>
              <a:rPr lang="en-US" sz="3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find_element_at</a:t>
            </a:r>
            <a:endParaRPr lang="en-US" sz="36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i="1" dirty="0"/>
              <a:t>Demo:</a:t>
            </a:r>
            <a:r>
              <a:rPr lang="en-US" sz="3600" dirty="0"/>
              <a:t> Whack-a-Mole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6993289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124CF-874D-8C4D-9A6E-9698625D7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find_element_at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6D3ADF-1A71-8B43-928A-099D54B9DE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10"/>
          <a:stretch/>
        </p:blipFill>
        <p:spPr>
          <a:xfrm>
            <a:off x="0" y="1021411"/>
            <a:ext cx="9144000" cy="583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40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9003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/>
              <a:t>find_element_at</a:t>
            </a:r>
            <a:r>
              <a:rPr lang="en-US" sz="2800" dirty="0"/>
              <a:t> returns the object at this location on the canvas.</a:t>
            </a:r>
          </a:p>
          <a:p>
            <a:pPr marL="0" indent="0">
              <a:buNone/>
            </a:pPr>
            <a:endParaRPr lang="en-US" sz="22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altLang="x-none" sz="2200" b="1" dirty="0" err="1">
                <a:latin typeface="Courier" charset="0"/>
                <a:ea typeface="Courier" charset="0"/>
                <a:cs typeface="Courier" charset="0"/>
              </a:rPr>
              <a:t>object_here</a:t>
            </a:r>
            <a:r>
              <a:rPr lang="en-US" altLang="x-none" sz="2200" b="1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altLang="x-none" sz="2200" b="1" dirty="0" err="1">
                <a:latin typeface="Courier" charset="0"/>
                <a:ea typeface="Courier" charset="0"/>
                <a:cs typeface="Courier" charset="0"/>
              </a:rPr>
              <a:t>canvas.find_element_at</a:t>
            </a:r>
            <a:r>
              <a:rPr lang="en-US" altLang="x-none" sz="2200" b="1" dirty="0">
                <a:latin typeface="Courier" charset="0"/>
                <a:ea typeface="Courier" charset="0"/>
                <a:cs typeface="Courier" charset="0"/>
              </a:rPr>
              <a:t>(x, y)</a:t>
            </a:r>
            <a:endParaRPr lang="en-US" altLang="x-none" sz="2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4B1B61-104B-FC47-9580-AED304B39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find_element_at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6990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9003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/>
              <a:t>find_element_at</a:t>
            </a:r>
            <a:r>
              <a:rPr lang="en-US" sz="2800" dirty="0"/>
              <a:t> returns the object at this location on the canvas.</a:t>
            </a:r>
          </a:p>
          <a:p>
            <a:pPr marL="0" indent="0">
              <a:buNone/>
            </a:pPr>
            <a:endParaRPr lang="en-US" sz="22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altLang="x-none" sz="2200" b="1" dirty="0" err="1">
                <a:latin typeface="Courier" charset="0"/>
                <a:ea typeface="Courier" charset="0"/>
                <a:cs typeface="Courier" charset="0"/>
              </a:rPr>
              <a:t>object_here</a:t>
            </a:r>
            <a:r>
              <a:rPr lang="en-US" altLang="x-none" sz="2200" b="1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altLang="x-none" sz="2200" b="1" dirty="0" err="1">
                <a:latin typeface="Courier" charset="0"/>
                <a:ea typeface="Courier" charset="0"/>
                <a:cs typeface="Courier" charset="0"/>
              </a:rPr>
              <a:t>canvas.find_element_at</a:t>
            </a:r>
            <a:r>
              <a:rPr lang="en-US" altLang="x-none" sz="2200" b="1" dirty="0">
                <a:latin typeface="Courier" charset="0"/>
                <a:ea typeface="Courier" charset="0"/>
                <a:cs typeface="Courier" charset="0"/>
              </a:rPr>
              <a:t>(x, y)</a:t>
            </a:r>
            <a:endParaRPr lang="en-US" altLang="x-none" sz="22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22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x-none" sz="2200" b="1" dirty="0" err="1">
                <a:latin typeface="Courier" charset="0"/>
                <a:ea typeface="Courier" charset="0"/>
                <a:cs typeface="Courier" charset="0"/>
              </a:rPr>
              <a:t>object_here</a:t>
            </a:r>
            <a:r>
              <a:rPr lang="en-US" altLang="x-none" sz="2200" b="1" dirty="0">
                <a:latin typeface="Courier" charset="0"/>
                <a:ea typeface="Courier" charset="0"/>
                <a:cs typeface="Courier" charset="0"/>
              </a:rPr>
              <a:t>:</a:t>
            </a:r>
            <a:endParaRPr lang="en-US" sz="22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2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do something with </a:t>
            </a:r>
            <a:r>
              <a:rPr lang="en-US" sz="2200" b="1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object_here</a:t>
            </a:r>
            <a:endParaRPr lang="en-US" sz="2200" b="1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else:</a:t>
            </a:r>
            <a:endParaRPr lang="en-US" sz="22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2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nothing at that location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4B1B61-104B-FC47-9580-AED304B39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find_element_at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965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Mouse Location</a:t>
            </a:r>
          </a:p>
          <a:p>
            <a:r>
              <a:rPr lang="en-US" sz="3600" i="1" dirty="0"/>
              <a:t>Demo:</a:t>
            </a:r>
            <a:r>
              <a:rPr lang="en-US" sz="3600" dirty="0"/>
              <a:t> Doodler</a:t>
            </a:r>
          </a:p>
          <a:p>
            <a:r>
              <a:rPr lang="en-US" sz="3600" dirty="0"/>
              <a:t>Mouse Clicks</a:t>
            </a:r>
          </a:p>
          <a:p>
            <a:r>
              <a:rPr lang="en-US" sz="3600" i="1" dirty="0"/>
              <a:t>Demo:</a:t>
            </a:r>
            <a:r>
              <a:rPr lang="en-US" sz="3600" dirty="0"/>
              <a:t> Polka Dots</a:t>
            </a:r>
            <a:endParaRPr lang="en-US" sz="3600" i="1" dirty="0"/>
          </a:p>
          <a:p>
            <a:r>
              <a:rPr lang="en-US" sz="3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find_element_at</a:t>
            </a:r>
            <a:endParaRPr lang="en-US" sz="3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i="1" dirty="0"/>
              <a:t>Demo:</a:t>
            </a:r>
            <a:r>
              <a:rPr lang="en-US" sz="3600" dirty="0"/>
              <a:t> Whack-a-Mole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19664122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Putting it all together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22" y="1295400"/>
            <a:ext cx="7168155" cy="5181600"/>
          </a:xfrm>
        </p:spPr>
      </p:pic>
    </p:spTree>
    <p:extLst>
      <p:ext uri="{BB962C8B-B14F-4D97-AF65-F5344CB8AC3E}">
        <p14:creationId xmlns:p14="http://schemas.microsoft.com/office/powerpoint/2010/main" val="5462951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Mouse Location</a:t>
            </a:r>
          </a:p>
          <a:p>
            <a:r>
              <a:rPr lang="en-US" sz="3600" i="1" dirty="0"/>
              <a:t>Demo:</a:t>
            </a:r>
            <a:r>
              <a:rPr lang="en-US" sz="3600" dirty="0"/>
              <a:t> Doodler</a:t>
            </a:r>
          </a:p>
          <a:p>
            <a:r>
              <a:rPr lang="en-US" sz="3600" dirty="0"/>
              <a:t>Mouse Clicks</a:t>
            </a:r>
          </a:p>
          <a:p>
            <a:r>
              <a:rPr lang="en-US" sz="3600" i="1" dirty="0"/>
              <a:t>Demo:</a:t>
            </a:r>
            <a:r>
              <a:rPr lang="en-US" sz="3600" dirty="0"/>
              <a:t> Polka Dots</a:t>
            </a:r>
            <a:endParaRPr lang="en-US" sz="3600" i="1" dirty="0"/>
          </a:p>
          <a:p>
            <a:r>
              <a:rPr lang="en-US" sz="3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find_element_at</a:t>
            </a:r>
            <a:endParaRPr lang="en-US" sz="3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b="1" i="1" dirty="0">
                <a:solidFill>
                  <a:srgbClr val="FF0000"/>
                </a:solidFill>
              </a:rPr>
              <a:t>Demo:</a:t>
            </a:r>
            <a:r>
              <a:rPr lang="en-US" sz="3600" b="1" dirty="0">
                <a:solidFill>
                  <a:srgbClr val="FF0000"/>
                </a:solidFill>
              </a:rPr>
              <a:t> Whack-a-Mole</a:t>
            </a:r>
            <a:endParaRPr lang="en-US" sz="36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6530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Whack-A-Mole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" y="1005469"/>
            <a:ext cx="88392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Let’s make Whack-A-Mole!</a:t>
            </a:r>
          </a:p>
          <a:p>
            <a:r>
              <a:rPr lang="en-US" sz="3200" dirty="0"/>
              <a:t>Moles should appear at random locations on the screen over time</a:t>
            </a:r>
          </a:p>
          <a:p>
            <a:r>
              <a:rPr lang="en-US" sz="3200" dirty="0"/>
              <a:t>If the user clicks a mole, remove 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887" y="3370472"/>
            <a:ext cx="5070225" cy="366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2673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Mouse Location</a:t>
            </a:r>
          </a:p>
          <a:p>
            <a:r>
              <a:rPr lang="en-US" sz="3600" i="1" dirty="0"/>
              <a:t>Demo:</a:t>
            </a:r>
            <a:r>
              <a:rPr lang="en-US" sz="3600" dirty="0"/>
              <a:t> Doodler</a:t>
            </a:r>
          </a:p>
          <a:p>
            <a:r>
              <a:rPr lang="en-US" sz="3600" dirty="0"/>
              <a:t>Mouse Clicks</a:t>
            </a:r>
          </a:p>
          <a:p>
            <a:r>
              <a:rPr lang="en-US" sz="3600" i="1" dirty="0"/>
              <a:t>Demo:</a:t>
            </a:r>
            <a:r>
              <a:rPr lang="en-US" sz="3600" dirty="0"/>
              <a:t> Polka Dots</a:t>
            </a:r>
            <a:endParaRPr lang="en-US" sz="3600" i="1" dirty="0"/>
          </a:p>
          <a:p>
            <a:r>
              <a:rPr lang="en-US" sz="3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find_element_at</a:t>
            </a:r>
            <a:endParaRPr lang="en-US" sz="3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i="1" dirty="0"/>
              <a:t>Demo:</a:t>
            </a:r>
            <a:r>
              <a:rPr lang="en-US" sz="3600" dirty="0"/>
              <a:t> Whack-a-Mole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3400060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/>
              <a:t>Responding To The Mouse</a:t>
            </a:r>
          </a:p>
        </p:txBody>
      </p:sp>
      <p:sp>
        <p:nvSpPr>
          <p:cNvPr id="122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3657600" algn="l"/>
              </a:tabLst>
              <a:defRPr/>
            </a:pPr>
            <a:r>
              <a:rPr lang="en-US" altLang="x-none" sz="2800" b="1" dirty="0"/>
              <a:t>event</a:t>
            </a:r>
            <a:r>
              <a:rPr lang="en-US" altLang="x-none" sz="2800" dirty="0"/>
              <a:t>: Some external stimulus that your program can respond to.</a:t>
            </a:r>
          </a:p>
          <a:p>
            <a:pPr lvl="1" eaLnBrk="1" hangingPunct="1">
              <a:tabLst>
                <a:tab pos="3657600" algn="l"/>
              </a:tabLst>
              <a:defRPr/>
            </a:pPr>
            <a:endParaRPr lang="en-US" altLang="x-none" sz="2800" dirty="0"/>
          </a:p>
          <a:p>
            <a:pPr lvl="1" eaLnBrk="1" hangingPunct="1">
              <a:tabLst>
                <a:tab pos="3657600" algn="l"/>
              </a:tabLst>
              <a:defRPr/>
            </a:pPr>
            <a:endParaRPr lang="en-US" altLang="x-none" sz="2800" dirty="0"/>
          </a:p>
        </p:txBody>
      </p:sp>
      <p:pic>
        <p:nvPicPr>
          <p:cNvPr id="18435" name="Picture 5" descr="event-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5" t="41006" r="63087" b="31671"/>
          <a:stretch>
            <a:fillRect/>
          </a:stretch>
        </p:blipFill>
        <p:spPr bwMode="auto">
          <a:xfrm>
            <a:off x="3695700" y="2477145"/>
            <a:ext cx="1752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5519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Mouse clicking</a:t>
            </a:r>
          </a:p>
          <a:p>
            <a:r>
              <a:rPr lang="en-US" sz="3200" dirty="0"/>
              <a:t>Keyboard keys pressed</a:t>
            </a:r>
          </a:p>
          <a:p>
            <a:r>
              <a:rPr lang="en-US" sz="32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513342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79D25-0896-E143-A3AD-DD11826F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97303-E3FC-0B4D-A226-0D605B623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1771185"/>
          </a:xfrm>
        </p:spPr>
        <p:txBody>
          <a:bodyPr/>
          <a:lstStyle/>
          <a:p>
            <a:r>
              <a:rPr lang="en-US" dirty="0"/>
              <a:t>In our programs, we can ask the canvas if any events have occurred since the last time we asked.</a:t>
            </a:r>
          </a:p>
          <a:p>
            <a:r>
              <a:rPr lang="en-US" dirty="0"/>
              <a:t>If there are, then we do something.</a:t>
            </a:r>
          </a:p>
          <a:p>
            <a:r>
              <a:rPr lang="en-US" dirty="0"/>
              <a:t>If there are not, we do nothing and check again later.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02B6A3A-0F4D-DD4C-941E-67609C8BEE3E}"/>
              </a:ext>
            </a:extLst>
          </p:cNvPr>
          <p:cNvSpPr txBox="1">
            <a:spLocks/>
          </p:cNvSpPr>
          <p:nvPr/>
        </p:nvSpPr>
        <p:spPr bwMode="auto">
          <a:xfrm>
            <a:off x="152400" y="3414131"/>
            <a:ext cx="8839200" cy="2875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 True: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# Handle any new mouse events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# ...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canvas.update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3386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FF0000"/>
                </a:solidFill>
              </a:rPr>
              <a:t>Mouse Location</a:t>
            </a:r>
          </a:p>
          <a:p>
            <a:r>
              <a:rPr lang="en-US" sz="3600" i="1" dirty="0"/>
              <a:t>Demo:</a:t>
            </a:r>
            <a:r>
              <a:rPr lang="en-US" sz="3600" dirty="0"/>
              <a:t> Doodler</a:t>
            </a:r>
          </a:p>
          <a:p>
            <a:r>
              <a:rPr lang="en-US" sz="3600" dirty="0"/>
              <a:t>Mouse Clicks</a:t>
            </a:r>
          </a:p>
          <a:p>
            <a:r>
              <a:rPr lang="en-US" sz="3600" i="1" dirty="0"/>
              <a:t>Demo:</a:t>
            </a:r>
            <a:r>
              <a:rPr lang="en-US" sz="3600" dirty="0"/>
              <a:t> Polka Dots</a:t>
            </a:r>
            <a:endParaRPr lang="en-US" sz="3600" i="1" dirty="0"/>
          </a:p>
          <a:p>
            <a:r>
              <a:rPr lang="en-US" sz="3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find_element_at</a:t>
            </a:r>
            <a:endParaRPr lang="en-US" sz="3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i="1" dirty="0"/>
              <a:t>Demo:</a:t>
            </a:r>
            <a:r>
              <a:rPr lang="en-US" sz="3600" dirty="0"/>
              <a:t> Whack-a-Mole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3713329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79D25-0896-E143-A3AD-DD11826F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97303-E3FC-0B4D-A226-0D605B623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177118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At any time, we can ask the canvas for the current location of the mouse.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02B6A3A-0F4D-DD4C-941E-67609C8BEE3E}"/>
              </a:ext>
            </a:extLst>
          </p:cNvPr>
          <p:cNvSpPr txBox="1">
            <a:spLocks/>
          </p:cNvSpPr>
          <p:nvPr/>
        </p:nvSpPr>
        <p:spPr bwMode="auto">
          <a:xfrm>
            <a:off x="152400" y="3414131"/>
            <a:ext cx="8839200" cy="2875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mouse_x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canvas.get_mouse_x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mouse_y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canvas.get_mouse_y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35610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Mouse Location</a:t>
            </a:r>
          </a:p>
          <a:p>
            <a:r>
              <a:rPr lang="en-US" sz="3600" b="1" i="1" dirty="0">
                <a:solidFill>
                  <a:srgbClr val="FF0000"/>
                </a:solidFill>
              </a:rPr>
              <a:t>Demo:</a:t>
            </a:r>
            <a:r>
              <a:rPr lang="en-US" sz="3600" b="1" dirty="0">
                <a:solidFill>
                  <a:srgbClr val="FF0000"/>
                </a:solidFill>
              </a:rPr>
              <a:t> Doodler</a:t>
            </a:r>
          </a:p>
          <a:p>
            <a:r>
              <a:rPr lang="en-US" sz="3600" dirty="0"/>
              <a:t>Mouse Clicks</a:t>
            </a:r>
          </a:p>
          <a:p>
            <a:r>
              <a:rPr lang="en-US" sz="3600" i="1" dirty="0"/>
              <a:t>Demo:</a:t>
            </a:r>
            <a:r>
              <a:rPr lang="en-US" sz="3600" dirty="0"/>
              <a:t> Polka Dots</a:t>
            </a:r>
            <a:endParaRPr lang="en-US" sz="3600" i="1" dirty="0"/>
          </a:p>
          <a:p>
            <a:r>
              <a:rPr lang="en-US" sz="3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find_element_at</a:t>
            </a:r>
            <a:endParaRPr lang="en-US" sz="3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i="1" dirty="0"/>
              <a:t>Demo:</a:t>
            </a:r>
            <a:r>
              <a:rPr lang="en-US" sz="3600" dirty="0"/>
              <a:t> Whack-a-Mole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1797028667"/>
      </p:ext>
    </p:extLst>
  </p:cSld>
  <p:clrMapOvr>
    <a:masterClrMapping/>
  </p:clrMapOvr>
</p:sld>
</file>

<file path=ppt/theme/theme1.xml><?xml version="1.0" encoding="utf-8"?>
<a:theme xmlns:a="http://schemas.openxmlformats.org/drawingml/2006/main" name="DarkRedTop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arkRedTop" id="{ED291D7B-52D5-7F4D-8D0F-478BBECA120D}" vid="{49A1DCBC-0F56-6B46-960A-7A45F67CC7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DarkRedTop</Template>
  <TotalTime>3977</TotalTime>
  <Words>1427</Words>
  <Application>Microsoft Macintosh PowerPoint</Application>
  <PresentationFormat>On-screen Show (4:3)</PresentationFormat>
  <Paragraphs>255</Paragraphs>
  <Slides>33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Andale Mono</vt:lpstr>
      <vt:lpstr>Arial</vt:lpstr>
      <vt:lpstr>Calibri</vt:lpstr>
      <vt:lpstr>Century Gothic</vt:lpstr>
      <vt:lpstr>Consolas</vt:lpstr>
      <vt:lpstr>Courier</vt:lpstr>
      <vt:lpstr>Tahoma</vt:lpstr>
      <vt:lpstr>Verdana</vt:lpstr>
      <vt:lpstr>DarkRedTop</vt:lpstr>
      <vt:lpstr>CS Bridge, Lecture 12 The Mouse</vt:lpstr>
      <vt:lpstr>Learning Goals</vt:lpstr>
      <vt:lpstr>Plan for Today</vt:lpstr>
      <vt:lpstr>Responding To The Mouse</vt:lpstr>
      <vt:lpstr>Events</vt:lpstr>
      <vt:lpstr>Events</vt:lpstr>
      <vt:lpstr>Plan for Today</vt:lpstr>
      <vt:lpstr>Mouse Location</vt:lpstr>
      <vt:lpstr>Plan for Today</vt:lpstr>
      <vt:lpstr>Doodler</vt:lpstr>
      <vt:lpstr>Doodler</vt:lpstr>
      <vt:lpstr>Doodler</vt:lpstr>
      <vt:lpstr>Doodler</vt:lpstr>
      <vt:lpstr>Doodler</vt:lpstr>
      <vt:lpstr>Doodler</vt:lpstr>
      <vt:lpstr>Plan for Today</vt:lpstr>
      <vt:lpstr>Mouse Clicks</vt:lpstr>
      <vt:lpstr>Mouse Clicks</vt:lpstr>
      <vt:lpstr>Events</vt:lpstr>
      <vt:lpstr>Plan for Today</vt:lpstr>
      <vt:lpstr>Example: Polka Dots</vt:lpstr>
      <vt:lpstr>Example: Polka Dots 2</vt:lpstr>
      <vt:lpstr>Example: Polka Dots 2</vt:lpstr>
      <vt:lpstr>Revisiting Doodler</vt:lpstr>
      <vt:lpstr>Example: Mouse Tracker</vt:lpstr>
      <vt:lpstr>Plan for Today</vt:lpstr>
      <vt:lpstr>find_element_at</vt:lpstr>
      <vt:lpstr>find_element_at</vt:lpstr>
      <vt:lpstr>find_element_at</vt:lpstr>
      <vt:lpstr>Putting it all together</vt:lpstr>
      <vt:lpstr>Plan for Today</vt:lpstr>
      <vt:lpstr>Whack-A-Mole</vt:lpstr>
      <vt:lpstr>Recap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Troccoli</dc:creator>
  <cp:lastModifiedBy>Nick Troccoli</cp:lastModifiedBy>
  <cp:revision>260</cp:revision>
  <cp:lastPrinted>2017-07-19T08:29:59Z</cp:lastPrinted>
  <dcterms:created xsi:type="dcterms:W3CDTF">2017-04-27T05:20:22Z</dcterms:created>
  <dcterms:modified xsi:type="dcterms:W3CDTF">2020-08-12T15:29:01Z</dcterms:modified>
</cp:coreProperties>
</file>