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5E696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A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3D3"/>
          </a:solidFill>
        </a:fill>
      </a:tcStyle>
    </a:wholeTbl>
    <a:band2H>
      <a:tcTxStyle b="def" i="def"/>
      <a:tcStyle>
        <a:tcBdr/>
        <a:fill>
          <a:solidFill>
            <a:srgbClr val="E9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Woodchuck tongue twister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3" name="Shape 5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6" name="Shape 7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Active learning exercise callout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3" name="Shape 7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defRPr sz="11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Active learning exercise callout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://web.stanford.edu/class/cs106ap/" TargetMode="Externa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b="1"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5A1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Font typeface="Helvetica"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Google Shape;65;p16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652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224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796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368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Google Shape;69;p17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Google Shape;71;p17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83;p21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C5D3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6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Google Shape;86;p21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rgbClr val="585858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algn="ctr"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Google Shape;95;p23"/>
          <p:cNvSpPr/>
          <p:nvPr/>
        </p:nvSpPr>
        <p:spPr>
          <a:xfrm>
            <a:off x="0" y="4848025"/>
            <a:ext cx="9144000" cy="295502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8704832" y="4692392"/>
            <a:ext cx="316326" cy="335249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mage"/>
          <p:cNvSpPr/>
          <p:nvPr>
            <p:ph type="pic" sz="half" idx="21"/>
          </p:nvPr>
        </p:nvSpPr>
        <p:spPr>
          <a:xfrm>
            <a:off x="2395389" y="502295"/>
            <a:ext cx="4353224" cy="29066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2" name="Title Text"/>
          <p:cNvSpPr txBox="1"/>
          <p:nvPr>
            <p:ph type="title"/>
          </p:nvPr>
        </p:nvSpPr>
        <p:spPr>
          <a:xfrm>
            <a:off x="2114102" y="3683496"/>
            <a:ext cx="4915796" cy="649637"/>
          </a:xfrm>
          <a:prstGeom prst="rect">
            <a:avLst/>
          </a:prstGeom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3" name="Body Level One…"/>
          <p:cNvSpPr txBox="1"/>
          <p:nvPr>
            <p:ph type="body" sz="quarter" idx="1"/>
          </p:nvPr>
        </p:nvSpPr>
        <p:spPr>
          <a:xfrm>
            <a:off x="2114102" y="4326432"/>
            <a:ext cx="4915796" cy="3415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4" name="Adopted from Stanford Uni’s CS106ap course slides by Kylie Jue and Sonja Johnson-Yu"/>
          <p:cNvSpPr txBox="1"/>
          <p:nvPr/>
        </p:nvSpPr>
        <p:spPr>
          <a:xfrm>
            <a:off x="4124028" y="4767171"/>
            <a:ext cx="3771432" cy="21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716" tIns="25716" rIns="25716" bIns="25716">
            <a:normAutofit fontScale="100000" lnSpcReduction="0"/>
          </a:bodyPr>
          <a:lstStyle/>
          <a:p>
            <a:pPr lvl="2" indent="832103" defTabSz="234029">
              <a:spcBef>
                <a:spcPts val="100"/>
              </a:spcBef>
              <a:defRPr sz="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CS106ap course slides by Kylie Jue and Sonja Johnson-Yu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7449686" y="4800045"/>
            <a:ext cx="208415" cy="208279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i="1" sz="900">
                <a:solidFill>
                  <a:srgbClr val="F4E1B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C5D3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lIns="91424" tIns="91424" rIns="91424" bIns="91424" anchor="ctr"/>
          <a:lstStyle>
            <a:lvl1pPr>
              <a:defRPr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051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623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195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76714" indent="-408214">
              <a:buClr>
                <a:schemeClr val="accent2">
                  <a:lumOff val="21764"/>
                </a:schemeClr>
              </a:buClr>
              <a:buFont typeface="Proxima Nov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051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623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195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76714" indent="-408214">
              <a:buClr>
                <a:schemeClr val="accent2">
                  <a:lumOff val="21764"/>
                </a:schemeClr>
              </a:buClr>
              <a:buFont typeface="Helvetica"/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5E696C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kocuni.jpg" descr="kocuni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315022" y="415229"/>
            <a:ext cx="4513958" cy="3087442"/>
          </a:xfrm>
          <a:prstGeom prst="rect">
            <a:avLst/>
          </a:prstGeom>
        </p:spPr>
      </p:pic>
      <p:sp>
        <p:nvSpPr>
          <p:cNvPr id="233" name="Comp130"/>
          <p:cNvSpPr txBox="1"/>
          <p:nvPr>
            <p:ph type="title"/>
          </p:nvPr>
        </p:nvSpPr>
        <p:spPr>
          <a:xfrm>
            <a:off x="2114102" y="3810103"/>
            <a:ext cx="4915796" cy="64963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Data Structure - </a:t>
            </a:r>
            <a:r>
              <a:t>Dictionaries</a:t>
            </a:r>
          </a:p>
        </p:txBody>
      </p:sp>
      <p:pic>
        <p:nvPicPr>
          <p:cNvPr id="234" name="top-logo-en.jpg" descr="top-logo-e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1814" y="73670"/>
            <a:ext cx="1540373" cy="361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345;p46"/>
          <p:cNvGrpSpPr/>
          <p:nvPr/>
        </p:nvGrpSpPr>
        <p:grpSpPr>
          <a:xfrm>
            <a:off x="2255227" y="1152475"/>
            <a:ext cx="4267502" cy="2277301"/>
            <a:chOff x="0" y="0"/>
            <a:chExt cx="4267501" cy="2277300"/>
          </a:xfrm>
        </p:grpSpPr>
        <p:sp>
          <p:nvSpPr>
            <p:cNvPr id="278" name="Rounded Rectangle"/>
            <p:cNvSpPr/>
            <p:nvPr/>
          </p:nvSpPr>
          <p:spPr>
            <a:xfrm>
              <a:off x="0" y="0"/>
              <a:ext cx="4267502" cy="2277301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</a:p>
          </p:txBody>
        </p:sp>
        <p:sp>
          <p:nvSpPr>
            <p:cNvPr id="279" name="List…"/>
            <p:cNvSpPr txBox="1"/>
            <p:nvPr/>
          </p:nvSpPr>
          <p:spPr>
            <a:xfrm>
              <a:off x="111168" y="310626"/>
              <a:ext cx="4045165" cy="1656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b="1"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Dictionary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A container data type that maps “keys” to their associated “values”.</a:t>
              </a:r>
            </a:p>
          </p:txBody>
        </p:sp>
      </p:grpSp>
      <p:sp>
        <p:nvSpPr>
          <p:cNvPr id="281" name="Google Shape;346;p46"/>
          <p:cNvSpPr txBox="1"/>
          <p:nvPr/>
        </p:nvSpPr>
        <p:spPr>
          <a:xfrm>
            <a:off x="3128275" y="432724"/>
            <a:ext cx="2488802" cy="72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 algn="ctr">
              <a:defRPr b="1" sz="3600">
                <a:solidFill>
                  <a:srgbClr val="F2AD4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Definition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sp>
        <p:nvSpPr>
          <p:cNvPr id="284" name="Google Shape;352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name_of_dic = {}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name_of_dic = {'elephant': 'grass', 'bear': ‘berries', 'otter': ‘clams’, 'platypus': ‘shrimp'}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sp>
        <p:nvSpPr>
          <p:cNvPr id="287" name="Google Shape;352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name_of_dic = {'elephant': 'grass', 'bear': ‘berries', 'otter': ‘clams’, 'platypus': ‘shrimp'}</a:t>
            </a:r>
          </a:p>
        </p:txBody>
      </p:sp>
      <p:pic>
        <p:nvPicPr>
          <p:cNvPr id="288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4558761">
            <a:off x="965557" y="1776319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Google Shape;365;p48"/>
          <p:cNvSpPr txBox="1"/>
          <p:nvPr/>
        </p:nvSpPr>
        <p:spPr>
          <a:xfrm>
            <a:off x="2088383" y="2133314"/>
            <a:ext cx="54407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is a dictionary 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7"/>
          <p:cNvSpPr/>
          <p:nvPr/>
        </p:nvSpPr>
        <p:spPr>
          <a:xfrm>
            <a:off x="1021267" y="2871634"/>
            <a:ext cx="5629513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sp>
        <p:nvSpPr>
          <p:cNvPr id="293" name="Google Shape;352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name_of_dic = {'elephant': 'grass', 'bear': ‘berries', 'otter': ‘clams’, 'platypus': ‘shrimp'}</a:t>
            </a:r>
          </a:p>
        </p:txBody>
      </p:sp>
      <p:pic>
        <p:nvPicPr>
          <p:cNvPr id="294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4558761">
            <a:off x="921532" y="1663589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Google Shape;365;p48"/>
          <p:cNvSpPr txBox="1"/>
          <p:nvPr/>
        </p:nvSpPr>
        <p:spPr>
          <a:xfrm>
            <a:off x="1991496" y="1504289"/>
            <a:ext cx="644369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It is easier to visualize it this way:</a:t>
            </a:r>
          </a:p>
        </p:txBody>
      </p:sp>
      <p:graphicFrame>
        <p:nvGraphicFramePr>
          <p:cNvPr id="296" name="Table 1"/>
          <p:cNvGraphicFramePr/>
          <p:nvPr/>
        </p:nvGraphicFramePr>
        <p:xfrm>
          <a:off x="1489280" y="3196444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297" name="Table 6"/>
          <p:cNvGraphicFramePr/>
          <p:nvPr/>
        </p:nvGraphicFramePr>
        <p:xfrm>
          <a:off x="4215265" y="3196444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98" name="Straight Arrow Connector 5"/>
          <p:cNvSpPr/>
          <p:nvPr/>
        </p:nvSpPr>
        <p:spPr>
          <a:xfrm>
            <a:off x="3404604" y="3375226"/>
            <a:ext cx="810663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Straight Arrow Connector 9"/>
          <p:cNvSpPr/>
          <p:nvPr/>
        </p:nvSpPr>
        <p:spPr>
          <a:xfrm>
            <a:off x="3404603" y="3734103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Straight Arrow Connector 10"/>
          <p:cNvSpPr/>
          <p:nvPr/>
        </p:nvSpPr>
        <p:spPr>
          <a:xfrm>
            <a:off x="3404603" y="4116578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Straight Arrow Connector 11"/>
          <p:cNvSpPr/>
          <p:nvPr/>
        </p:nvSpPr>
        <p:spPr>
          <a:xfrm>
            <a:off x="3425490" y="451675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Google Shape;365;p48"/>
          <p:cNvSpPr txBox="1"/>
          <p:nvPr/>
        </p:nvSpPr>
        <p:spPr>
          <a:xfrm>
            <a:off x="3478514" y="2450966"/>
            <a:ext cx="539622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03" name="Google Shape;365;p48"/>
          <p:cNvSpPr txBox="1"/>
          <p:nvPr/>
        </p:nvSpPr>
        <p:spPr>
          <a:xfrm>
            <a:off x="2022724" y="2818958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04" name="Google Shape;365;p48"/>
          <p:cNvSpPr txBox="1"/>
          <p:nvPr/>
        </p:nvSpPr>
        <p:spPr>
          <a:xfrm>
            <a:off x="4828797" y="2803223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pic>
        <p:nvPicPr>
          <p:cNvPr id="307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5584766">
            <a:off x="4020900" y="2965684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365;p48"/>
          <p:cNvSpPr txBox="1"/>
          <p:nvPr/>
        </p:nvSpPr>
        <p:spPr>
          <a:xfrm>
            <a:off x="4925164" y="3209800"/>
            <a:ext cx="408634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E</a:t>
            </a:r>
            <a:r>
              <a:t>ach key can store one value</a:t>
            </a:r>
          </a:p>
        </p:txBody>
      </p:sp>
      <p:sp>
        <p:nvSpPr>
          <p:cNvPr id="309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10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11" name="Table 6"/>
          <p:cNvGraphicFramePr/>
          <p:nvPr/>
        </p:nvGraphicFramePr>
        <p:xfrm>
          <a:off x="6599755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12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4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5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6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17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18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</a:t>
            </a:r>
          </a:p>
        </p:txBody>
      </p:sp>
      <p:pic>
        <p:nvPicPr>
          <p:cNvPr id="32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5584766">
            <a:off x="4020900" y="2965684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Google Shape;365;p48"/>
          <p:cNvSpPr txBox="1"/>
          <p:nvPr/>
        </p:nvSpPr>
        <p:spPr>
          <a:xfrm>
            <a:off x="4925164" y="3209800"/>
            <a:ext cx="408634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E</a:t>
            </a:r>
            <a:r>
              <a:t>ach key can store one value</a:t>
            </a:r>
          </a:p>
        </p:txBody>
      </p:sp>
      <p:sp>
        <p:nvSpPr>
          <p:cNvPr id="323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24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25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26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7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8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9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0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31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32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33" name="Text Placeholder 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336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37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38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39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1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3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44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45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46" name="Text Placeholder 2"/>
          <p:cNvSpPr txBox="1"/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</p:txBody>
      </p:sp>
      <p:pic>
        <p:nvPicPr>
          <p:cNvPr id="347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8574459">
            <a:off x="933110" y="1625744"/>
            <a:ext cx="843309" cy="673760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Google Shape;365;p48"/>
          <p:cNvSpPr txBox="1"/>
          <p:nvPr/>
        </p:nvSpPr>
        <p:spPr>
          <a:xfrm>
            <a:off x="597144" y="2384251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operation is called ‘‘get’’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351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52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53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54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5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6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7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8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59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60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61" name="Text Placeholder 2"/>
          <p:cNvSpPr txBox="1"/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</p:txBody>
      </p:sp>
      <p:pic>
        <p:nvPicPr>
          <p:cNvPr id="362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8574459">
            <a:off x="933110" y="1625744"/>
            <a:ext cx="843309" cy="673760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Google Shape;365;p48"/>
          <p:cNvSpPr txBox="1"/>
          <p:nvPr/>
        </p:nvSpPr>
        <p:spPr>
          <a:xfrm>
            <a:off x="597144" y="2384251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operation is called ‘‘get’’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366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67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68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69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2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3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74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75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76" name="Text Placeholder 2"/>
          <p:cNvSpPr txBox="1"/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379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80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81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82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3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4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5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6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387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388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389" name="Text Placeholder 2"/>
          <p:cNvSpPr txBox="1"/>
          <p:nvPr>
            <p:ph type="body" sz="half" idx="1"/>
          </p:nvPr>
        </p:nvSpPr>
        <p:spPr>
          <a:xfrm>
            <a:off x="311699" y="1152475"/>
            <a:ext cx="3741539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20;p28"/>
          <p:cNvSpPr txBox="1"/>
          <p:nvPr>
            <p:ph type="title"/>
          </p:nvPr>
        </p:nvSpPr>
        <p:spPr>
          <a:xfrm>
            <a:off x="265500" y="1830475"/>
            <a:ext cx="4045200" cy="1482302"/>
          </a:xfrm>
          <a:prstGeom prst="rect">
            <a:avLst/>
          </a:prstGeom>
        </p:spPr>
        <p:txBody>
          <a:bodyPr/>
          <a:lstStyle/>
          <a:p>
            <a:pPr/>
            <a:r>
              <a:t>Today’s questions</a:t>
            </a:r>
          </a:p>
        </p:txBody>
      </p:sp>
      <p:sp>
        <p:nvSpPr>
          <p:cNvPr id="237" name="Google Shape;221;p28"/>
          <p:cNvSpPr txBox="1"/>
          <p:nvPr>
            <p:ph type="body" sz="half" idx="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5000"/>
              </a:lnSpc>
              <a:defRPr sz="1800"/>
            </a:lvl1pPr>
          </a:lstStyle>
          <a:p>
            <a:pPr/>
            <a:r>
              <a:t>How can I organize my data so it’s easier to use?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392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393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394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‘grass’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95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6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7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8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9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00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01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02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</p:txBody>
      </p:sp>
      <p:pic>
        <p:nvPicPr>
          <p:cNvPr id="403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4950688">
            <a:off x="4217134" y="3481284"/>
            <a:ext cx="1030646" cy="823432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Google Shape;365;p48"/>
          <p:cNvSpPr txBox="1"/>
          <p:nvPr/>
        </p:nvSpPr>
        <p:spPr>
          <a:xfrm>
            <a:off x="5853289" y="3361913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operation is called ‘‘set’’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407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08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09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10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1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2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3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4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15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16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17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</p:txBody>
      </p:sp>
      <p:pic>
        <p:nvPicPr>
          <p:cNvPr id="418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4950688">
            <a:off x="4217134" y="3481284"/>
            <a:ext cx="1030646" cy="823432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Google Shape;365;p48"/>
          <p:cNvSpPr txBox="1"/>
          <p:nvPr/>
        </p:nvSpPr>
        <p:spPr>
          <a:xfrm>
            <a:off x="5853289" y="3361913"/>
            <a:ext cx="265362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This operation is called ‘‘set’’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422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23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24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25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6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7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8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9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30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31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32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d[‘cat’]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435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36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37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38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9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0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1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2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43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44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45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d[‘cat’]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grpSp>
        <p:nvGrpSpPr>
          <p:cNvPr id="449" name="Group 2"/>
          <p:cNvGrpSpPr/>
          <p:nvPr/>
        </p:nvGrpSpPr>
        <p:grpSpPr>
          <a:xfrm>
            <a:off x="2085314" y="2649999"/>
            <a:ext cx="2828090" cy="2307260"/>
            <a:chOff x="0" y="0"/>
            <a:chExt cx="2828089" cy="2307258"/>
          </a:xfrm>
        </p:grpSpPr>
        <p:sp>
          <p:nvSpPr>
            <p:cNvPr id="446" name="Google Shape;592;p81"/>
            <p:cNvSpPr/>
            <p:nvPr/>
          </p:nvSpPr>
          <p:spPr>
            <a:xfrm>
              <a:off x="-1" y="-1"/>
              <a:ext cx="2828091" cy="230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F2AD41"/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7" name="Google Shape;593;p81"/>
            <p:cNvSpPr/>
            <p:nvPr/>
          </p:nvSpPr>
          <p:spPr>
            <a:xfrm>
              <a:off x="434666" y="86275"/>
              <a:ext cx="1958745" cy="188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rgbClr val="A61C00">
                <a:alpha val="55409"/>
              </a:srgbClr>
            </a:solidFill>
            <a:ln w="9525" cap="flat">
              <a:solidFill>
                <a:srgbClr val="58585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8" name="Google Shape;594;p81"/>
            <p:cNvSpPr txBox="1"/>
            <p:nvPr/>
          </p:nvSpPr>
          <p:spPr>
            <a:xfrm>
              <a:off x="809549" y="814404"/>
              <a:ext cx="1163402" cy="386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KeyError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Anatomy of a Dictionary - Get/Set</a:t>
            </a:r>
          </a:p>
        </p:txBody>
      </p:sp>
      <p:sp>
        <p:nvSpPr>
          <p:cNvPr id="452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53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54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55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6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7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8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9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60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61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62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‘grass’</a:t>
            </a: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spcBef>
                <a:spcPts val="1500"/>
              </a:spcBef>
              <a:buSzTx/>
              <a:buNone/>
              <a:defRPr b="1" sz="1979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d[‘elephant’] = ‘leaves’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d[‘cat’]</a:t>
            </a:r>
          </a:p>
          <a:p>
            <a:pPr marL="0" indent="0" defTabSz="905255">
              <a:buSzTx/>
              <a:buNone/>
              <a:defRPr b="1" sz="1979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pic>
        <p:nvPicPr>
          <p:cNvPr id="463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3503171">
            <a:off x="2652395" y="3462499"/>
            <a:ext cx="1182610" cy="944843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Google Shape;365;p48"/>
          <p:cNvSpPr txBox="1"/>
          <p:nvPr/>
        </p:nvSpPr>
        <p:spPr>
          <a:xfrm>
            <a:off x="4298628" y="3417655"/>
            <a:ext cx="375458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“get” errors if the key is not in the dict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467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68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69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70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1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2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3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4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75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76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77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‘elephant’ in d</a:t>
            </a: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600"/>
              </a:spcBef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480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81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82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83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4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5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6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7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488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489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490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‘elephant’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493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494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495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96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7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8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9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0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501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502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503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‘elephant’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‘cat’ not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Dictionary -</a:t>
            </a:r>
            <a:r>
              <a:rPr b="1"/>
              <a:t> in</a:t>
            </a:r>
          </a:p>
        </p:txBody>
      </p:sp>
      <p:sp>
        <p:nvSpPr>
          <p:cNvPr id="506" name="Rectangle 7"/>
          <p:cNvSpPr/>
          <p:nvPr/>
        </p:nvSpPr>
        <p:spPr>
          <a:xfrm>
            <a:off x="3405756" y="1005511"/>
            <a:ext cx="5629514" cy="195483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graphicFrame>
        <p:nvGraphicFramePr>
          <p:cNvPr id="507" name="Table 1"/>
          <p:cNvGraphicFramePr/>
          <p:nvPr/>
        </p:nvGraphicFramePr>
        <p:xfrm>
          <a:off x="3873770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‘elephant'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‘bear'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‘otter'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‘platypus'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508" name="Table 6"/>
          <p:cNvGraphicFramePr/>
          <p:nvPr/>
        </p:nvGraphicFramePr>
        <p:xfrm>
          <a:off x="6599756" y="1330321"/>
          <a:ext cx="1915325" cy="14833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5324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</a:rPr>
                        <a:t>‘leaves’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‘berries'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‘clams'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85858"/>
                          </a:solidFill>
                        </a:rPr>
                        <a:t>‘shrimp’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09" name="Straight Arrow Connector 5"/>
          <p:cNvSpPr/>
          <p:nvPr/>
        </p:nvSpPr>
        <p:spPr>
          <a:xfrm>
            <a:off x="5789094" y="1509104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0" name="Straight Arrow Connector 9"/>
          <p:cNvSpPr/>
          <p:nvPr/>
        </p:nvSpPr>
        <p:spPr>
          <a:xfrm>
            <a:off x="5789093" y="1867981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1" name="Straight Arrow Connector 10"/>
          <p:cNvSpPr/>
          <p:nvPr/>
        </p:nvSpPr>
        <p:spPr>
          <a:xfrm>
            <a:off x="5789093" y="2250456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2" name="Straight Arrow Connector 11"/>
          <p:cNvSpPr/>
          <p:nvPr/>
        </p:nvSpPr>
        <p:spPr>
          <a:xfrm>
            <a:off x="5809980" y="2650629"/>
            <a:ext cx="810662" cy="1"/>
          </a:xfrm>
          <a:prstGeom prst="line">
            <a:avLst/>
          </a:prstGeom>
          <a:ln>
            <a:solidFill>
              <a:srgbClr val="20202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3" name="Google Shape;365;p48"/>
          <p:cNvSpPr txBox="1"/>
          <p:nvPr/>
        </p:nvSpPr>
        <p:spPr>
          <a:xfrm>
            <a:off x="5863004" y="584843"/>
            <a:ext cx="539622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dict</a:t>
            </a:r>
          </a:p>
        </p:txBody>
      </p:sp>
      <p:sp>
        <p:nvSpPr>
          <p:cNvPr id="514" name="Google Shape;365;p48"/>
          <p:cNvSpPr txBox="1"/>
          <p:nvPr/>
        </p:nvSpPr>
        <p:spPr>
          <a:xfrm>
            <a:off x="4407214" y="952836"/>
            <a:ext cx="848436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515" name="Google Shape;365;p48"/>
          <p:cNvSpPr txBox="1"/>
          <p:nvPr/>
        </p:nvSpPr>
        <p:spPr>
          <a:xfrm>
            <a:off x="7213286" y="937100"/>
            <a:ext cx="848436" cy="44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800">
                <a:solidFill>
                  <a:srgbClr val="585858"/>
                </a:solidFill>
              </a:defRPr>
            </a:lvl1pPr>
          </a:lstStyle>
          <a:p>
            <a:pPr/>
            <a:r>
              <a:t>values</a:t>
            </a:r>
          </a:p>
        </p:txBody>
      </p:sp>
      <p:sp>
        <p:nvSpPr>
          <p:cNvPr id="516" name="Text Placeholder 2"/>
          <p:cNvSpPr txBox="1"/>
          <p:nvPr>
            <p:ph type="body" sz="half" idx="1"/>
          </p:nvPr>
        </p:nvSpPr>
        <p:spPr>
          <a:xfrm>
            <a:off x="311699" y="1152475"/>
            <a:ext cx="5118857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‘elephant’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</a:t>
            </a:r>
            <a:r>
              <a:t>‘cat’ not in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True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517" name="Google Shape;365;p48"/>
          <p:cNvSpPr txBox="1"/>
          <p:nvPr/>
        </p:nvSpPr>
        <p:spPr>
          <a:xfrm>
            <a:off x="742542" y="3081450"/>
            <a:ext cx="7310078" cy="155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Common pattern: Check if key is present. If it is, do something. If it isn’t, do something else.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2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333;p44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612648">
              <a:defRPr sz="2800"/>
            </a:lvl1pPr>
          </a:lstStyle>
          <a:p>
            <a:pPr/>
            <a:r>
              <a:t>How can I organize my data so it’s easier to use?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23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</p:txBody>
      </p:sp>
      <p:sp>
        <p:nvSpPr>
          <p:cNvPr id="524" name="Google Shape;365;p48"/>
          <p:cNvSpPr txBox="1"/>
          <p:nvPr/>
        </p:nvSpPr>
        <p:spPr>
          <a:xfrm>
            <a:off x="2299155" y="1919238"/>
            <a:ext cx="436121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Create an empty dictionary</a:t>
            </a:r>
          </a:p>
        </p:txBody>
      </p:sp>
      <p:pic>
        <p:nvPicPr>
          <p:cNvPr id="525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0612271">
            <a:off x="2098320" y="1155848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2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3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</p:txBody>
      </p:sp>
      <p:pic>
        <p:nvPicPr>
          <p:cNvPr id="532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0612271">
            <a:off x="4474074" y="1872707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Google Shape;365;p48"/>
          <p:cNvSpPr txBox="1"/>
          <p:nvPr/>
        </p:nvSpPr>
        <p:spPr>
          <a:xfrm>
            <a:off x="3334103" y="2547547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can add keys  using ‘‘set’’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3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</p:txBody>
      </p:sp>
      <p:pic>
        <p:nvPicPr>
          <p:cNvPr id="537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0612271">
            <a:off x="4370401" y="1893442"/>
            <a:ext cx="1102202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Google Shape;365;p48"/>
          <p:cNvSpPr txBox="1"/>
          <p:nvPr/>
        </p:nvSpPr>
        <p:spPr>
          <a:xfrm>
            <a:off x="3334103" y="2547547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can add keys  using ‘‘set’’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4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d[‘elephant’] = ‘grass’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{‘elephant’: ‘grass'}</a:t>
            </a:r>
          </a:p>
        </p:txBody>
      </p:sp>
      <p:sp>
        <p:nvSpPr>
          <p:cNvPr id="542" name="Google Shape;365;p48"/>
          <p:cNvSpPr txBox="1"/>
          <p:nvPr/>
        </p:nvSpPr>
        <p:spPr>
          <a:xfrm>
            <a:off x="3696960" y="2540651"/>
            <a:ext cx="5498199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can add keys  using ‘‘set’’</a:t>
            </a:r>
          </a:p>
        </p:txBody>
      </p:sp>
      <p:pic>
        <p:nvPicPr>
          <p:cNvPr id="543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0612271">
            <a:off x="4442972" y="1851972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4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{‘elephant’: ‘grass’}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07;p6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algn="ctr" defTabSz="365760">
              <a:defRPr sz="1680">
                <a:solidFill>
                  <a:srgbClr val="5E696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Types of Dictionaries</a:t>
            </a:r>
          </a:p>
        </p:txBody>
      </p:sp>
      <p:sp>
        <p:nvSpPr>
          <p:cNvPr id="549" name="Google Shape;508;p61"/>
          <p:cNvSpPr txBox="1"/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r>
              <a:t>So far, we’ve seen dictionaries mapping from strings to ints</a:t>
            </a:r>
          </a:p>
          <a:p>
            <a:pPr lvl="1" marL="914400" indent="-355600">
              <a:spcBef>
                <a:spcPts val="1000"/>
              </a:spcBef>
              <a:buSzPts val="2000"/>
              <a:defRPr sz="2000"/>
            </a:pPr>
            <a:r>
              <a:t>This is not the only type of dictionary!</a:t>
            </a:r>
          </a:p>
          <a:p>
            <a:pPr lvl="1" marL="914400" indent="-355600">
              <a:spcBef>
                <a:spcPts val="1000"/>
              </a:spcBef>
              <a:buSzPts val="2000"/>
              <a:defRPr sz="2000"/>
            </a:pPr>
            <a:r>
              <a:t>You can map from string/int/float to string/int/float...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1126;p139"/>
          <p:cNvSpPr txBox="1"/>
          <p:nvPr>
            <p:ph type="title"/>
          </p:nvPr>
        </p:nvSpPr>
        <p:spPr>
          <a:xfrm>
            <a:off x="490250" y="450150"/>
            <a:ext cx="8578800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b="1" sz="1800"/>
            </a:pPr>
            <a:br/>
            <a:r>
              <a:rPr b="0" sz="3600"/>
              <a:t>Store names of CS lecturers and their 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Keys</a:t>
            </a:r>
          </a:p>
        </p:txBody>
      </p:sp>
      <p:sp>
        <p:nvSpPr>
          <p:cNvPr id="556" name="Google Shape;614;p84"/>
          <p:cNvSpPr txBox="1"/>
          <p:nvPr>
            <p:ph type="body" idx="1"/>
          </p:nvPr>
        </p:nvSpPr>
        <p:spPr>
          <a:xfrm>
            <a:off x="311699" y="1152475"/>
            <a:ext cx="8712398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5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d[‘Ayca’] +=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601;p69"/>
          <p:cNvSpPr txBox="1"/>
          <p:nvPr>
            <p:ph type="title"/>
          </p:nvPr>
        </p:nvSpPr>
        <p:spPr>
          <a:xfrm>
            <a:off x="490249" y="45015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sz="1800"/>
            </a:pPr>
            <a:br>
              <a:rPr b="1"/>
            </a:br>
            <a:r>
              <a:rPr sz="3600"/>
              <a:t>Store names of habitat animals and their corresponding diet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62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d[‘Ayca’] += 2</a:t>
            </a:r>
          </a:p>
        </p:txBody>
      </p:sp>
      <p:sp>
        <p:nvSpPr>
          <p:cNvPr id="563" name="Google Shape;365;p48"/>
          <p:cNvSpPr txBox="1"/>
          <p:nvPr/>
        </p:nvSpPr>
        <p:spPr>
          <a:xfrm>
            <a:off x="3008671" y="2860675"/>
            <a:ext cx="6135329" cy="109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can get/set on the same line!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(same as d[‘Ayca’] = d[‘Ayca] + 2)</a:t>
            </a:r>
          </a:p>
        </p:txBody>
      </p:sp>
      <p:pic>
        <p:nvPicPr>
          <p:cNvPr id="564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>
            <a:off x="4020899" y="2070249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Building a dictionary</a:t>
            </a:r>
          </a:p>
        </p:txBody>
      </p:sp>
      <p:sp>
        <p:nvSpPr>
          <p:cNvPr id="56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d[‘Ayca’] += 2 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d[‘Ayca’]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{‘Ayca’: 36}</a:t>
            </a:r>
          </a:p>
        </p:txBody>
      </p:sp>
      <p:sp>
        <p:nvSpPr>
          <p:cNvPr id="568" name="Google Shape;365;p48"/>
          <p:cNvSpPr txBox="1"/>
          <p:nvPr/>
        </p:nvSpPr>
        <p:spPr>
          <a:xfrm>
            <a:off x="3008671" y="2860675"/>
            <a:ext cx="6135329" cy="1097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can get/set on the same line!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(same as d[‘Ayca’] = d[‘Ayca] + 2)</a:t>
            </a:r>
          </a:p>
        </p:txBody>
      </p:sp>
      <p:pic>
        <p:nvPicPr>
          <p:cNvPr id="569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>
            <a:off x="4020899" y="2070249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Keys</a:t>
            </a:r>
          </a:p>
        </p:txBody>
      </p:sp>
      <p:sp>
        <p:nvSpPr>
          <p:cNvPr id="572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d.keys()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Keys</a:t>
            </a:r>
          </a:p>
        </p:txBody>
      </p:sp>
      <p:sp>
        <p:nvSpPr>
          <p:cNvPr id="575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d.keys()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dict_keys([‘Ayca’, ‘Nick’, ‘Ondrej’, ‘Chris’])</a:t>
            </a:r>
          </a:p>
        </p:txBody>
      </p:sp>
      <p:pic>
        <p:nvPicPr>
          <p:cNvPr id="57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flipH="1" rot="566860">
            <a:off x="5765390" y="2669930"/>
            <a:ext cx="843309" cy="673761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Google Shape;365;p48"/>
          <p:cNvSpPr txBox="1"/>
          <p:nvPr/>
        </p:nvSpPr>
        <p:spPr>
          <a:xfrm>
            <a:off x="1708819" y="3646043"/>
            <a:ext cx="6978938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I</a:t>
            </a:r>
            <a:r>
              <a:t>terable collection of all the keys. </a:t>
            </a:r>
          </a:p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I</a:t>
            </a:r>
            <a:r>
              <a:t>terable means it can be used in foreach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Keys</a:t>
            </a:r>
          </a:p>
        </p:txBody>
      </p:sp>
      <p:sp>
        <p:nvSpPr>
          <p:cNvPr id="58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list(d.keys())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‘Nick’, ‘Ondrej’, Chris]</a:t>
            </a:r>
          </a:p>
        </p:txBody>
      </p:sp>
      <p:sp>
        <p:nvSpPr>
          <p:cNvPr id="581" name="Google Shape;365;p48"/>
          <p:cNvSpPr txBox="1"/>
          <p:nvPr/>
        </p:nvSpPr>
        <p:spPr>
          <a:xfrm>
            <a:off x="3008845" y="3305751"/>
            <a:ext cx="6135329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are using list() to convert d.keys() into a list</a:t>
            </a:r>
          </a:p>
        </p:txBody>
      </p:sp>
      <p:pic>
        <p:nvPicPr>
          <p:cNvPr id="582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3507654" y="1894306"/>
            <a:ext cx="1102203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Values</a:t>
            </a:r>
          </a:p>
        </p:txBody>
      </p:sp>
      <p:sp>
        <p:nvSpPr>
          <p:cNvPr id="585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Values</a:t>
            </a:r>
          </a:p>
        </p:txBody>
      </p:sp>
      <p:sp>
        <p:nvSpPr>
          <p:cNvPr id="58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list(d.values())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Values</a:t>
            </a:r>
          </a:p>
        </p:txBody>
      </p:sp>
      <p:sp>
        <p:nvSpPr>
          <p:cNvPr id="59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list(d.values())</a:t>
            </a:r>
          </a:p>
        </p:txBody>
      </p:sp>
      <p:sp>
        <p:nvSpPr>
          <p:cNvPr id="592" name="Google Shape;365;p48"/>
          <p:cNvSpPr txBox="1"/>
          <p:nvPr/>
        </p:nvSpPr>
        <p:spPr>
          <a:xfrm>
            <a:off x="2967375" y="2606812"/>
            <a:ext cx="613533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are using list() to convert d.</a:t>
            </a:r>
            <a:r>
              <a:t>values</a:t>
            </a:r>
            <a:r>
              <a:t>() into a list</a:t>
            </a:r>
          </a:p>
        </p:txBody>
      </p:sp>
      <p:pic>
        <p:nvPicPr>
          <p:cNvPr id="593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3507654" y="1894306"/>
            <a:ext cx="1102203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Accessing a Dictionary’s Values</a:t>
            </a:r>
          </a:p>
        </p:txBody>
      </p:sp>
      <p:sp>
        <p:nvSpPr>
          <p:cNvPr id="59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list(d.values())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[34,28,30,29]</a:t>
            </a:r>
          </a:p>
        </p:txBody>
      </p:sp>
      <p:sp>
        <p:nvSpPr>
          <p:cNvPr id="597" name="Google Shape;365;p48"/>
          <p:cNvSpPr txBox="1"/>
          <p:nvPr/>
        </p:nvSpPr>
        <p:spPr>
          <a:xfrm>
            <a:off x="2967375" y="2606812"/>
            <a:ext cx="6135330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are using list() to convert d.</a:t>
            </a:r>
            <a:r>
              <a:t>values</a:t>
            </a:r>
            <a:r>
              <a:t>() into a list</a:t>
            </a:r>
          </a:p>
        </p:txBody>
      </p:sp>
      <p:pic>
        <p:nvPicPr>
          <p:cNvPr id="598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3507654" y="1894306"/>
            <a:ext cx="1102203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0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latypus_1200.jpg" descr="platypus_12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349" y="249531"/>
            <a:ext cx="2263967" cy="1188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elephant.jpg" descr="elephant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88" y="131862"/>
            <a:ext cx="2645054" cy="1423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otter.jpeg" descr="otter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62761" y="372891"/>
            <a:ext cx="1956174" cy="94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bear.jpeg" descr="bear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21141" y="131413"/>
            <a:ext cx="1902206" cy="1424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hrimp.jpeg" descr="shrimp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72000" y="3236028"/>
            <a:ext cx="1956174" cy="1956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grass.jpeg" descr="grass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12931" y="3388615"/>
            <a:ext cx="21844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clams.jpg" descr="clams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289" y="2081206"/>
            <a:ext cx="1956175" cy="2934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berries.jpeg" descr="berries.jpe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749826" y="3388615"/>
            <a:ext cx="2481012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elephant   bear     otter    platypus"/>
          <p:cNvSpPr txBox="1"/>
          <p:nvPr/>
        </p:nvSpPr>
        <p:spPr>
          <a:xfrm>
            <a:off x="2464136" y="1750155"/>
            <a:ext cx="5652419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rgbClr val="585858"/>
              </a:buClr>
              <a:buFont typeface="Arial"/>
              <a:defRPr b="1" sz="2000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elephant   bear     otter    platypus</a:t>
            </a:r>
          </a:p>
        </p:txBody>
      </p:sp>
      <p:sp>
        <p:nvSpPr>
          <p:cNvPr id="254" name="clams   grass   shrimp    berries"/>
          <p:cNvSpPr txBox="1"/>
          <p:nvPr/>
        </p:nvSpPr>
        <p:spPr>
          <a:xfrm>
            <a:off x="2888550" y="2762447"/>
            <a:ext cx="5042719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5000"/>
              </a:lnSpc>
              <a:buClr>
                <a:srgbClr val="585858"/>
              </a:buClr>
              <a:buFont typeface="Arial"/>
              <a:defRPr b="1" sz="2000">
                <a:solidFill>
                  <a:srgbClr val="585858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clams   grass   shrimp    berries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8"/>
      <p:bldP build="whole" bldLvl="1" animBg="1" rev="0" advAuto="0" spid="246" grpId="1"/>
      <p:bldP build="whole" bldLvl="1" animBg="1" rev="0" advAuto="0" spid="248" grpId="2"/>
      <p:bldP build="whole" bldLvl="1" animBg="1" rev="0" advAuto="0" spid="245" grpId="4"/>
      <p:bldP build="whole" bldLvl="1" animBg="1" rev="0" advAuto="0" spid="247" grpId="3"/>
      <p:bldP build="whole" bldLvl="1" animBg="1" rev="0" advAuto="0" spid="252" grpId="9"/>
      <p:bldP build="whole" bldLvl="1" animBg="1" rev="0" advAuto="0" spid="251" grpId="6"/>
      <p:bldP build="whole" bldLvl="1" animBg="1" rev="0" advAuto="0" spid="254" grpId="10"/>
      <p:bldP build="whole" bldLvl="1" animBg="1" rev="0" advAuto="0" spid="253" grpId="5"/>
      <p:bldP build="whole" bldLvl="1" animBg="1" rev="0" advAuto="0" spid="250" grpId="7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0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 in d.keys():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0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 in d.keys():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1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 in d.keys():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</a:t>
            </a:r>
          </a:p>
        </p:txBody>
      </p:sp>
      <p:sp>
        <p:nvSpPr>
          <p:cNvPr id="613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 in d.keys():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</a:t>
            </a:r>
          </a:p>
        </p:txBody>
      </p:sp>
      <p:sp>
        <p:nvSpPr>
          <p:cNvPr id="614" name="Google Shape;365;p48"/>
          <p:cNvSpPr txBox="1"/>
          <p:nvPr/>
        </p:nvSpPr>
        <p:spPr>
          <a:xfrm>
            <a:off x="4089511" y="3111618"/>
            <a:ext cx="481387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we can use foreach on the dictionary’s keys!</a:t>
            </a:r>
          </a:p>
        </p:txBody>
      </p:sp>
      <p:pic>
        <p:nvPicPr>
          <p:cNvPr id="615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4343932" y="2310082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1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2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age in d.values():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2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age in d.values():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2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age in d.values():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print(age)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Looping over a Dictionary’s </a:t>
            </a:r>
            <a:r>
              <a:t>Values</a:t>
            </a:r>
          </a:p>
        </p:txBody>
      </p:sp>
      <p:sp>
        <p:nvSpPr>
          <p:cNvPr id="63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age in d.values():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print(age)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29</a:t>
            </a:r>
          </a:p>
        </p:txBody>
      </p:sp>
      <p:sp>
        <p:nvSpPr>
          <p:cNvPr id="631" name="Google Shape;365;p48"/>
          <p:cNvSpPr txBox="1"/>
          <p:nvPr/>
        </p:nvSpPr>
        <p:spPr>
          <a:xfrm>
            <a:off x="4141348" y="3028679"/>
            <a:ext cx="4813873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we can use foreach on the dictionary’s </a:t>
            </a:r>
            <a:r>
              <a:t>values</a:t>
            </a:r>
            <a:r>
              <a:t>!</a:t>
            </a:r>
          </a:p>
        </p:txBody>
      </p:sp>
      <p:pic>
        <p:nvPicPr>
          <p:cNvPr id="632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4333565" y="2310082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35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560;p7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Task - Relating data with each other</a:t>
            </a:r>
          </a:p>
        </p:txBody>
      </p:sp>
      <p:sp>
        <p:nvSpPr>
          <p:cNvPr id="259" name="Google Shape;561;p7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['elephant', ‘bear', ‘otter', ‘platypus']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['grass', ‘berries', ‘clams’, ‘shrimp']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3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4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</p:txBody>
      </p:sp>
      <p:sp>
        <p:nvSpPr>
          <p:cNvPr id="642" name="Google Shape;365;p48"/>
          <p:cNvSpPr txBox="1"/>
          <p:nvPr/>
        </p:nvSpPr>
        <p:spPr>
          <a:xfrm>
            <a:off x="6070436" y="2707291"/>
            <a:ext cx="2884786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items() gives us key, value pairs</a:t>
            </a:r>
          </a:p>
        </p:txBody>
      </p:sp>
      <p:pic>
        <p:nvPicPr>
          <p:cNvPr id="643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6398339" y="1805815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4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‘is’, age, ‘years old.’)</a:t>
            </a:r>
          </a:p>
        </p:txBody>
      </p:sp>
      <p:sp>
        <p:nvSpPr>
          <p:cNvPr id="647" name="Google Shape;365;p48"/>
          <p:cNvSpPr txBox="1"/>
          <p:nvPr/>
        </p:nvSpPr>
        <p:spPr>
          <a:xfrm>
            <a:off x="6070436" y="2707291"/>
            <a:ext cx="2884786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items() gives us key, value pairs</a:t>
            </a:r>
          </a:p>
        </p:txBody>
      </p:sp>
      <p:pic>
        <p:nvPicPr>
          <p:cNvPr id="648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6398339" y="1805815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5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‘is’, age, ‘years old.’)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 is 34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 is 28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 is 30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 is 29 years old.</a:t>
            </a:r>
          </a:p>
        </p:txBody>
      </p:sp>
      <p:sp>
        <p:nvSpPr>
          <p:cNvPr id="652" name="Google Shape;365;p48"/>
          <p:cNvSpPr txBox="1"/>
          <p:nvPr/>
        </p:nvSpPr>
        <p:spPr>
          <a:xfrm>
            <a:off x="6070436" y="2707291"/>
            <a:ext cx="2884786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items() gives us key, value pairs</a:t>
            </a:r>
          </a:p>
        </p:txBody>
      </p:sp>
      <p:pic>
        <p:nvPicPr>
          <p:cNvPr id="653" name="Google Shape;364;p48" descr="Google Shape;364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flipH="1" rot="21023796">
            <a:off x="6398339" y="1805815"/>
            <a:ext cx="1102202" cy="88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Looping over a Dictionary’s Keys and Values</a:t>
            </a:r>
          </a:p>
        </p:txBody>
      </p:sp>
      <p:sp>
        <p:nvSpPr>
          <p:cNvPr id="65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‘is’, age, ‘years old.’)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 is 34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 is 28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 is 30 years old.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 is 29 years old.</a:t>
            </a:r>
          </a:p>
        </p:txBody>
      </p:sp>
      <p:sp>
        <p:nvSpPr>
          <p:cNvPr id="657" name="Google Shape;365;p48"/>
          <p:cNvSpPr txBox="1"/>
          <p:nvPr/>
        </p:nvSpPr>
        <p:spPr>
          <a:xfrm>
            <a:off x="4370259" y="2707291"/>
            <a:ext cx="4584962" cy="155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print() will automatically concatenate args separated by commas!</a:t>
            </a:r>
          </a:p>
        </p:txBody>
      </p:sp>
      <p:pic>
        <p:nvPicPr>
          <p:cNvPr id="658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95102" y="2599138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6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6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</p:txBody>
      </p:sp>
      <p:sp>
        <p:nvSpPr>
          <p:cNvPr id="665" name="Google Shape;365;p48"/>
          <p:cNvSpPr txBox="1"/>
          <p:nvPr/>
        </p:nvSpPr>
        <p:spPr>
          <a:xfrm>
            <a:off x="4409115" y="3147654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sep is an optional argument like end!</a:t>
            </a:r>
          </a:p>
        </p:txBody>
      </p:sp>
      <p:pic>
        <p:nvPicPr>
          <p:cNvPr id="66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69199" y="3039500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6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Ayca: 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Nick: 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Ondrej: 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Chris: 29</a:t>
            </a:r>
          </a:p>
        </p:txBody>
      </p:sp>
      <p:sp>
        <p:nvSpPr>
          <p:cNvPr id="670" name="Google Shape;365;p48"/>
          <p:cNvSpPr txBox="1"/>
          <p:nvPr/>
        </p:nvSpPr>
        <p:spPr>
          <a:xfrm>
            <a:off x="4409115" y="3147654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sep is an optional argument like end!</a:t>
            </a:r>
          </a:p>
        </p:txBody>
      </p:sp>
      <p:pic>
        <p:nvPicPr>
          <p:cNvPr id="67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69198" y="3039500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7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Ayca: 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Nick: 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Ondrej: 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Chris: 29</a:t>
            </a:r>
          </a:p>
        </p:txBody>
      </p:sp>
      <p:sp>
        <p:nvSpPr>
          <p:cNvPr id="675" name="Google Shape;365;p48"/>
          <p:cNvSpPr txBox="1"/>
          <p:nvPr/>
        </p:nvSpPr>
        <p:spPr>
          <a:xfrm>
            <a:off x="4380627" y="2935373"/>
            <a:ext cx="4584962" cy="201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 separating string will be printed between the arguments you pass into print()</a:t>
            </a:r>
          </a:p>
        </p:txBody>
      </p:sp>
      <p:pic>
        <p:nvPicPr>
          <p:cNvPr id="67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43266" y="2930893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Printing with sep=</a:t>
            </a:r>
          </a:p>
        </p:txBody>
      </p:sp>
      <p:sp>
        <p:nvSpPr>
          <p:cNvPr id="67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for name, age in d.items():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	print(name, age, sep=‘: ’)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Ayca: 34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Nick: 28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Ondrej: 30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Chris: 29</a:t>
            </a:r>
          </a:p>
        </p:txBody>
      </p:sp>
      <p:sp>
        <p:nvSpPr>
          <p:cNvPr id="680" name="Google Shape;365;p48"/>
          <p:cNvSpPr txBox="1"/>
          <p:nvPr/>
        </p:nvSpPr>
        <p:spPr>
          <a:xfrm>
            <a:off x="2929457" y="3825451"/>
            <a:ext cx="6079445" cy="6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the default is sep=‘ ’ (insert space)</a:t>
            </a:r>
          </a:p>
        </p:txBody>
      </p:sp>
      <p:pic>
        <p:nvPicPr>
          <p:cNvPr id="68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43266" y="3003464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560;p7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Task - Relating data with each other</a:t>
            </a:r>
          </a:p>
        </p:txBody>
      </p:sp>
      <p:sp>
        <p:nvSpPr>
          <p:cNvPr id="264" name="Google Shape;561;p7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['elephant', ‘bear', ‘otter', ‘platypus']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['grass', ‘berries', ‘clams’, ‘shrimp']</a:t>
            </a:r>
          </a:p>
        </p:txBody>
      </p:sp>
      <p:pic>
        <p:nvPicPr>
          <p:cNvPr id="265" name="Google Shape;363;p48" descr="Google Shape;363;p48"/>
          <p:cNvPicPr>
            <a:picLocks noChangeAspect="1"/>
          </p:cNvPicPr>
          <p:nvPr/>
        </p:nvPicPr>
        <p:blipFill>
          <a:blip r:embed="rId3">
            <a:extLst/>
          </a:blip>
          <a:srcRect l="0" t="0" r="0" b="15718"/>
          <a:stretch>
            <a:fillRect/>
          </a:stretch>
        </p:blipFill>
        <p:spPr>
          <a:xfrm rot="14115927">
            <a:off x="2452674" y="2095265"/>
            <a:ext cx="1102203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Google Shape;365;p48"/>
          <p:cNvSpPr txBox="1"/>
          <p:nvPr/>
        </p:nvSpPr>
        <p:spPr>
          <a:xfrm>
            <a:off x="3465105" y="2044812"/>
            <a:ext cx="446149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These pieces of information are linked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68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68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69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‘Chris’, ‘Nick’, ‘Ondrej’]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693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‘Chris’, ‘Nick’, ‘Ondrej’]</a:t>
            </a:r>
          </a:p>
        </p:txBody>
      </p:sp>
      <p:sp>
        <p:nvSpPr>
          <p:cNvPr id="694" name="Google Shape;365;p48"/>
          <p:cNvSpPr txBox="1"/>
          <p:nvPr/>
        </p:nvSpPr>
        <p:spPr>
          <a:xfrm>
            <a:off x="4297688" y="3059781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sorted() returns a list in alphabetical order!</a:t>
            </a:r>
          </a:p>
        </p:txBody>
      </p:sp>
      <p:pic>
        <p:nvPicPr>
          <p:cNvPr id="695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422531" y="2951627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69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‘Chris’, ‘Nick’, ‘Ondrej’]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Getting a Sorted List of Keys</a:t>
            </a:r>
          </a:p>
        </p:txBody>
      </p:sp>
      <p:sp>
        <p:nvSpPr>
          <p:cNvPr id="70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sorted(d.keys())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[‘Ayca’, ‘Chris’, ‘Nick’, ‘Ondrej’]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d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[‘Ayca’: 34, ‘Nick’: 28, ‘Ondrej’: 30, ‘Chris’= 29’]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Sorting a Dictionary’s Values</a:t>
            </a:r>
          </a:p>
        </p:txBody>
      </p:sp>
      <p:sp>
        <p:nvSpPr>
          <p:cNvPr id="70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Sorting a Dictionary’s Values</a:t>
            </a:r>
          </a:p>
        </p:txBody>
      </p:sp>
      <p:sp>
        <p:nvSpPr>
          <p:cNvPr id="707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sorted(d.values())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Sorting a Dictionary’s Values</a:t>
            </a:r>
          </a:p>
        </p:txBody>
      </p:sp>
      <p:sp>
        <p:nvSpPr>
          <p:cNvPr id="710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[28, 29, 30, 34]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Sorting a Dictionary’s Values</a:t>
            </a:r>
          </a:p>
        </p:txBody>
      </p:sp>
      <p:sp>
        <p:nvSpPr>
          <p:cNvPr id="713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sorted(d.values())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[28, 29, 30, 34]</a:t>
            </a:r>
          </a:p>
        </p:txBody>
      </p:sp>
      <p:sp>
        <p:nvSpPr>
          <p:cNvPr id="714" name="Google Shape;365;p48"/>
          <p:cNvSpPr txBox="1"/>
          <p:nvPr/>
        </p:nvSpPr>
        <p:spPr>
          <a:xfrm>
            <a:off x="4070441" y="2869216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sorted() returns a list in </a:t>
            </a:r>
            <a:r>
              <a:t>numerical</a:t>
            </a:r>
            <a:r>
              <a:t> order!</a:t>
            </a:r>
          </a:p>
        </p:txBody>
      </p:sp>
      <p:pic>
        <p:nvPicPr>
          <p:cNvPr id="715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195284" y="2761062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561;p7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['elephant', ‘bear', ‘otter', ‘platypus']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['grass', ‘berries', ‘clams’, ‘shrimp']</a:t>
            </a:r>
          </a:p>
        </p:txBody>
      </p:sp>
      <p:pic>
        <p:nvPicPr>
          <p:cNvPr id="27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8"/>
          <a:stretch>
            <a:fillRect/>
          </a:stretch>
        </p:blipFill>
        <p:spPr>
          <a:xfrm rot="14115927">
            <a:off x="2452674" y="1803165"/>
            <a:ext cx="1102203" cy="880602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Google Shape;365;p48"/>
          <p:cNvSpPr txBox="1"/>
          <p:nvPr/>
        </p:nvSpPr>
        <p:spPr>
          <a:xfrm>
            <a:off x="3465105" y="1892412"/>
            <a:ext cx="4461494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These pieces of information are linked</a:t>
            </a:r>
            <a:r>
              <a:t>!</a:t>
            </a:r>
          </a:p>
        </p:txBody>
      </p:sp>
      <p:sp>
        <p:nvSpPr>
          <p:cNvPr id="273" name="Google Shape;365;p48"/>
          <p:cNvSpPr txBox="1"/>
          <p:nvPr/>
        </p:nvSpPr>
        <p:spPr>
          <a:xfrm>
            <a:off x="3465105" y="3069661"/>
            <a:ext cx="5212847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Can we store them so they’re associated with each other?</a:t>
            </a:r>
          </a:p>
        </p:txBody>
      </p:sp>
      <p:sp>
        <p:nvSpPr>
          <p:cNvPr id="274" name="Google Shape;560;p76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Task - Relating data with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18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21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2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</p:txBody>
      </p:sp>
      <p:sp>
        <p:nvSpPr>
          <p:cNvPr id="725" name="Google Shape;365;p48"/>
          <p:cNvSpPr txBox="1"/>
          <p:nvPr/>
        </p:nvSpPr>
        <p:spPr>
          <a:xfrm>
            <a:off x="4080809" y="2299433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2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205651" y="2191279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2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</p:txBody>
      </p:sp>
      <p:sp>
        <p:nvSpPr>
          <p:cNvPr id="730" name="Google Shape;365;p48"/>
          <p:cNvSpPr txBox="1"/>
          <p:nvPr/>
        </p:nvSpPr>
        <p:spPr>
          <a:xfrm>
            <a:off x="4080809" y="2299433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3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205651" y="2191279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34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max(d.values())</a:t>
            </a:r>
          </a:p>
        </p:txBody>
      </p:sp>
      <p:sp>
        <p:nvSpPr>
          <p:cNvPr id="735" name="Google Shape;365;p48"/>
          <p:cNvSpPr txBox="1"/>
          <p:nvPr/>
        </p:nvSpPr>
        <p:spPr>
          <a:xfrm>
            <a:off x="4080809" y="2299433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36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205651" y="2191279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39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max(d.values())</a:t>
            </a:r>
          </a:p>
        </p:txBody>
      </p:sp>
      <p:sp>
        <p:nvSpPr>
          <p:cNvPr id="740" name="Google Shape;365;p48"/>
          <p:cNvSpPr txBox="1"/>
          <p:nvPr/>
        </p:nvSpPr>
        <p:spPr>
          <a:xfrm>
            <a:off x="4196848" y="2470199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41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321691" y="2362044"/>
            <a:ext cx="843309" cy="673761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Google Shape;365;p48"/>
          <p:cNvSpPr txBox="1"/>
          <p:nvPr/>
        </p:nvSpPr>
        <p:spPr>
          <a:xfrm>
            <a:off x="4211099" y="3339646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biggest element!</a:t>
            </a:r>
          </a:p>
        </p:txBody>
      </p:sp>
      <p:pic>
        <p:nvPicPr>
          <p:cNvPr id="743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335943" y="3231493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351;p47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Retrieving Min/Max Values </a:t>
            </a:r>
          </a:p>
        </p:txBody>
      </p:sp>
      <p:sp>
        <p:nvSpPr>
          <p:cNvPr id="746" name="Google Shape;614;p8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 </a:t>
            </a:r>
            <a:r>
              <a:t>d = {‘Ayca’: 34, ‘Nick’: 28, ‘Ondrej’: 30, ‘Chris’= 29’}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min(d.values())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28</a:t>
            </a:r>
          </a:p>
          <a:p>
            <a:pPr marL="0" indent="0">
              <a:buSzTx/>
              <a:buNone/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&gt;&gt;&gt; max(d.values())</a:t>
            </a:r>
          </a:p>
          <a:p>
            <a:pPr marL="0" indent="0">
              <a:buSzTx/>
              <a:buNone/>
              <a:defRPr b="1" sz="2000">
                <a:solidFill>
                  <a:srgbClr val="F2AD4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34</a:t>
            </a:r>
          </a:p>
        </p:txBody>
      </p:sp>
      <p:sp>
        <p:nvSpPr>
          <p:cNvPr id="747" name="Google Shape;365;p48"/>
          <p:cNvSpPr txBox="1"/>
          <p:nvPr/>
        </p:nvSpPr>
        <p:spPr>
          <a:xfrm>
            <a:off x="4196848" y="2470199"/>
            <a:ext cx="4584961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smallest element!</a:t>
            </a:r>
          </a:p>
        </p:txBody>
      </p:sp>
      <p:pic>
        <p:nvPicPr>
          <p:cNvPr id="748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321691" y="2362044"/>
            <a:ext cx="843309" cy="673761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Google Shape;365;p48"/>
          <p:cNvSpPr txBox="1"/>
          <p:nvPr/>
        </p:nvSpPr>
        <p:spPr>
          <a:xfrm>
            <a:off x="4211099" y="3339646"/>
            <a:ext cx="4584962" cy="109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returns the biggest element!</a:t>
            </a:r>
          </a:p>
        </p:txBody>
      </p:sp>
      <p:pic>
        <p:nvPicPr>
          <p:cNvPr id="750" name="Google Shape;363;p48" descr="Google Shape;363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717"/>
          <a:stretch>
            <a:fillRect/>
          </a:stretch>
        </p:blipFill>
        <p:spPr>
          <a:xfrm rot="15087197">
            <a:off x="3335943" y="3231493"/>
            <a:ext cx="843309" cy="673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1146;p155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795527">
              <a:defRPr sz="4100"/>
            </a:lvl1pPr>
          </a:lstStyle>
          <a:p>
            <a:pPr/>
            <a:r>
              <a:t>What’s next?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1477;p147"/>
          <p:cNvSpPr txBox="1"/>
          <p:nvPr>
            <p:ph type="title"/>
          </p:nvPr>
        </p:nvSpPr>
        <p:spPr>
          <a:xfrm>
            <a:off x="490249" y="45015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sz="1800"/>
            </a:pPr>
            <a:br>
              <a:rPr b="1"/>
            </a:br>
            <a:r>
              <a:rPr sz="3600"/>
              <a:t>Implement a phone book using dictionaries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929;p10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Nested Data Structures</a:t>
            </a:r>
          </a:p>
        </p:txBody>
      </p:sp>
      <p:sp>
        <p:nvSpPr>
          <p:cNvPr id="759" name="Google Shape;932;p100"/>
          <p:cNvSpPr txBox="1"/>
          <p:nvPr/>
        </p:nvSpPr>
        <p:spPr>
          <a:xfrm>
            <a:off x="311699" y="1074763"/>
            <a:ext cx="8520602" cy="34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42900"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●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We can nest data structures!</a:t>
            </a:r>
          </a:p>
          <a:p>
            <a:pPr lvl="1" marL="9144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Lists in lists</a:t>
            </a:r>
          </a:p>
          <a:p>
            <a:pPr lvl="2" marL="13716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■"/>
              <a:defRPr i="1"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grid/game board</a:t>
            </a:r>
          </a:p>
          <a:p>
            <a:pPr lvl="1" marL="9144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Lists in dicts</a:t>
            </a:r>
          </a:p>
          <a:p>
            <a:pPr lvl="2" marL="13716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■"/>
              <a:defRPr i="1"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animals to feeding times</a:t>
            </a:r>
          </a:p>
          <a:p>
            <a:pPr lvl="1" marL="9144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Dicts in dicts</a:t>
            </a:r>
          </a:p>
          <a:p>
            <a:pPr lvl="2" marL="13716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■"/>
              <a:defRPr i="1"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your phone’s contact book</a:t>
            </a:r>
          </a:p>
          <a:p>
            <a:pPr lvl="1" marL="914400" indent="-3429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800"/>
              <a:buFont typeface="Helvetica"/>
              <a:buChar char="○"/>
              <a:defRPr sz="1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... and so 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338;p45"/>
          <p:cNvSpPr txBox="1"/>
          <p:nvPr>
            <p:ph type="title"/>
          </p:nvPr>
        </p:nvSpPr>
        <p:spPr>
          <a:xfrm>
            <a:off x="490249" y="450150"/>
            <a:ext cx="6367803" cy="4090800"/>
          </a:xfrm>
          <a:prstGeom prst="rect">
            <a:avLst/>
          </a:prstGeom>
        </p:spPr>
        <p:txBody>
          <a:bodyPr/>
          <a:lstStyle/>
          <a:p>
            <a:pPr/>
            <a:r>
              <a:t>Dictionaries!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1477;p147"/>
          <p:cNvSpPr txBox="1"/>
          <p:nvPr>
            <p:ph type="title"/>
          </p:nvPr>
        </p:nvSpPr>
        <p:spPr>
          <a:xfrm>
            <a:off x="490249" y="450150"/>
            <a:ext cx="7755902" cy="40908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Think/Share:</a:t>
            </a:r>
          </a:p>
          <a:p>
            <a:pPr>
              <a:defRPr sz="1800"/>
            </a:pPr>
            <a:br>
              <a:rPr b="1"/>
            </a:br>
            <a:r>
              <a:rPr sz="3600"/>
              <a:t>Make a dictionary of habitat animals and the number of times each animal has been fed.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641;p8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Animal – Feedings Dictionary</a:t>
            </a:r>
          </a:p>
        </p:txBody>
      </p:sp>
      <p:grpSp>
        <p:nvGrpSpPr>
          <p:cNvPr id="786" name="Google Shape;644;p83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766" name="Google Shape;645;p83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7" name="Google Shape;646;p83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770" name="Google Shape;647;p83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768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769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771" name="Google Shape;648;p83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2" name="Google Shape;649;p83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3" name="Google Shape;650;p83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776" name="Google Shape;651;p83"/>
            <p:cNvGrpSpPr/>
            <p:nvPr/>
          </p:nvGrpSpPr>
          <p:grpSpPr>
            <a:xfrm>
              <a:off x="3152675" y="686165"/>
              <a:ext cx="1454400" cy="1200121"/>
              <a:chOff x="0" y="0"/>
              <a:chExt cx="1454399" cy="1200119"/>
            </a:xfrm>
          </p:grpSpPr>
          <p:sp>
            <p:nvSpPr>
              <p:cNvPr id="774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775" name="3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3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2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1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4</a:t>
                </a:r>
              </a:p>
            </p:txBody>
          </p:sp>
        </p:grpSp>
        <p:sp>
          <p:nvSpPr>
            <p:cNvPr id="777" name="Google Shape;652;p83"/>
            <p:cNvSpPr/>
            <p:nvPr/>
          </p:nvSpPr>
          <p:spPr>
            <a:xfrm>
              <a:off x="3143674" y="1007475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8" name="Google Shape;653;p83"/>
            <p:cNvSpPr/>
            <p:nvPr/>
          </p:nvSpPr>
          <p:spPr>
            <a:xfrm>
              <a:off x="3143674" y="1286224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9" name="Google Shape;654;p83"/>
            <p:cNvSpPr/>
            <p:nvPr/>
          </p:nvSpPr>
          <p:spPr>
            <a:xfrm>
              <a:off x="3143674" y="1572875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0" name="Google Shape;655;p83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781" name="Google Shape;656;p83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782" name="Google Shape;657;p83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3" name="Google Shape;658;p83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4" name="Google Shape;659;p83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5" name="Google Shape;660;p83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87" name="Google Shape;661;p83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number of feedings</a:t>
            </a:r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666;p8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Recall: Animal – Feedings Dictionary</a:t>
            </a:r>
          </a:p>
        </p:txBody>
      </p:sp>
      <p:grpSp>
        <p:nvGrpSpPr>
          <p:cNvPr id="810" name="Google Shape;669;p84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790" name="Google Shape;670;p84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1" name="Google Shape;671;p84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794" name="Google Shape;672;p84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792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793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795" name="Google Shape;673;p84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6" name="Google Shape;674;p84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7" name="Google Shape;675;p84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00" name="Google Shape;676;p84"/>
            <p:cNvGrpSpPr/>
            <p:nvPr/>
          </p:nvGrpSpPr>
          <p:grpSpPr>
            <a:xfrm>
              <a:off x="3152675" y="686165"/>
              <a:ext cx="1454400" cy="1200121"/>
              <a:chOff x="0" y="0"/>
              <a:chExt cx="1454399" cy="1200119"/>
            </a:xfrm>
          </p:grpSpPr>
          <p:sp>
            <p:nvSpPr>
              <p:cNvPr id="798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799" name="3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3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2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1</a:t>
                </a:r>
              </a:p>
              <a:p>
                <a:pPr algn="ctr"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4</a:t>
                </a:r>
              </a:p>
            </p:txBody>
          </p:sp>
        </p:grpSp>
        <p:sp>
          <p:nvSpPr>
            <p:cNvPr id="801" name="Google Shape;677;p84"/>
            <p:cNvSpPr/>
            <p:nvPr/>
          </p:nvSpPr>
          <p:spPr>
            <a:xfrm>
              <a:off x="3143674" y="1007475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2" name="Google Shape;678;p84"/>
            <p:cNvSpPr/>
            <p:nvPr/>
          </p:nvSpPr>
          <p:spPr>
            <a:xfrm>
              <a:off x="3143674" y="1286224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3" name="Google Shape;679;p84"/>
            <p:cNvSpPr/>
            <p:nvPr/>
          </p:nvSpPr>
          <p:spPr>
            <a:xfrm>
              <a:off x="3143674" y="1572875"/>
              <a:ext cx="1472402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4" name="Google Shape;680;p84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805" name="Google Shape;681;p84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806" name="Google Shape;682;p84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7" name="Google Shape;683;p84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8" name="Google Shape;684;p84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9" name="Google Shape;685;p84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11" name="Google Shape;686;p84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number of feedings</a:t>
            </a:r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int</a:t>
            </a:r>
          </a:p>
        </p:txBody>
      </p:sp>
      <p:sp>
        <p:nvSpPr>
          <p:cNvPr id="812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701;p8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Attempt #1: Animal – Feeding Times Dictionary</a:t>
            </a:r>
          </a:p>
        </p:txBody>
      </p:sp>
      <p:grpSp>
        <p:nvGrpSpPr>
          <p:cNvPr id="835" name="Google Shape;704;p86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815" name="Google Shape;705;p86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6" name="Google Shape;706;p86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819" name="Google Shape;707;p86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817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18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820" name="Google Shape;708;p86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1" name="Google Shape;709;p86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2" name="Google Shape;710;p86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25" name="Google Shape;711;p86"/>
            <p:cNvGrpSpPr/>
            <p:nvPr/>
          </p:nvGrpSpPr>
          <p:grpSpPr>
            <a:xfrm>
              <a:off x="3152674" y="692374"/>
              <a:ext cx="1913102" cy="1187701"/>
              <a:chOff x="0" y="0"/>
              <a:chExt cx="1913100" cy="1187699"/>
            </a:xfrm>
          </p:grpSpPr>
          <p:sp>
            <p:nvSpPr>
              <p:cNvPr id="823" name="Rectangle"/>
              <p:cNvSpPr/>
              <p:nvPr/>
            </p:nvSpPr>
            <p:spPr>
              <a:xfrm>
                <a:off x="-1" y="0"/>
                <a:ext cx="1913102" cy="1187700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24" name="‘12:00,3:00,9:00’…"/>
              <p:cNvSpPr txBox="1"/>
              <p:nvPr/>
            </p:nvSpPr>
            <p:spPr>
              <a:xfrm>
                <a:off x="-1" y="29350"/>
                <a:ext cx="1913102" cy="1129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‘12:00,3:00,9:00’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‘8:00,1:00’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‘5:00,3:00,9:00,2:00’</a:t>
                </a:r>
              </a:p>
            </p:txBody>
          </p:sp>
        </p:grpSp>
        <p:sp>
          <p:nvSpPr>
            <p:cNvPr id="826" name="Google Shape;712;p86"/>
            <p:cNvSpPr/>
            <p:nvPr/>
          </p:nvSpPr>
          <p:spPr>
            <a:xfrm flipV="1">
              <a:off x="3143674" y="993374"/>
              <a:ext cx="1913102" cy="141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7" name="Google Shape;713;p86"/>
            <p:cNvSpPr/>
            <p:nvPr/>
          </p:nvSpPr>
          <p:spPr>
            <a:xfrm>
              <a:off x="3143674" y="1286224"/>
              <a:ext cx="19221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8" name="Google Shape;714;p86"/>
            <p:cNvSpPr/>
            <p:nvPr/>
          </p:nvSpPr>
          <p:spPr>
            <a:xfrm flipV="1">
              <a:off x="3143674" y="1563875"/>
              <a:ext cx="1931401" cy="90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9" name="Google Shape;715;p86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830" name="Google Shape;716;p86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831" name="Google Shape;717;p86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2" name="Google Shape;718;p86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3" name="Google Shape;719;p86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4" name="Google Shape;720;p86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36" name="Google Shape;721;p86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</a:t>
            </a:r>
            <a:r>
              <a:rPr b="1"/>
              <a:t>feeding times</a:t>
            </a:r>
            <a:endParaRPr b="1"/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</a:t>
            </a:r>
            <a:r>
              <a:rPr b="1"/>
              <a:t>string</a:t>
            </a:r>
          </a:p>
        </p:txBody>
      </p:sp>
      <p:sp>
        <p:nvSpPr>
          <p:cNvPr id="837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727;p8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Attempt #1: Animal – Feeding Times Dictionary</a:t>
            </a:r>
          </a:p>
        </p:txBody>
      </p:sp>
      <p:sp>
        <p:nvSpPr>
          <p:cNvPr id="840" name="Google Shape;728;p87"/>
          <p:cNvSpPr txBox="1"/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861" name="Google Shape;730;p87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841" name="Google Shape;731;p87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2" name="Google Shape;732;p87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845" name="Google Shape;733;p87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843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44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846" name="Google Shape;734;p87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7" name="Google Shape;735;p87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8" name="Google Shape;736;p87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51" name="Google Shape;737;p87"/>
            <p:cNvGrpSpPr/>
            <p:nvPr/>
          </p:nvGrpSpPr>
          <p:grpSpPr>
            <a:xfrm>
              <a:off x="3152674" y="692374"/>
              <a:ext cx="1913102" cy="1187701"/>
              <a:chOff x="0" y="0"/>
              <a:chExt cx="1913100" cy="1187699"/>
            </a:xfrm>
          </p:grpSpPr>
          <p:sp>
            <p:nvSpPr>
              <p:cNvPr id="849" name="Rectangle"/>
              <p:cNvSpPr/>
              <p:nvPr/>
            </p:nvSpPr>
            <p:spPr>
              <a:xfrm>
                <a:off x="-1" y="0"/>
                <a:ext cx="1913102" cy="1187700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50" name="‘12:00,3:00,9:00’…"/>
              <p:cNvSpPr txBox="1"/>
              <p:nvPr/>
            </p:nvSpPr>
            <p:spPr>
              <a:xfrm>
                <a:off x="-1" y="29350"/>
                <a:ext cx="1913102" cy="1129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‘12:00,3:00,9:00’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‘8:00,1:00’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‘5:00,3:00,9:00,2:00’</a:t>
                </a:r>
              </a:p>
            </p:txBody>
          </p:sp>
        </p:grpSp>
        <p:sp>
          <p:nvSpPr>
            <p:cNvPr id="852" name="Google Shape;738;p87"/>
            <p:cNvSpPr/>
            <p:nvPr/>
          </p:nvSpPr>
          <p:spPr>
            <a:xfrm flipV="1">
              <a:off x="3143674" y="993374"/>
              <a:ext cx="1913102" cy="141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3" name="Google Shape;739;p87"/>
            <p:cNvSpPr/>
            <p:nvPr/>
          </p:nvSpPr>
          <p:spPr>
            <a:xfrm>
              <a:off x="3143674" y="1286224"/>
              <a:ext cx="19221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4" name="Google Shape;740;p87"/>
            <p:cNvSpPr/>
            <p:nvPr/>
          </p:nvSpPr>
          <p:spPr>
            <a:xfrm flipV="1">
              <a:off x="3143674" y="1563875"/>
              <a:ext cx="1931401" cy="90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5" name="Google Shape;741;p87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856" name="Google Shape;742;p87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857" name="Google Shape;743;p87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8" name="Google Shape;744;p87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9" name="Google Shape;745;p87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0" name="Google Shape;746;p87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62" name="Google Shape;747;p87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</a:t>
            </a:r>
            <a:r>
              <a:rPr b="1"/>
              <a:t>feeding times</a:t>
            </a:r>
            <a:endParaRPr b="1"/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</a:t>
            </a:r>
            <a:r>
              <a:rPr b="1"/>
              <a:t>string</a:t>
            </a:r>
          </a:p>
        </p:txBody>
      </p:sp>
      <p:sp>
        <p:nvSpPr>
          <p:cNvPr id="863" name="Google Shape;749;p87"/>
          <p:cNvSpPr txBox="1"/>
          <p:nvPr/>
        </p:nvSpPr>
        <p:spPr>
          <a:xfrm>
            <a:off x="4020425" y="3479100"/>
            <a:ext cx="49542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Times are not easily accessible!</a:t>
            </a:r>
          </a:p>
        </p:txBody>
      </p:sp>
      <p:pic>
        <p:nvPicPr>
          <p:cNvPr id="864" name="Google Shape;750;p87" descr="Google Shape;750;p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9199" y="3474999"/>
            <a:ext cx="554051" cy="5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865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783;p8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Attempt #1: Animal – Feeding Times Dictionary</a:t>
            </a:r>
          </a:p>
        </p:txBody>
      </p:sp>
      <p:sp>
        <p:nvSpPr>
          <p:cNvPr id="868" name="Google Shape;784;p89"/>
          <p:cNvSpPr txBox="1"/>
          <p:nvPr>
            <p:ph type="body" idx="1"/>
          </p:nvPr>
        </p:nvSpPr>
        <p:spPr>
          <a:xfrm>
            <a:off x="311700" y="1152475"/>
            <a:ext cx="8590200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889" name="Google Shape;786;p89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869" name="Google Shape;787;p89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0" name="Google Shape;788;p89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873" name="Google Shape;789;p89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871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72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874" name="Google Shape;790;p89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5" name="Google Shape;791;p89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6" name="Google Shape;792;p89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79" name="Google Shape;793;p89"/>
            <p:cNvGrpSpPr/>
            <p:nvPr/>
          </p:nvGrpSpPr>
          <p:grpSpPr>
            <a:xfrm>
              <a:off x="3152674" y="692374"/>
              <a:ext cx="1913102" cy="1187701"/>
              <a:chOff x="0" y="0"/>
              <a:chExt cx="1913100" cy="1187699"/>
            </a:xfrm>
          </p:grpSpPr>
          <p:sp>
            <p:nvSpPr>
              <p:cNvPr id="877" name="Rectangle"/>
              <p:cNvSpPr/>
              <p:nvPr/>
            </p:nvSpPr>
            <p:spPr>
              <a:xfrm>
                <a:off x="-1" y="0"/>
                <a:ext cx="1913102" cy="1187700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78" name="‘12:00,3:00,9:00’…"/>
              <p:cNvSpPr txBox="1"/>
              <p:nvPr/>
            </p:nvSpPr>
            <p:spPr>
              <a:xfrm>
                <a:off x="-1" y="29350"/>
                <a:ext cx="1913102" cy="1129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‘12:00,3:00,9:00’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‘8:00,1:00’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‘11:00’</a:t>
                </a:r>
              </a:p>
              <a:p>
                <a:pPr algn="ctr">
                  <a:lnSpc>
                    <a:spcPct val="115000"/>
                  </a:lnSpc>
                  <a:spcBef>
                    <a:spcPts val="1000"/>
                  </a:spcBef>
                  <a:defRPr b="1" sz="9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‘5:00,3:00,9:00,2:00’</a:t>
                </a:r>
              </a:p>
            </p:txBody>
          </p:sp>
        </p:grpSp>
        <p:sp>
          <p:nvSpPr>
            <p:cNvPr id="880" name="Google Shape;794;p89"/>
            <p:cNvSpPr/>
            <p:nvPr/>
          </p:nvSpPr>
          <p:spPr>
            <a:xfrm flipV="1">
              <a:off x="3143674" y="993374"/>
              <a:ext cx="1913102" cy="141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1" name="Google Shape;795;p89"/>
            <p:cNvSpPr/>
            <p:nvPr/>
          </p:nvSpPr>
          <p:spPr>
            <a:xfrm>
              <a:off x="3143674" y="1286224"/>
              <a:ext cx="19221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2" name="Google Shape;796;p89"/>
            <p:cNvSpPr/>
            <p:nvPr/>
          </p:nvSpPr>
          <p:spPr>
            <a:xfrm flipV="1">
              <a:off x="3143674" y="1563875"/>
              <a:ext cx="1931401" cy="90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3" name="Google Shape;797;p89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884" name="Google Shape;798;p89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885" name="Google Shape;799;p89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6" name="Google Shape;800;p89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7" name="Google Shape;801;p89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8" name="Google Shape;802;p89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90" name="Google Shape;803;p89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</a:t>
            </a:r>
            <a:r>
              <a:rPr b="1"/>
              <a:t>feeding times</a:t>
            </a:r>
            <a:endParaRPr b="1"/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</a:t>
            </a:r>
            <a:r>
              <a:rPr b="1"/>
              <a:t> string</a:t>
            </a:r>
          </a:p>
        </p:txBody>
      </p:sp>
      <p:sp>
        <p:nvSpPr>
          <p:cNvPr id="891" name="Google Shape;806;p89"/>
          <p:cNvSpPr txBox="1"/>
          <p:nvPr/>
        </p:nvSpPr>
        <p:spPr>
          <a:xfrm>
            <a:off x="4020425" y="3479100"/>
            <a:ext cx="49542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000">
                <a:solidFill>
                  <a:schemeClr val="accent2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pPr/>
            <a:r>
              <a:t>But those times look like a data type we know of......</a:t>
            </a:r>
          </a:p>
        </p:txBody>
      </p:sp>
      <p:sp>
        <p:nvSpPr>
          <p:cNvPr id="892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20;p9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Attempt #2: Animal – Feeding Times Dictionary</a:t>
            </a:r>
          </a:p>
        </p:txBody>
      </p:sp>
      <p:grpSp>
        <p:nvGrpSpPr>
          <p:cNvPr id="915" name="Google Shape;823;p91"/>
          <p:cNvGrpSpPr/>
          <p:nvPr/>
        </p:nvGrpSpPr>
        <p:grpSpPr>
          <a:xfrm>
            <a:off x="3629600" y="1170024"/>
            <a:ext cx="5411401" cy="2152676"/>
            <a:chOff x="0" y="0"/>
            <a:chExt cx="5411399" cy="2152675"/>
          </a:xfrm>
        </p:grpSpPr>
        <p:sp>
          <p:nvSpPr>
            <p:cNvPr id="895" name="Google Shape;824;p91"/>
            <p:cNvSpPr/>
            <p:nvPr/>
          </p:nvSpPr>
          <p:spPr>
            <a:xfrm>
              <a:off x="0" y="358075"/>
              <a:ext cx="5411400" cy="1794600"/>
            </a:xfrm>
            <a:prstGeom prst="rect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6" name="Google Shape;825;p91"/>
            <p:cNvSpPr txBox="1"/>
            <p:nvPr/>
          </p:nvSpPr>
          <p:spPr>
            <a:xfrm>
              <a:off x="2017849" y="-1"/>
              <a:ext cx="12180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dict</a:t>
              </a:r>
            </a:p>
          </p:txBody>
        </p:sp>
        <p:grpSp>
          <p:nvGrpSpPr>
            <p:cNvPr id="899" name="Google Shape;826;p91"/>
            <p:cNvGrpSpPr/>
            <p:nvPr/>
          </p:nvGrpSpPr>
          <p:grpSpPr>
            <a:xfrm>
              <a:off x="333274" y="686165"/>
              <a:ext cx="1454401" cy="1200121"/>
              <a:chOff x="0" y="0"/>
              <a:chExt cx="1454399" cy="1200119"/>
            </a:xfrm>
          </p:grpSpPr>
          <p:sp>
            <p:nvSpPr>
              <p:cNvPr id="897" name="Rectangle"/>
              <p:cNvSpPr/>
              <p:nvPr/>
            </p:nvSpPr>
            <p:spPr>
              <a:xfrm>
                <a:off x="0" y="6209"/>
                <a:ext cx="1454400" cy="1187701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898" name="‘hansa’…"/>
              <p:cNvSpPr txBox="1"/>
              <p:nvPr/>
            </p:nvSpPr>
            <p:spPr>
              <a:xfrm>
                <a:off x="0" y="0"/>
                <a:ext cx="1454400" cy="12001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‘hansa’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‘kandula’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‘lumpy’</a:t>
                </a:r>
              </a:p>
              <a:p>
                <a:pPr>
                  <a:lnSpc>
                    <a:spcPct val="115000"/>
                  </a:lnSpc>
                  <a:defRPr b="1" sz="16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‘surus’</a:t>
                </a:r>
              </a:p>
            </p:txBody>
          </p:sp>
        </p:grpSp>
        <p:sp>
          <p:nvSpPr>
            <p:cNvPr id="900" name="Google Shape;827;p91"/>
            <p:cNvSpPr/>
            <p:nvPr/>
          </p:nvSpPr>
          <p:spPr>
            <a:xfrm>
              <a:off x="324274" y="10074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1" name="Google Shape;828;p91"/>
            <p:cNvSpPr/>
            <p:nvPr/>
          </p:nvSpPr>
          <p:spPr>
            <a:xfrm>
              <a:off x="324274" y="1286224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2" name="Google Shape;829;p91"/>
            <p:cNvSpPr/>
            <p:nvPr/>
          </p:nvSpPr>
          <p:spPr>
            <a:xfrm>
              <a:off x="324274" y="1572875"/>
              <a:ext cx="14724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905" name="Google Shape;830;p91"/>
            <p:cNvGrpSpPr/>
            <p:nvPr/>
          </p:nvGrpSpPr>
          <p:grpSpPr>
            <a:xfrm>
              <a:off x="3152674" y="692374"/>
              <a:ext cx="2015102" cy="1187701"/>
              <a:chOff x="0" y="0"/>
              <a:chExt cx="2015100" cy="1187699"/>
            </a:xfrm>
          </p:grpSpPr>
          <p:sp>
            <p:nvSpPr>
              <p:cNvPr id="903" name="Rectangle"/>
              <p:cNvSpPr/>
              <p:nvPr/>
            </p:nvSpPr>
            <p:spPr>
              <a:xfrm>
                <a:off x="-1" y="0"/>
                <a:ext cx="2015102" cy="1187700"/>
              </a:xfrm>
              <a:prstGeom prst="rect">
                <a:avLst/>
              </a:prstGeom>
              <a:noFill/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904" name="[‘12:00’,‘3:00’,‘9:00’]…"/>
              <p:cNvSpPr txBox="1"/>
              <p:nvPr/>
            </p:nvSpPr>
            <p:spPr>
              <a:xfrm>
                <a:off x="-1" y="31890"/>
                <a:ext cx="2015102" cy="1123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4" tIns="91424" rIns="91424" bIns="91424" numCol="1" anchor="ctr">
                <a:sp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[‘12:00’,‘3:00’,‘9:00’]</a:t>
                </a:r>
              </a:p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[‘8:00’,‘1:00’]</a:t>
                </a:r>
              </a:p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[‘11:00’]</a:t>
                </a:r>
              </a:p>
              <a:p>
                <a:pPr algn="ctr">
                  <a:lnSpc>
                    <a:spcPct val="130000"/>
                  </a:lnSpc>
                  <a:spcBef>
                    <a:spcPts val="1000"/>
                  </a:spcBef>
                  <a:defRPr b="1" sz="800">
                    <a:solidFill>
                      <a:schemeClr val="accent2">
                        <a:lumOff val="21764"/>
                      </a:schemeClr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[‘5:00’,‘3:00’,‘9:00’,‘2:00’]</a:t>
                </a:r>
              </a:p>
            </p:txBody>
          </p:sp>
        </p:grpSp>
        <p:sp>
          <p:nvSpPr>
            <p:cNvPr id="906" name="Google Shape;831;p91"/>
            <p:cNvSpPr/>
            <p:nvPr/>
          </p:nvSpPr>
          <p:spPr>
            <a:xfrm flipV="1">
              <a:off x="3143674" y="1006274"/>
              <a:ext cx="2018102" cy="120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7" name="Google Shape;832;p91"/>
            <p:cNvSpPr/>
            <p:nvPr/>
          </p:nvSpPr>
          <p:spPr>
            <a:xfrm>
              <a:off x="3152675" y="1286224"/>
              <a:ext cx="2015101" cy="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8" name="Google Shape;833;p91"/>
            <p:cNvSpPr/>
            <p:nvPr/>
          </p:nvSpPr>
          <p:spPr>
            <a:xfrm>
              <a:off x="3143674" y="1572874"/>
              <a:ext cx="2024101" cy="9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9" name="Google Shape;834;p91"/>
            <p:cNvSpPr txBox="1"/>
            <p:nvPr/>
          </p:nvSpPr>
          <p:spPr>
            <a:xfrm>
              <a:off x="679574" y="321850"/>
              <a:ext cx="884701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keys</a:t>
              </a:r>
            </a:p>
          </p:txBody>
        </p:sp>
        <p:sp>
          <p:nvSpPr>
            <p:cNvPr id="910" name="Google Shape;835;p91"/>
            <p:cNvSpPr txBox="1"/>
            <p:nvPr/>
          </p:nvSpPr>
          <p:spPr>
            <a:xfrm>
              <a:off x="3381275" y="321850"/>
              <a:ext cx="1054200" cy="411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b="1" sz="1600">
                  <a:solidFill>
                    <a:schemeClr val="accent2">
                      <a:lumOff val="21764"/>
                    </a:schemeClr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values</a:t>
              </a:r>
            </a:p>
          </p:txBody>
        </p:sp>
        <p:sp>
          <p:nvSpPr>
            <p:cNvPr id="911" name="Google Shape;836;p91"/>
            <p:cNvSpPr/>
            <p:nvPr/>
          </p:nvSpPr>
          <p:spPr>
            <a:xfrm>
              <a:off x="1787575" y="837824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2" name="Google Shape;837;p91"/>
            <p:cNvSpPr/>
            <p:nvPr/>
          </p:nvSpPr>
          <p:spPr>
            <a:xfrm>
              <a:off x="1787575" y="11438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3" name="Google Shape;838;p91"/>
            <p:cNvSpPr/>
            <p:nvPr/>
          </p:nvSpPr>
          <p:spPr>
            <a:xfrm>
              <a:off x="1787575" y="142654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4" name="Google Shape;839;p91"/>
            <p:cNvSpPr/>
            <p:nvPr/>
          </p:nvSpPr>
          <p:spPr>
            <a:xfrm>
              <a:off x="1787575" y="1713199"/>
              <a:ext cx="1363500" cy="600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21764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916" name="Google Shape;840;p91"/>
          <p:cNvSpPr txBox="1"/>
          <p:nvPr/>
        </p:nvSpPr>
        <p:spPr>
          <a:xfrm>
            <a:off x="311699" y="1152475"/>
            <a:ext cx="31575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457200" indent="-355600"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animal name ⟶ </a:t>
            </a:r>
            <a:r>
              <a:rPr b="1"/>
              <a:t>feeding times</a:t>
            </a:r>
            <a:endParaRPr b="1"/>
          </a:p>
          <a:p>
            <a:pPr marL="457200" indent="-355600"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2000"/>
              <a:buFont typeface="Helvetica"/>
              <a:buChar char="●"/>
              <a:defRPr sz="20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string ⟶  </a:t>
            </a:r>
            <a:r>
              <a:rPr b="1"/>
              <a:t>list[string]</a:t>
            </a:r>
          </a:p>
        </p:txBody>
      </p:sp>
      <p:sp>
        <p:nvSpPr>
          <p:cNvPr id="917" name="Google Shape;722;p86"/>
          <p:cNvSpPr txBox="1"/>
          <p:nvPr/>
        </p:nvSpPr>
        <p:spPr>
          <a:xfrm>
            <a:off x="413299" y="2399600"/>
            <a:ext cx="3157502" cy="191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What if we wanted to store the </a:t>
            </a:r>
            <a:r>
              <a:rPr b="1"/>
              <a:t>times</a:t>
            </a:r>
            <a:r>
              <a:t> that the animals were fed?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5E696C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5E696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