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2CD"/>
          </a:solidFill>
        </a:fill>
      </a:tcStyle>
    </a:wholeTbl>
    <a:band2H>
      <a:tcTxStyle b="def" i="def"/>
      <a:tcStyle>
        <a:tcBdr/>
        <a:fill>
          <a:solidFill>
            <a:srgbClr val="FC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50;p11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57175" indent="-25717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618445" indent="-27554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906235" indent="-22043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249135" indent="-22043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1592035" indent="-22043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2395389" y="502295"/>
            <a:ext cx="4353223" cy="2906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114103" y="3683496"/>
            <a:ext cx="4915794" cy="649636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114103" y="4326433"/>
            <a:ext cx="4915794" cy="341562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-206074" y="4767171"/>
            <a:ext cx="8101535" cy="21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7" tIns="25717" rIns="25717" bIns="25717">
            <a:normAutofit fontScale="100000" lnSpcReduction="0"/>
          </a:bodyPr>
          <a:lstStyle/>
          <a:p>
            <a:pPr lvl="2" indent="914400" defTabSz="257175">
              <a:spcBef>
                <a:spcPts val="100"/>
              </a:spcBef>
              <a:defRPr sz="7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1543050" y="400050"/>
            <a:ext cx="6115050" cy="457200"/>
          </a:xfrm>
          <a:prstGeom prst="rect">
            <a:avLst/>
          </a:prstGeom>
        </p:spPr>
        <p:txBody>
          <a:bodyPr lIns="34528" tIns="34528" rIns="34528" bIns="34528" anchor="ctr"/>
          <a:lstStyle>
            <a:lvl1pPr defTabSz="685800">
              <a:lnSpc>
                <a:spcPct val="70000"/>
              </a:lnSpc>
              <a:defRPr b="1" sz="3000">
                <a:solidFill>
                  <a:srgbClr val="00009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1543050" y="857250"/>
            <a:ext cx="6286500" cy="3886200"/>
          </a:xfrm>
          <a:prstGeom prst="rect">
            <a:avLst/>
          </a:prstGeom>
        </p:spPr>
        <p:txBody>
          <a:bodyPr lIns="34528" tIns="34528" rIns="34528" bIns="34528"/>
          <a:lstStyle>
            <a:lvl1pPr marL="2540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75000"/>
              <a:buFontTx/>
              <a:buChar char="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4572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Tx/>
              <a:buFont typeface="Monotype Sorts"/>
              <a:buNone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1684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Tx/>
              <a:buChar char="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6256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FontTx/>
              <a:buChar char="•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0828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FontTx/>
              <a:buChar char="–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7606530" y="4832746"/>
            <a:ext cx="223021" cy="221458"/>
          </a:xfrm>
          <a:prstGeom prst="rect">
            <a:avLst/>
          </a:prstGeom>
        </p:spPr>
        <p:txBody>
          <a:bodyPr lIns="34528" tIns="34528" rIns="34528" bIns="34528"/>
          <a:lstStyle>
            <a:lvl1pPr defTabSz="342900">
              <a:defRPr>
                <a:solidFill>
                  <a:srgbClr val="FFCC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1657350" y="1597818"/>
            <a:ext cx="5829300" cy="110252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pyright © 2018 Pearson Education, Ltd."/>
          <p:cNvSpPr txBox="1"/>
          <p:nvPr/>
        </p:nvSpPr>
        <p:spPr>
          <a:xfrm>
            <a:off x="1940480" y="4862988"/>
            <a:ext cx="1988821" cy="18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b">
            <a:spAutoFit/>
          </a:bodyPr>
          <a:lstStyle>
            <a:lvl1pPr algn="r" defTabSz="685800">
              <a:spcBef>
                <a:spcPts val="400"/>
              </a:spcBef>
              <a:defRPr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Copyright © 2018 Pearson Education, Ltd. </a:t>
            </a:r>
          </a:p>
        </p:txBody>
      </p:sp>
      <p:pic>
        <p:nvPicPr>
          <p:cNvPr id="19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53" y="4839890"/>
            <a:ext cx="628651" cy="19288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20;p4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580" y="4440597"/>
            <a:ext cx="681041" cy="67952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7"/>
          <p:cNvSpPr txBox="1"/>
          <p:nvPr/>
        </p:nvSpPr>
        <p:spPr>
          <a:xfrm>
            <a:off x="2895027" y="4843121"/>
            <a:ext cx="2969216" cy="2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Piech and Sahami, CS106A, Stanford University</a:t>
            </a:r>
          </a:p>
        </p:txBody>
      </p:sp>
      <p:sp>
        <p:nvSpPr>
          <p:cNvPr id="252" name="Title Text"/>
          <p:cNvSpPr txBox="1"/>
          <p:nvPr>
            <p:ph type="title"/>
          </p:nvPr>
        </p:nvSpPr>
        <p:spPr>
          <a:xfrm>
            <a:off x="1657350" y="1597818"/>
            <a:ext cx="5829300" cy="110252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>
                <a:solidFill>
                  <a:srgbClr val="000000"/>
                </a:solidFill>
              </a:defRPr>
            </a:lvl1pPr>
            <a:lvl2pPr marL="965200" indent="-355600">
              <a:buSzPts val="1400"/>
              <a:defRPr sz="1400">
                <a:solidFill>
                  <a:srgbClr val="000000"/>
                </a:solidFill>
              </a:defRPr>
            </a:lvl2pPr>
            <a:lvl3pPr marL="1422400" indent="-355600">
              <a:buSzPts val="1400"/>
              <a:defRPr sz="1400">
                <a:solidFill>
                  <a:srgbClr val="000000"/>
                </a:solidFill>
              </a:defRPr>
            </a:lvl3pPr>
            <a:lvl4pPr marL="1879600" indent="-355600">
              <a:buSzPts val="1400"/>
              <a:defRPr sz="1400">
                <a:solidFill>
                  <a:srgbClr val="000000"/>
                </a:solidFill>
              </a:defRPr>
            </a:lvl4pPr>
            <a:lvl5pPr marL="2336800" indent="-355600">
              <a:buSzPts val="1400"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4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Google Shape;26;p5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>
                <a:solidFill>
                  <a:srgbClr val="000000"/>
                </a:solidFill>
              </a:defRPr>
            </a:lvl1pPr>
            <a:lvl2pPr marL="914400" indent="-304800">
              <a:buSzPts val="1200"/>
              <a:defRPr sz="1200">
                <a:solidFill>
                  <a:srgbClr val="000000"/>
                </a:solidFill>
              </a:defRPr>
            </a:lvl2pPr>
            <a:lvl3pPr marL="1371600" indent="-304800">
              <a:buSzPts val="1200"/>
              <a:defRPr sz="1200">
                <a:solidFill>
                  <a:srgbClr val="000000"/>
                </a:solidFill>
              </a:defRPr>
            </a:lvl3pPr>
            <a:lvl4pPr marL="1828800" indent="-304800">
              <a:buSzPts val="1200"/>
              <a:defRPr sz="1200">
                <a:solidFill>
                  <a:srgbClr val="000000"/>
                </a:solidFill>
              </a:defRPr>
            </a:lvl4pPr>
            <a:lvl5pPr marL="2286000" indent="-304800">
              <a:buSzPts val="1200"/>
              <a:defRPr sz="1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8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1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Relationship Id="rId3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mp130"/>
          <p:cNvSpPr txBox="1"/>
          <p:nvPr>
            <p:ph type="title"/>
          </p:nvPr>
        </p:nvSpPr>
        <p:spPr>
          <a:xfrm>
            <a:off x="2114103" y="3810103"/>
            <a:ext cx="4915794" cy="649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Variables and Expressions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523" y="1581626"/>
            <a:ext cx="8264954" cy="1921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ypically, computer performs three-step process…"/>
          <p:cNvSpPr txBox="1"/>
          <p:nvPr>
            <p:ph type="body" idx="4294967295"/>
          </p:nvPr>
        </p:nvSpPr>
        <p:spPr>
          <a:xfrm>
            <a:off x="950317" y="1174750"/>
            <a:ext cx="7380883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Typically, computer performs three-step process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Receive input</a:t>
            </a:r>
          </a:p>
          <a:p>
            <a:pPr lvl="2" marL="1085850" indent="-171450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Input: any data that the program receives while it is running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Perform some process on the input</a:t>
            </a:r>
          </a:p>
          <a:p>
            <a:pPr lvl="2" marL="1085850" indent="-171450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Example: mathematical calculation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Produce output</a:t>
            </a:r>
          </a:p>
        </p:txBody>
      </p:sp>
      <p:grpSp>
        <p:nvGrpSpPr>
          <p:cNvPr id="30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0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04" name="Input, Processing and Output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Input, Processing and Output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968;p9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69" name="Google Shape;969;p9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*	Multiplication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	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//	Integer 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%	Modulus (remainder)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+	Addition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-	Subtraction</a:t>
            </a:r>
          </a:p>
        </p:txBody>
      </p:sp>
      <p:graphicFrame>
        <p:nvGraphicFramePr>
          <p:cNvPr id="1170" name="Google Shape;970;p98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sp>
        <p:nvSpPr>
          <p:cNvPr id="1171" name="Google Shape;971;p98"/>
          <p:cNvSpPr txBox="1"/>
          <p:nvPr/>
        </p:nvSpPr>
        <p:spPr>
          <a:xfrm>
            <a:off x="4505325" y="3031700"/>
            <a:ext cx="3911401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is your “order of operations” for Python!</a:t>
            </a:r>
          </a:p>
        </p:txBody>
      </p:sp>
      <p:grpSp>
        <p:nvGrpSpPr>
          <p:cNvPr id="117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7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73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976;p9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77" name="Google Shape;977;p9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*	Multiplication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	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//	Integer 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%	Modulus (remainder)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+	Addition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-	Subtraction</a:t>
            </a:r>
          </a:p>
        </p:txBody>
      </p:sp>
      <p:graphicFrame>
        <p:nvGraphicFramePr>
          <p:cNvPr id="1178" name="Google Shape;978;p99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pic>
        <p:nvPicPr>
          <p:cNvPr id="1179" name="Google Shape;979;p99" descr="Google Shape;979;p99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5400000">
            <a:off x="6796150" y="3157735"/>
            <a:ext cx="1102200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0" name="Google Shape;980;p99"/>
          <p:cNvSpPr txBox="1"/>
          <p:nvPr/>
        </p:nvSpPr>
        <p:spPr>
          <a:xfrm>
            <a:off x="3631124" y="3031700"/>
            <a:ext cx="3599101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Ties within rows are broken by going from left to right</a:t>
            </a:r>
          </a:p>
        </p:txBody>
      </p:sp>
      <p:grpSp>
        <p:nvGrpSpPr>
          <p:cNvPr id="118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8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82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985;p10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86" name="Google Shape;986;p10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</a:t>
            </a:r>
          </a:p>
          <a:p>
            <a:pPr indent="-419100">
              <a:buSzPts val="3000"/>
              <a:defRPr sz="3000"/>
            </a:pPr>
            <a:r>
              <a:t>5 + 1 / 2 - 4</a:t>
            </a:r>
          </a:p>
          <a:p>
            <a:pPr indent="-419100">
              <a:buSzPts val="3000"/>
              <a:defRPr sz="3000"/>
            </a:pPr>
            <a:r>
              <a:t>15 / 2.0 + 6</a:t>
            </a:r>
          </a:p>
          <a:p>
            <a:pPr indent="-419100">
              <a:buSzPts val="3000"/>
              <a:defRPr sz="3000"/>
            </a:pPr>
            <a:r>
              <a:t>5 + 1 / (2 - 4)</a:t>
            </a:r>
          </a:p>
          <a:p>
            <a:pPr indent="-419100">
              <a:buSzPts val="3000"/>
              <a:defRPr sz="3000"/>
            </a:pPr>
            <a:r>
              <a:t>5 + 1 // (2 - 4)</a:t>
            </a:r>
          </a:p>
          <a:p>
            <a:pPr indent="-419100">
              <a:buSzPts val="3000"/>
              <a:defRPr sz="3000"/>
            </a:pPr>
            <a:r>
              <a:t>1 * 2 + 3 * 5 % 4</a:t>
            </a:r>
          </a:p>
        </p:txBody>
      </p:sp>
      <p:sp>
        <p:nvSpPr>
          <p:cNvPr id="1187" name="Google Shape;987;p100"/>
          <p:cNvSpPr txBox="1"/>
          <p:nvPr/>
        </p:nvSpPr>
        <p:spPr>
          <a:xfrm>
            <a:off x="4007099" y="3406599"/>
            <a:ext cx="4825202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Let’s all think about it</a:t>
            </a:r>
          </a:p>
        </p:txBody>
      </p:sp>
      <p:graphicFrame>
        <p:nvGraphicFramePr>
          <p:cNvPr id="1188" name="Google Shape;988;p100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9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8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90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993;p10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94" name="Google Shape;994;p10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</a:t>
            </a:r>
          </a:p>
          <a:p>
            <a:pPr indent="-419100">
              <a:buSzPts val="3000"/>
              <a:defRPr sz="3000"/>
            </a:pPr>
            <a:r>
              <a:t>5 + 1 / 2 - 4</a:t>
            </a:r>
          </a:p>
          <a:p>
            <a:pPr indent="-419100">
              <a:buSzPts val="3000"/>
              <a:defRPr sz="3000"/>
            </a:pPr>
            <a:r>
              <a:t>15 / 2.0 + 6</a:t>
            </a:r>
          </a:p>
          <a:p>
            <a:pPr indent="-419100">
              <a:buSzPts val="3000"/>
              <a:defRPr sz="3000"/>
            </a:pPr>
            <a:r>
              <a:t>5 + 1 / (2 - 4)</a:t>
            </a:r>
          </a:p>
          <a:p>
            <a:pPr indent="-419100">
              <a:buSzPts val="3000"/>
              <a:defRPr sz="3000"/>
            </a:pPr>
            <a:r>
              <a:t>5 + 1 // (2 - 4)</a:t>
            </a:r>
          </a:p>
          <a:p>
            <a:pPr indent="-419100">
              <a:buSzPts val="3000"/>
              <a:defRPr sz="3000"/>
            </a:pPr>
            <a:r>
              <a:t>1 * 2 + 3 * 5 % 4</a:t>
            </a:r>
          </a:p>
        </p:txBody>
      </p:sp>
      <p:sp>
        <p:nvSpPr>
          <p:cNvPr id="1195" name="Google Shape;995;p101"/>
          <p:cNvSpPr txBox="1"/>
          <p:nvPr/>
        </p:nvSpPr>
        <p:spPr>
          <a:xfrm>
            <a:off x="5120425" y="3704525"/>
            <a:ext cx="26814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[demo]</a:t>
            </a:r>
          </a:p>
        </p:txBody>
      </p:sp>
      <p:graphicFrame>
        <p:nvGraphicFramePr>
          <p:cNvPr id="1196" name="Google Shape;996;p101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9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9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98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001;p10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202" name="Google Shape;1002;p10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 → 10</a:t>
            </a:r>
          </a:p>
          <a:p>
            <a:pPr indent="-419100">
              <a:buSzPts val="3000"/>
              <a:defRPr sz="3000"/>
            </a:pPr>
            <a:r>
              <a:t>5 + 1 / 2 - 4 → 1.5</a:t>
            </a:r>
          </a:p>
          <a:p>
            <a:pPr indent="-419100">
              <a:buSzPts val="3000"/>
              <a:defRPr sz="3000"/>
            </a:pPr>
            <a:r>
              <a:t>15 / 2.0 + 6 → 13.5</a:t>
            </a:r>
          </a:p>
          <a:p>
            <a:pPr indent="-419100">
              <a:buSzPts val="3000"/>
              <a:defRPr sz="3000"/>
            </a:pPr>
            <a:r>
              <a:t>5 + 1 / (2 - 4) → 4.5</a:t>
            </a:r>
          </a:p>
          <a:p>
            <a:pPr indent="-419100">
              <a:buSzPts val="3000"/>
              <a:defRPr sz="3000"/>
            </a:pPr>
            <a:r>
              <a:t>5 + 1 // (2 - 4) → 4</a:t>
            </a:r>
          </a:p>
          <a:p>
            <a:pPr indent="-419100">
              <a:buSzPts val="3000"/>
              <a:defRPr sz="3000"/>
            </a:pPr>
            <a:r>
              <a:t>1 * 2 + 3 * 5 % 4 → 5</a:t>
            </a:r>
          </a:p>
        </p:txBody>
      </p:sp>
      <p:sp>
        <p:nvSpPr>
          <p:cNvPr id="1203" name="Google Shape;1003;p102"/>
          <p:cNvSpPr txBox="1"/>
          <p:nvPr/>
        </p:nvSpPr>
        <p:spPr>
          <a:xfrm>
            <a:off x="5120425" y="3704525"/>
            <a:ext cx="26814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[demo]</a:t>
            </a:r>
          </a:p>
        </p:txBody>
      </p:sp>
      <p:graphicFrame>
        <p:nvGraphicFramePr>
          <p:cNvPr id="1204" name="Google Shape;1004;p102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20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0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06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009;p10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210" name="Google Shape;1010;p10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 → 10</a:t>
            </a:r>
          </a:p>
          <a:p>
            <a:pPr indent="-419100">
              <a:buSzPts val="3000"/>
              <a:defRPr sz="3000"/>
            </a:pPr>
            <a:r>
              <a:t>5 + 1 / 2 - 4 → 1.5</a:t>
            </a:r>
          </a:p>
          <a:p>
            <a:pPr indent="-419100">
              <a:buSzPts val="3000"/>
              <a:defRPr sz="3000"/>
            </a:pPr>
            <a:r>
              <a:t>15 / 2.0 + 6 → 13.5</a:t>
            </a:r>
          </a:p>
          <a:p>
            <a:pPr indent="-419100">
              <a:buSzPts val="3000"/>
              <a:defRPr sz="3000"/>
            </a:pPr>
            <a:r>
              <a:t>5 + 1 / (2 - 4) → 4.5</a:t>
            </a:r>
          </a:p>
          <a:p>
            <a:pPr indent="-419100">
              <a:buSzPts val="3000"/>
              <a:defRPr sz="3000"/>
            </a:pPr>
            <a:r>
              <a:t>5 + 1 // (2 - 4) → 4</a:t>
            </a:r>
          </a:p>
          <a:p>
            <a:pPr indent="-419100">
              <a:buSzPts val="3000"/>
              <a:defRPr sz="3000"/>
            </a:pPr>
            <a:r>
              <a:t>1 * 2 + 3 * 5 % 4 → 5</a:t>
            </a:r>
          </a:p>
        </p:txBody>
      </p:sp>
      <p:sp>
        <p:nvSpPr>
          <p:cNvPr id="1211" name="Google Shape;1011;p103"/>
          <p:cNvSpPr txBox="1"/>
          <p:nvPr/>
        </p:nvSpPr>
        <p:spPr>
          <a:xfrm>
            <a:off x="4364575" y="1152475"/>
            <a:ext cx="4216801" cy="2468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NOTE</a:t>
            </a:r>
            <a:r>
              <a:rPr b="0"/>
              <a:t>: Any of the literals can also be replaced with variables that are associated with the same value</a:t>
            </a:r>
          </a:p>
        </p:txBody>
      </p:sp>
      <p:grpSp>
        <p:nvGrpSpPr>
          <p:cNvPr id="121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1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13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016;p10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217" name="Google Shape;1017;p10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 → 10</a:t>
            </a:r>
          </a:p>
          <a:p>
            <a:pPr indent="-419100">
              <a:buSzPts val="3000"/>
              <a:defRPr sz="3000"/>
            </a:pPr>
            <a:r>
              <a:t>5 + 1 / 2 - 4 → 1.5</a:t>
            </a:r>
          </a:p>
          <a:p>
            <a:pPr indent="-419100">
              <a:buSzPts val="3000"/>
              <a:defRPr sz="3000"/>
            </a:pPr>
            <a:r>
              <a:t>15 / 2.0 + 6 → 13.5</a:t>
            </a:r>
          </a:p>
          <a:p>
            <a:pPr indent="-419100">
              <a:buSzPts val="3000"/>
              <a:defRPr sz="3000"/>
            </a:pPr>
            <a:r>
              <a:t>5 + 1 / (2 - 4) → 4.5</a:t>
            </a:r>
          </a:p>
          <a:p>
            <a:pPr indent="-419100">
              <a:buSzPts val="3000"/>
              <a:defRPr sz="3000"/>
            </a:pPr>
            <a:r>
              <a:t>5 + 1 // (2 - 4) → 4</a:t>
            </a:r>
          </a:p>
          <a:p>
            <a:pPr indent="-419100">
              <a:buSzPts val="3000"/>
              <a:defRPr sz="3000"/>
            </a:pPr>
            <a:r>
              <a:t>1 * 2 + 3 * 5 % 4 → 5</a:t>
            </a:r>
          </a:p>
        </p:txBody>
      </p:sp>
      <p:sp>
        <p:nvSpPr>
          <p:cNvPr id="1218" name="Google Shape;1018;p104"/>
          <p:cNvSpPr txBox="1"/>
          <p:nvPr/>
        </p:nvSpPr>
        <p:spPr>
          <a:xfrm>
            <a:off x="4404874" y="1152475"/>
            <a:ext cx="4216801" cy="349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For example: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</a:p>
          <a:p>
            <a:pPr indent="457200">
              <a:def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2</a:t>
            </a:r>
          </a:p>
          <a:p>
            <a:pPr indent="457200">
              <a:def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 + x * 3</a:t>
            </a:r>
          </a:p>
          <a:p>
            <a:pPr indent="457200">
              <a:def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This evaluates to 10, just like our first example expression!</a:t>
            </a:r>
          </a:p>
        </p:txBody>
      </p:sp>
      <p:grpSp>
        <p:nvGrpSpPr>
          <p:cNvPr id="122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1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20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Operator required for any mathematical operation…"/>
          <p:cNvSpPr txBox="1"/>
          <p:nvPr>
            <p:ph type="body" idx="4294967295"/>
          </p:nvPr>
        </p:nvSpPr>
        <p:spPr>
          <a:xfrm>
            <a:off x="1102882" y="921642"/>
            <a:ext cx="6938236" cy="3672980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Operator required for any mathematical operation 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When converting mathematical expression to programming statement: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May need to add multiplication operators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May need to insert parentheses </a:t>
            </a:r>
          </a:p>
        </p:txBody>
      </p:sp>
      <p:grpSp>
        <p:nvGrpSpPr>
          <p:cNvPr id="122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2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25" name="Converting Math Formulas to Programming Stateme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226314">
                <a:defRPr b="1" sz="198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Converting Math Formulas to Programming Statements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3" grpId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0" y="1593850"/>
            <a:ext cx="3454400" cy="195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" y="1600200"/>
            <a:ext cx="3048000" cy="1943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3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31" name="Converting Math Formulas to Programming Stateme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226314">
                <a:defRPr b="1" sz="198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Converting Math Formulas to Programming Statements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9" grpId="1"/>
      <p:bldP build="whole" bldLvl="1" animBg="1" rev="0" advAuto="0" spid="1228" grpId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3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35" name="Expression Shorthand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Expression Shorthands</a:t>
              </a:r>
            </a:p>
          </p:txBody>
        </p:sp>
      </p:grpSp>
      <p:sp>
        <p:nvSpPr>
          <p:cNvPr id="1237" name="Content Placeholder 2"/>
          <p:cNvSpPr txBox="1"/>
          <p:nvPr/>
        </p:nvSpPr>
        <p:spPr>
          <a:xfrm>
            <a:off x="1528657" y="1574995"/>
            <a:ext cx="6280982" cy="3259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num1 = num1 + 1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num1 += 1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num2 = num2 - 4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num2 -= 4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num3 = num3 * 2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num3 *= 2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num1 = num1 / 2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num1 /= 2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Generally: </a:t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  <a:p>
            <a:pPr lvl="1" indent="457200" defTabSz="342900">
              <a:spcBef>
                <a:spcPts val="300"/>
              </a:spcBef>
              <a:defRPr b="1" i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variable</a:t>
            </a:r>
            <a:r>
              <a:rPr b="0" i="0"/>
              <a:t>  </a:t>
            </a:r>
            <a:r>
              <a:rPr i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/>
              <a:t>  </a:t>
            </a:r>
            <a:r>
              <a:t>variable</a:t>
            </a:r>
            <a:r>
              <a:rPr b="0" i="0"/>
              <a:t>  operator  (</a:t>
            </a:r>
            <a:r>
              <a:t>expression</a:t>
            </a:r>
            <a:r>
              <a:rPr b="0" i="0"/>
              <a:t>) </a:t>
            </a:r>
            <a:endParaRPr sz="20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is same as:</a:t>
            </a:r>
            <a:endParaRPr sz="2000"/>
          </a:p>
          <a:p>
            <a:pPr lvl="1" indent="457200" defTabSz="342900">
              <a:spcBef>
                <a:spcPts val="300"/>
              </a:spcBef>
              <a:defRPr b="1" i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variable</a:t>
            </a:r>
            <a:r>
              <a:rPr b="0" i="0"/>
              <a:t>  operator</a:t>
            </a:r>
            <a:r>
              <a:rPr i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/>
              <a:t>  </a:t>
            </a:r>
            <a:r>
              <a:t>expression</a:t>
            </a:r>
          </a:p>
        </p:txBody>
      </p:sp>
      <p:sp>
        <p:nvSpPr>
          <p:cNvPr id="1238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246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How do computers output?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4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41" name="Implicit Type Convers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Implicit Type Conversion</a:t>
              </a:r>
            </a:p>
          </p:txBody>
        </p:sp>
      </p:grpSp>
      <p:sp>
        <p:nvSpPr>
          <p:cNvPr id="1243" name="Content Placeholder 2"/>
          <p:cNvSpPr txBox="1"/>
          <p:nvPr/>
        </p:nvSpPr>
        <p:spPr>
          <a:xfrm>
            <a:off x="1520190" y="1699591"/>
            <a:ext cx="6088713" cy="3130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Operations on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(except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that would result in an integer value are of type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+ 7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12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782"/>
          </a:p>
          <a:p>
            <a:pPr lvl="1" marL="641223" indent="-188595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–"/>
              <a:defRPr sz="138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Dividing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results in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even if result is a round number (Ex.: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6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t> =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3.0</a:t>
            </a:r>
            <a:r>
              <a:t>) 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If either (or both) of operands are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the result is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num3 + 1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2.9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979"/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Exponentiation depends on the result:</a:t>
            </a: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num2 ** 3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8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 ** -1  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0.5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44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3" grpId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4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47" name="Explicit Type Convers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Explicit Type Conversion</a:t>
              </a:r>
            </a:p>
          </p:txBody>
        </p:sp>
      </p:grpSp>
      <p:sp>
        <p:nvSpPr>
          <p:cNvPr id="1249" name="Content Placeholder 2"/>
          <p:cNvSpPr txBox="1"/>
          <p:nvPr/>
        </p:nvSpPr>
        <p:spPr>
          <a:xfrm>
            <a:off x="1520190" y="1699591"/>
            <a:ext cx="6280982" cy="365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float(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to create new real-valued number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float(num1) 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5.0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/>
          </a:p>
          <a:p>
            <a:pPr lvl="1" marL="671512" indent="-214312" defTabSz="342900">
              <a:spcBef>
                <a:spcPts val="3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Note that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r>
              <a:t> is not changed.  We created a new value.</a:t>
            </a:r>
            <a:endParaRPr sz="20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float(num2)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7.0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num2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7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int(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to create a new integer-valued number (</a:t>
            </a:r>
            <a:r>
              <a:rPr u="sng"/>
              <a:t>truncating</a:t>
            </a:r>
            <a:r>
              <a:t> anything after decimal)</a:t>
            </a:r>
            <a:endParaRPr b="1" sz="2400"/>
          </a:p>
          <a:p>
            <a:pPr lvl="2" indent="914400"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int(num3) 	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1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 indent="914400"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int(-2.7) 	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-2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50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9" grpId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185;p12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What if the operator is not built in?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5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55" name="Python math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Python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math</a:t>
              </a:r>
              <a:r>
                <a:t> Library</a:t>
              </a:r>
            </a:p>
          </p:txBody>
        </p:sp>
      </p:grpSp>
      <p:sp>
        <p:nvSpPr>
          <p:cNvPr id="1257" name="Content Placeholder 2"/>
          <p:cNvSpPr txBox="1"/>
          <p:nvPr/>
        </p:nvSpPr>
        <p:spPr>
          <a:xfrm>
            <a:off x="1520190" y="1699591"/>
            <a:ext cx="6280982" cy="462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math library has many built-in constants:</a:t>
            </a:r>
            <a:endParaRPr sz="24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math.pi			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mathematical constant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endParaRPr sz="20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math.e			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mathematical constant </a:t>
            </a:r>
            <a:r>
              <a:rPr i="1">
                <a:latin typeface="Calibri"/>
                <a:ea typeface="Calibri"/>
                <a:cs typeface="Calibri"/>
                <a:sym typeface="Calibri"/>
              </a:rPr>
              <a:t>e</a:t>
            </a:r>
            <a:endParaRPr i="1"/>
          </a:p>
          <a:p>
            <a:pPr marL="257175" indent="-257175" defTabSz="342900">
              <a:spcBef>
                <a:spcPts val="300"/>
              </a:spcBef>
              <a:buSzPct val="100000"/>
              <a:buFont typeface="Arial"/>
              <a:buChar char="•"/>
              <a:defRPr sz="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and useful functions:</a:t>
            </a:r>
            <a:endParaRPr sz="24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math.sqrt(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t>)	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returns square root of 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math.exp(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t>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			returns </a:t>
            </a:r>
            <a:r>
              <a:rPr i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sz="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29333" i="1" sz="24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aseline="29199" sz="20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math.log(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t>)	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returns natural log (base </a:t>
            </a:r>
            <a:r>
              <a:rPr i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 of 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</a:p>
          <a:p>
            <a:pPr marL="257175" indent="-257175" defTabSz="342900">
              <a:spcBef>
                <a:spcPts val="300"/>
              </a:spcBef>
              <a:buSzPct val="100000"/>
              <a:buFont typeface="Arial"/>
              <a:buChar char="•"/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These are just a few examples of what's in math</a:t>
            </a:r>
            <a:endParaRPr sz="18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</a:t>
            </a:r>
            <a:endParaRPr sz="20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258" name="Rectangle 1"/>
          <p:cNvSpPr/>
          <p:nvPr/>
        </p:nvSpPr>
        <p:spPr>
          <a:xfrm>
            <a:off x="1344010" y="901291"/>
            <a:ext cx="6491453" cy="3733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>
            <a:lvl1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    import math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7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6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61" name="Example of Using math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math</a:t>
              </a:r>
              <a:r>
                <a:t> Library</a:t>
              </a:r>
            </a:p>
          </p:txBody>
        </p:sp>
      </p:grpSp>
      <p:sp>
        <p:nvSpPr>
          <p:cNvPr id="1263" name="Rectangle 1"/>
          <p:cNvSpPr/>
          <p:nvPr/>
        </p:nvSpPr>
        <p:spPr>
          <a:xfrm>
            <a:off x="1245268" y="815022"/>
            <a:ext cx="6653464" cy="37420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squareroot.py</a:t>
            </a:r>
            <a:br/>
            <a:r>
              <a:t>-------------------</a:t>
            </a:r>
            <a:br/>
            <a:r>
              <a:t>This program computes square roots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math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t># This provided line is required at the end of a Python file</a:t>
            </a:r>
            <a:br/>
            <a:r>
              <a:t>#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6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66" name="Example of Using math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math</a:t>
              </a:r>
              <a:r>
                <a:t> Library</a:t>
              </a:r>
            </a:p>
          </p:txBody>
        </p:sp>
      </p:grpSp>
      <p:sp>
        <p:nvSpPr>
          <p:cNvPr id="1268" name="Rectangle 1"/>
          <p:cNvSpPr/>
          <p:nvPr/>
        </p:nvSpPr>
        <p:spPr>
          <a:xfrm>
            <a:off x="1245268" y="815022"/>
            <a:ext cx="6653464" cy="37420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squareroot.py</a:t>
            </a:r>
            <a:br/>
            <a:r>
              <a:t>-------------------</a:t>
            </a:r>
            <a:br/>
            <a:r>
              <a:t>This program computes square roots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math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num = </a:t>
            </a:r>
            <a:r>
              <a:rPr i="0">
                <a:solidFill>
                  <a:srgbClr val="000080"/>
                </a:solidFill>
              </a:rPr>
              <a:t>float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000080"/>
                </a:solidFill>
              </a:rPr>
              <a:t>input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"Enter number: "</a:t>
            </a:r>
            <a:r>
              <a:rPr i="0">
                <a:solidFill>
                  <a:srgbClr val="000000"/>
                </a:solidFill>
              </a:rPr>
              <a:t>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This provided line is required at the end of a Python file</a:t>
            </a:r>
            <a:br/>
            <a:r>
              <a:t>#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7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71" name="Example of Using math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math</a:t>
              </a:r>
              <a:r>
                <a:t> Library</a:t>
              </a:r>
            </a:p>
          </p:txBody>
        </p:sp>
      </p:grpSp>
      <p:sp>
        <p:nvSpPr>
          <p:cNvPr id="1273" name="Rectangle 1"/>
          <p:cNvSpPr/>
          <p:nvPr/>
        </p:nvSpPr>
        <p:spPr>
          <a:xfrm>
            <a:off x="1245268" y="815022"/>
            <a:ext cx="6653464" cy="37420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squareroot.py</a:t>
            </a:r>
            <a:br/>
            <a:r>
              <a:t>-------------------</a:t>
            </a:r>
            <a:br/>
            <a:r>
              <a:t>This program computes square roots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math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num = </a:t>
            </a:r>
            <a:r>
              <a:rPr i="0">
                <a:solidFill>
                  <a:srgbClr val="000080"/>
                </a:solidFill>
              </a:rPr>
              <a:t>float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000080"/>
                </a:solidFill>
              </a:rPr>
              <a:t>input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"Enter number: "</a:t>
            </a:r>
            <a:r>
              <a:rPr i="0">
                <a:solidFill>
                  <a:srgbClr val="000000"/>
                </a:solidFill>
              </a:rPr>
              <a:t>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root = math.sqrt(num)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</a:t>
            </a: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>
              <a:rPr i="0">
                <a:solidFill>
                  <a:srgbClr val="000000"/>
                </a:solidFill>
              </a:rPr>
            </a:br>
            <a:r>
              <a:t># This provided line is required at the end of a Python file</a:t>
            </a:r>
            <a:br/>
            <a:r>
              <a:t>#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7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76" name="Example of Using math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math</a:t>
              </a:r>
              <a:r>
                <a:t> Library</a:t>
              </a:r>
            </a:p>
          </p:txBody>
        </p:sp>
      </p:grpSp>
      <p:sp>
        <p:nvSpPr>
          <p:cNvPr id="1278" name="Rectangle 1"/>
          <p:cNvSpPr/>
          <p:nvPr/>
        </p:nvSpPr>
        <p:spPr>
          <a:xfrm>
            <a:off x="1245268" y="815022"/>
            <a:ext cx="6653464" cy="37420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squareroot.py</a:t>
            </a:r>
            <a:br/>
            <a:r>
              <a:t>-------------------</a:t>
            </a:r>
            <a:br/>
            <a:r>
              <a:t>This program computes square roots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math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num = </a:t>
            </a:r>
            <a:r>
              <a:rPr i="0">
                <a:solidFill>
                  <a:srgbClr val="000080"/>
                </a:solidFill>
              </a:rPr>
              <a:t>float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000080"/>
                </a:solidFill>
              </a:rPr>
              <a:t>input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"Enter number: "</a:t>
            </a:r>
            <a:r>
              <a:rPr i="0">
                <a:solidFill>
                  <a:srgbClr val="000000"/>
                </a:solidFill>
              </a:rPr>
              <a:t>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root = math.sqrt(num)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"Square root of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(num) + </a:t>
            </a:r>
            <a:r>
              <a:rPr b="1" i="0">
                <a:solidFill>
                  <a:srgbClr val="008080"/>
                </a:solidFill>
              </a:rPr>
              <a:t>" is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(root))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t># This provided line is required at the end of a Python file</a:t>
            </a:r>
            <a:br/>
            <a:r>
              <a:t>#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185;p12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420623">
              <a:defRPr sz="2208"/>
            </a:lvl1pPr>
          </a:lstStyle>
          <a:p>
            <a:pPr/>
            <a:r>
              <a:t>How should we store information if it is known and never changes?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190;p13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420623">
              <a:defRPr sz="2208"/>
            </a:lvl1pPr>
          </a:lstStyle>
          <a:p>
            <a:pPr/>
            <a:r>
              <a:t>How should we store information if it is known and never changes?</a:t>
            </a:r>
          </a:p>
        </p:txBody>
      </p:sp>
      <p:sp>
        <p:nvSpPr>
          <p:cNvPr id="1283" name="Google Shape;1191;p130"/>
          <p:cNvSpPr txBox="1"/>
          <p:nvPr/>
        </p:nvSpPr>
        <p:spPr>
          <a:xfrm>
            <a:off x="2389350" y="3668150"/>
            <a:ext cx="43653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Constants!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0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0" name="print funct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</a:t>
              </a:r>
              <a:r>
                <a:rPr>
                  <a:latin typeface="Century Gothic"/>
                  <a:ea typeface="Century Gothic"/>
                  <a:cs typeface="Century Gothic"/>
                  <a:sym typeface="Century Gothic"/>
                </a:rPr>
                <a:t> function</a:t>
              </a:r>
            </a:p>
          </p:txBody>
        </p:sp>
      </p:grpSp>
      <p:sp>
        <p:nvSpPr>
          <p:cNvPr id="312" name="Rectangle 1"/>
          <p:cNvSpPr/>
          <p:nvPr/>
        </p:nvSpPr>
        <p:spPr>
          <a:xfrm>
            <a:off x="1516525" y="823225"/>
            <a:ext cx="6110950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   </a:t>
            </a:r>
            <a:r>
              <a:rPr>
                <a:solidFill>
                  <a:srgbClr val="000080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"This program adds two numbers."</a:t>
            </a:r>
            <a:r>
              <a:t>)</a:t>
            </a:r>
            <a:br/>
          </a:p>
        </p:txBody>
      </p:sp>
      <p:sp>
        <p:nvSpPr>
          <p:cNvPr id="313" name="Content Placeholder 2"/>
          <p:cNvSpPr txBox="1"/>
          <p:nvPr>
            <p:ph type="body" sz="half" idx="1"/>
          </p:nvPr>
        </p:nvSpPr>
        <p:spPr>
          <a:xfrm>
            <a:off x="1485900" y="1810276"/>
            <a:ext cx="6515100" cy="2850626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prints text to the terminal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marL="244928" indent="-244928">
              <a:defRPr sz="2000"/>
            </a:pPr>
            <a:r>
              <a:t>Text printed is between double quotes ("text")</a:t>
            </a:r>
          </a:p>
          <a:p>
            <a:pPr lvl="1" marL="671512" indent="-214312">
              <a:spcBef>
                <a:spcPts val="400"/>
              </a:spcBef>
              <a:defRPr sz="1800"/>
            </a:pPr>
            <a:r>
              <a:t>Can also be between single quotes ('text')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Choice of quotes depends on text you are printing</a:t>
            </a:r>
            <a:endParaRPr sz="2000"/>
          </a:p>
          <a:p>
            <a:pPr lvl="2" marL="1085850" indent="-171450">
              <a:spcBef>
                <a:spcPts val="400"/>
              </a:spcBef>
              <a:defRPr sz="1800"/>
            </a:pPr>
            <a:r>
              <a:t>Double quotes when text contains single quotes </a:t>
            </a:r>
          </a:p>
          <a:p>
            <a:pPr lvl="2" marL="0" indent="914400">
              <a:spcBef>
                <a:spcPts val="300"/>
              </a:spcBef>
              <a:buSzTx/>
              <a:buNone/>
              <a:defRPr b="1" sz="1600">
                <a:latin typeface="Courier"/>
                <a:ea typeface="Courier"/>
                <a:cs typeface="Courier"/>
                <a:sym typeface="Courier"/>
              </a:defRPr>
            </a:pPr>
            <a:r>
              <a:t>print("no, you didn't")	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no, you didn't</a:t>
            </a:r>
            <a:endParaRPr sz="1800"/>
          </a:p>
          <a:p>
            <a:pPr lvl="2" marL="1085850" indent="-171450">
              <a:spcBef>
                <a:spcPts val="400"/>
              </a:spcBef>
              <a:defRPr sz="1800"/>
            </a:pPr>
            <a:r>
              <a:t>Single quotes when text contains double quotes</a:t>
            </a:r>
          </a:p>
          <a:p>
            <a:pPr lvl="2" marL="0" indent="914400">
              <a:spcBef>
                <a:spcPts val="300"/>
              </a:spcBef>
              <a:buSzTx/>
              <a:buNone/>
              <a:defRPr b="1" sz="1600">
                <a:latin typeface="Courier"/>
                <a:ea typeface="Courier"/>
                <a:cs typeface="Courier"/>
                <a:sym typeface="Courier"/>
              </a:defRPr>
            </a:pPr>
            <a:r>
              <a:t>print('say "hi" Karel')	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➔	</a:t>
            </a:r>
            <a:r>
              <a:t>say "hi" Karel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3" grpId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196;p131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Constants are like variables that don’t change</a:t>
            </a:r>
          </a:p>
        </p:txBody>
      </p:sp>
      <p:sp>
        <p:nvSpPr>
          <p:cNvPr id="1286" name="Google Shape;1197;p131"/>
          <p:cNvSpPr txBox="1"/>
          <p:nvPr>
            <p:ph type="body" idx="1"/>
          </p:nvPr>
        </p:nvSpPr>
        <p:spPr>
          <a:xfrm>
            <a:off x="311699" y="1282525"/>
            <a:ext cx="8520602" cy="3416401"/>
          </a:xfrm>
          <a:prstGeom prst="rect">
            <a:avLst/>
          </a:prstGeom>
        </p:spPr>
        <p:txBody>
          <a:bodyPr/>
          <a:lstStyle>
            <a:lvl1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Constants give descriptive names to literals</a:t>
            </a:r>
          </a:p>
        </p:txBody>
      </p:sp>
      <p:grpSp>
        <p:nvGrpSpPr>
          <p:cNvPr id="1289" name="Google Shape;1198;p131"/>
          <p:cNvGrpSpPr/>
          <p:nvPr/>
        </p:nvGrpSpPr>
        <p:grpSpPr>
          <a:xfrm>
            <a:off x="1322250" y="2696424"/>
            <a:ext cx="6499501" cy="1526401"/>
            <a:chOff x="0" y="0"/>
            <a:chExt cx="6499500" cy="1526400"/>
          </a:xfrm>
        </p:grpSpPr>
        <p:sp>
          <p:nvSpPr>
            <p:cNvPr id="1287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8" name="constants…"/>
            <p:cNvSpPr txBox="1"/>
            <p:nvPr/>
          </p:nvSpPr>
          <p:spPr>
            <a:xfrm>
              <a:off x="74512" y="119325"/>
              <a:ext cx="6350475" cy="12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constants</a:t>
              </a:r>
            </a:p>
            <a:p>
              <a:pPr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Use constants with descriptive names instead of literals directly in your code.</a:t>
              </a:r>
            </a:p>
          </p:txBody>
        </p:sp>
      </p:grpSp>
      <p:sp>
        <p:nvSpPr>
          <p:cNvPr id="1290" name="Google Shape;1199;p131"/>
          <p:cNvSpPr txBox="1"/>
          <p:nvPr/>
        </p:nvSpPr>
        <p:spPr>
          <a:xfrm>
            <a:off x="1322250" y="2099124"/>
            <a:ext cx="2488801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Style note</a:t>
            </a:r>
          </a:p>
        </p:txBody>
      </p:sp>
      <p:grpSp>
        <p:nvGrpSpPr>
          <p:cNvPr id="129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9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92" name="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Constants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9" grpId="3"/>
      <p:bldP build="p" bldLvl="5" animBg="1" rev="0" advAuto="0" spid="1286" grpId="1"/>
      <p:bldP build="whole" bldLvl="1" animBg="1" rev="0" advAuto="0" spid="1290" grpId="2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04;p13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Constants are like variables that don’t change</a:t>
            </a:r>
          </a:p>
        </p:txBody>
      </p:sp>
      <p:sp>
        <p:nvSpPr>
          <p:cNvPr id="1296" name="Google Shape;1205;p13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Constants give descriptive names to literals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Use all capital letters and snake_case when naming constants</a:t>
            </a:r>
          </a:p>
        </p:txBody>
      </p:sp>
      <p:grpSp>
        <p:nvGrpSpPr>
          <p:cNvPr id="1299" name="Google Shape;1206;p132"/>
          <p:cNvGrpSpPr/>
          <p:nvPr/>
        </p:nvGrpSpPr>
        <p:grpSpPr>
          <a:xfrm>
            <a:off x="1322250" y="3001224"/>
            <a:ext cx="6499501" cy="1526401"/>
            <a:chOff x="0" y="0"/>
            <a:chExt cx="6499500" cy="1526400"/>
          </a:xfrm>
        </p:grpSpPr>
        <p:sp>
          <p:nvSpPr>
            <p:cNvPr id="1297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8" name="constant names…"/>
            <p:cNvSpPr txBox="1"/>
            <p:nvPr/>
          </p:nvSpPr>
          <p:spPr>
            <a:xfrm>
              <a:off x="74512" y="108609"/>
              <a:ext cx="6350475" cy="1309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constant names</a:t>
              </a:r>
            </a:p>
            <a:p>
              <a:pPr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Use all capital letters and snake_case, for example 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MY_CONSTANT = 500</a:t>
              </a:r>
              <a:r>
                <a:t>.</a:t>
              </a:r>
            </a:p>
          </p:txBody>
        </p:sp>
      </p:grpSp>
      <p:sp>
        <p:nvSpPr>
          <p:cNvPr id="1300" name="Google Shape;1207;p132"/>
          <p:cNvSpPr txBox="1"/>
          <p:nvPr/>
        </p:nvSpPr>
        <p:spPr>
          <a:xfrm>
            <a:off x="1322250" y="2403924"/>
            <a:ext cx="2488801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Style note</a:t>
            </a:r>
          </a:p>
        </p:txBody>
      </p:sp>
      <p:grpSp>
        <p:nvGrpSpPr>
          <p:cNvPr id="130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0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02" name="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Constants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212;p13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Constants are like variables that don’t change</a:t>
            </a:r>
          </a:p>
        </p:txBody>
      </p:sp>
      <p:sp>
        <p:nvSpPr>
          <p:cNvPr id="1306" name="Google Shape;1213;p13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Constants give descriptive names to literals</a:t>
            </a:r>
            <a:br/>
          </a:p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Use all capital letters and snake_case when naming constants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Constants are usually assigned outside functions and at the top of your program file (underneath the imports)</a:t>
            </a:r>
          </a:p>
        </p:txBody>
      </p:sp>
      <p:grpSp>
        <p:nvGrpSpPr>
          <p:cNvPr id="130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0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08" name="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Constants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1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12" name="Example of Using 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Example of Using Constants</a:t>
              </a:r>
            </a:p>
          </p:txBody>
        </p:sp>
      </p:grpSp>
      <p:sp>
        <p:nvSpPr>
          <p:cNvPr id="1314" name="Rectangle 1"/>
          <p:cNvSpPr/>
          <p:nvPr/>
        </p:nvSpPr>
        <p:spPr>
          <a:xfrm>
            <a:off x="1287378" y="887212"/>
            <a:ext cx="6569244" cy="37420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constants.py</a:t>
            </a:r>
            <a:br/>
            <a:r>
              <a:t>------------------</a:t>
            </a:r>
            <a:br/>
            <a:r>
              <a:t>An example program with constants</a:t>
            </a:r>
            <a:br/>
            <a:r>
              <a:t>"""</a:t>
            </a:r>
            <a:br/>
            <a:br/>
            <a:r>
              <a:rPr i="0">
                <a:solidFill>
                  <a:srgbClr val="000000"/>
                </a:solidFill>
              </a:rPr>
              <a:t>INCHES_IN_FOOT = </a:t>
            </a:r>
            <a:r>
              <a:rPr i="0">
                <a:solidFill>
                  <a:srgbClr val="0000FF"/>
                </a:solidFill>
              </a:rPr>
              <a:t>12</a:t>
            </a:r>
            <a:br>
              <a:rPr i="0">
                <a:solidFill>
                  <a:srgbClr val="0000FF"/>
                </a:solidFill>
              </a:rPr>
            </a:br>
            <a:br>
              <a:rPr i="0">
                <a:solidFill>
                  <a:srgbClr val="0000FF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feet = </a:t>
            </a:r>
            <a:r>
              <a:rPr i="0">
                <a:solidFill>
                  <a:srgbClr val="000080"/>
                </a:solidFill>
              </a:rPr>
              <a:t>float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000080"/>
                </a:solidFill>
              </a:rPr>
              <a:t>input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"Enter number of feet: "</a:t>
            </a:r>
            <a:r>
              <a:rPr i="0">
                <a:solidFill>
                  <a:srgbClr val="000000"/>
                </a:solidFill>
              </a:rPr>
              <a:t>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inches = feet * INCHES_IN_FOOT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"That is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(inches) + </a:t>
            </a:r>
            <a:r>
              <a:rPr b="1" i="0">
                <a:solidFill>
                  <a:srgbClr val="008080"/>
                </a:solidFill>
              </a:rPr>
              <a:t>" inches!"</a:t>
            </a:r>
            <a:r>
              <a:rPr i="0">
                <a:solidFill>
                  <a:srgbClr val="000000"/>
                </a:solidFill>
              </a:rPr>
              <a:t>)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t># This provided line is required at the end of a Python file</a:t>
            </a:r>
            <a:br/>
            <a:r>
              <a:t>#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185;p12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630936">
              <a:defRPr sz="3312"/>
            </a:lvl1pPr>
          </a:lstStyle>
          <a:p>
            <a:pPr/>
            <a:r>
              <a:t>What if we want to randomly generate data?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1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19" name="Random Number Generat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Random Number Generation</a:t>
              </a:r>
            </a:p>
          </p:txBody>
        </p:sp>
      </p:grpSp>
      <p:sp>
        <p:nvSpPr>
          <p:cNvPr id="1321" name="Content Placeholder 2"/>
          <p:cNvSpPr txBox="1"/>
          <p:nvPr/>
        </p:nvSpPr>
        <p:spPr>
          <a:xfrm>
            <a:off x="1520190" y="794085"/>
            <a:ext cx="6280982" cy="443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Want a way to generate random number</a:t>
            </a:r>
            <a:endParaRPr sz="2400"/>
          </a:p>
          <a:p>
            <a:pPr lvl="1" marL="671512" indent="-214312" defTabSz="342900">
              <a:spcBef>
                <a:spcPts val="3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Say, for games or other applications</a:t>
            </a:r>
            <a:endParaRPr sz="2000"/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 "true" randomness in computer, so we have </a:t>
            </a:r>
            <a:r>
              <a:rPr i="1"/>
              <a:t>pseudorandom</a:t>
            </a:r>
            <a:r>
              <a:t> numbers</a:t>
            </a:r>
            <a:endParaRPr sz="2400"/>
          </a:p>
          <a:p>
            <a:pPr lvl="1" marL="671512" indent="-214312" defTabSz="342900">
              <a:spcBef>
                <a:spcPts val="3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"That looks pretty random to me"</a:t>
            </a:r>
            <a:endParaRPr sz="600"/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Want "black box" that we can ask for random numbers</a:t>
            </a:r>
            <a:endParaRPr sz="2400"/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Can "seed" the random number generator to always produce the same sequence of "random" numbers</a:t>
            </a:r>
            <a:endParaRPr sz="24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</a:p>
        </p:txBody>
      </p:sp>
      <p:grpSp>
        <p:nvGrpSpPr>
          <p:cNvPr id="1324" name="Rectangle 3"/>
          <p:cNvGrpSpPr/>
          <p:nvPr/>
        </p:nvGrpSpPr>
        <p:grpSpPr>
          <a:xfrm>
            <a:off x="5257802" y="2950614"/>
            <a:ext cx="1860436" cy="986590"/>
            <a:chOff x="0" y="0"/>
            <a:chExt cx="1860434" cy="986589"/>
          </a:xfrm>
        </p:grpSpPr>
        <p:sp>
          <p:nvSpPr>
            <p:cNvPr id="1322" name="Rectangle"/>
            <p:cNvSpPr/>
            <p:nvPr/>
          </p:nvSpPr>
          <p:spPr>
            <a:xfrm>
              <a:off x="0" y="-1"/>
              <a:ext cx="1860435" cy="98659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3" name="Random Number Generator"/>
            <p:cNvSpPr txBox="1"/>
            <p:nvPr/>
          </p:nvSpPr>
          <p:spPr>
            <a:xfrm>
              <a:off x="37861" y="192131"/>
              <a:ext cx="1784713" cy="602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Random Number Generator</a:t>
              </a:r>
            </a:p>
          </p:txBody>
        </p:sp>
      </p:grpSp>
      <p:grpSp>
        <p:nvGrpSpPr>
          <p:cNvPr id="1327" name="Group 17"/>
          <p:cNvGrpSpPr/>
          <p:nvPr/>
        </p:nvGrpSpPr>
        <p:grpSpPr>
          <a:xfrm>
            <a:off x="1520190" y="2967116"/>
            <a:ext cx="3737612" cy="173126"/>
            <a:chOff x="0" y="0"/>
            <a:chExt cx="3737610" cy="173124"/>
          </a:xfrm>
        </p:grpSpPr>
        <p:sp>
          <p:nvSpPr>
            <p:cNvPr id="1325" name="Straight Arrow Connector 9"/>
            <p:cNvSpPr/>
            <p:nvPr/>
          </p:nvSpPr>
          <p:spPr>
            <a:xfrm>
              <a:off x="2325455" y="173124"/>
              <a:ext cx="14121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6" name="TextBox 10"/>
            <p:cNvSpPr/>
            <p:nvPr/>
          </p:nvSpPr>
          <p:spPr>
            <a:xfrm>
              <a:off x="0" y="0"/>
              <a:ext cx="231968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defTabSz="3429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Next random number?</a:t>
              </a:r>
            </a:p>
          </p:txBody>
        </p:sp>
      </p:grpSp>
      <p:grpSp>
        <p:nvGrpSpPr>
          <p:cNvPr id="1330" name="Group 18"/>
          <p:cNvGrpSpPr/>
          <p:nvPr/>
        </p:nvGrpSpPr>
        <p:grpSpPr>
          <a:xfrm>
            <a:off x="3516421" y="3341844"/>
            <a:ext cx="1741381" cy="173125"/>
            <a:chOff x="0" y="0"/>
            <a:chExt cx="1741379" cy="173124"/>
          </a:xfrm>
        </p:grpSpPr>
        <p:sp>
          <p:nvSpPr>
            <p:cNvPr id="1328" name="Straight Arrow Connector 11"/>
            <p:cNvSpPr/>
            <p:nvPr/>
          </p:nvSpPr>
          <p:spPr>
            <a:xfrm flipH="1" flipV="1">
              <a:off x="329224" y="173124"/>
              <a:ext cx="14121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9" name="TextBox 14"/>
            <p:cNvSpPr/>
            <p:nvPr/>
          </p:nvSpPr>
          <p:spPr>
            <a:xfrm>
              <a:off x="0" y="0"/>
              <a:ext cx="228424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defTabSz="3429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333" name="Group 19"/>
          <p:cNvGrpSpPr/>
          <p:nvPr/>
        </p:nvGrpSpPr>
        <p:grpSpPr>
          <a:xfrm>
            <a:off x="1526207" y="2961102"/>
            <a:ext cx="3737612" cy="173125"/>
            <a:chOff x="0" y="0"/>
            <a:chExt cx="3737610" cy="173124"/>
          </a:xfrm>
        </p:grpSpPr>
        <p:sp>
          <p:nvSpPr>
            <p:cNvPr id="1331" name="Straight Arrow Connector 20"/>
            <p:cNvSpPr/>
            <p:nvPr/>
          </p:nvSpPr>
          <p:spPr>
            <a:xfrm>
              <a:off x="2325455" y="173124"/>
              <a:ext cx="14121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2" name="TextBox 21"/>
            <p:cNvSpPr/>
            <p:nvPr/>
          </p:nvSpPr>
          <p:spPr>
            <a:xfrm>
              <a:off x="0" y="0"/>
              <a:ext cx="231968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defTabSz="3429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Next random number?</a:t>
              </a:r>
            </a:p>
          </p:txBody>
        </p:sp>
      </p:grpSp>
      <p:grpSp>
        <p:nvGrpSpPr>
          <p:cNvPr id="1336" name="Group 22"/>
          <p:cNvGrpSpPr/>
          <p:nvPr/>
        </p:nvGrpSpPr>
        <p:grpSpPr>
          <a:xfrm>
            <a:off x="3522437" y="3335828"/>
            <a:ext cx="1741381" cy="173126"/>
            <a:chOff x="0" y="0"/>
            <a:chExt cx="1741379" cy="173124"/>
          </a:xfrm>
        </p:grpSpPr>
        <p:sp>
          <p:nvSpPr>
            <p:cNvPr id="1334" name="Straight Arrow Connector 23"/>
            <p:cNvSpPr/>
            <p:nvPr/>
          </p:nvSpPr>
          <p:spPr>
            <a:xfrm flipH="1" flipV="1">
              <a:off x="329224" y="173124"/>
              <a:ext cx="14121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5" name="TextBox 24"/>
            <p:cNvSpPr/>
            <p:nvPr/>
          </p:nvSpPr>
          <p:spPr>
            <a:xfrm>
              <a:off x="0" y="0"/>
              <a:ext cx="228424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defTabSz="3429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7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7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6" grpId="6"/>
      <p:bldP build="whole" bldLvl="1" animBg="1" rev="0" advAuto="0" spid="1330" grpId="4"/>
      <p:bldP build="whole" bldLvl="1" animBg="1" rev="0" advAuto="0" spid="1324" grpId="2"/>
      <p:bldP build="p" bldLvl="5" animBg="1" rev="0" advAuto="0" spid="1321" grpId="1"/>
      <p:bldP build="whole" bldLvl="1" animBg="1" rev="0" advAuto="0" spid="1333" grpId="5"/>
      <p:bldP build="whole" bldLvl="1" animBg="1" rev="0" advAuto="0" spid="1327" grpId="3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3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39" name="Python random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Python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random</a:t>
              </a:r>
              <a:r>
                <a:t> Library</a:t>
              </a:r>
            </a:p>
          </p:txBody>
        </p:sp>
      </p:grpSp>
      <p:sp>
        <p:nvSpPr>
          <p:cNvPr id="1341" name="Rectangle 1"/>
          <p:cNvSpPr/>
          <p:nvPr/>
        </p:nvSpPr>
        <p:spPr>
          <a:xfrm>
            <a:off x="1326273" y="713422"/>
            <a:ext cx="6491453" cy="3733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>
            <a:lvl1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    import random</a:t>
            </a:r>
          </a:p>
        </p:txBody>
      </p:sp>
      <p:graphicFrame>
        <p:nvGraphicFramePr>
          <p:cNvPr id="1342" name="Table 7"/>
          <p:cNvGraphicFramePr/>
          <p:nvPr/>
        </p:nvGraphicFramePr>
        <p:xfrm>
          <a:off x="678573" y="1258547"/>
          <a:ext cx="9499894" cy="37498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389490"/>
                <a:gridCol w="4853797"/>
              </a:tblGrid>
              <a:tr h="437088">
                <a:tc>
                  <a:txBody>
                    <a:bodyPr/>
                    <a:lstStyle/>
                    <a:p>
                      <a:pPr algn="ctr" defTabSz="3429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429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it does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15675">
                <a:tc>
                  <a:txBody>
                    <a:bodyPr/>
                    <a:lstStyle/>
                    <a:p>
                      <a:pPr algn="l" defTabSz="342900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random.randint(</a:t>
                      </a:r>
                      <a:r>
                        <a:rPr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r>
                        <a:t>, </a:t>
                      </a:r>
                      <a:r>
                        <a:rPr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342900">
                        <a:defRPr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Returns a random integer between </a:t>
                      </a:r>
                      <a:r>
                        <a:rPr i="1"/>
                        <a:t>min</a:t>
                      </a:r>
                      <a:r>
                        <a:t> and </a:t>
                      </a:r>
                      <a:r>
                        <a:rPr i="1"/>
                        <a:t>max</a:t>
                      </a:r>
                      <a:r>
                        <a:t>, inclusive.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</a:tcPr>
                </a:tc>
              </a:tr>
              <a:tr h="739029">
                <a:tc>
                  <a:txBody>
                    <a:bodyPr/>
                    <a:lstStyle/>
                    <a:p>
                      <a:pPr algn="l" defTabSz="342900">
                        <a:defRPr sz="1800"/>
                      </a:pPr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random.random()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3429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a random real number (float) between 0 and 1.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</a:tcPr>
                </a:tc>
              </a:tr>
              <a:tr h="871841">
                <a:tc>
                  <a:txBody>
                    <a:bodyPr/>
                    <a:lstStyle/>
                    <a:p>
                      <a:pPr algn="l" defTabSz="342900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random.uniform(</a:t>
                      </a:r>
                      <a:r>
                        <a:rPr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r>
                        <a:t>, </a:t>
                      </a:r>
                      <a:r>
                        <a:rPr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342900">
                        <a:defRPr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Returns a random real number (float) between </a:t>
                      </a:r>
                      <a:r>
                        <a:rPr i="1"/>
                        <a:t>min</a:t>
                      </a:r>
                      <a:r>
                        <a:t> and </a:t>
                      </a:r>
                      <a:r>
                        <a:rPr i="1"/>
                        <a:t>max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</a:tcPr>
                </a:tc>
              </a:tr>
              <a:tr h="871841">
                <a:tc>
                  <a:txBody>
                    <a:bodyPr/>
                    <a:lstStyle/>
                    <a:p>
                      <a:pPr algn="l" defTabSz="342900">
                        <a:defRPr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random.seed(</a:t>
                      </a:r>
                      <a:r>
                        <a:rPr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342900">
                        <a:defRPr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Sets "seed" of random number generator to </a:t>
                      </a:r>
                      <a:r>
                        <a:rPr i="1"/>
                        <a:t>x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2" grpId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2"/>
          <p:cNvSpPr/>
          <p:nvPr/>
        </p:nvSpPr>
        <p:spPr>
          <a:xfrm>
            <a:off x="1028700" y="0"/>
            <a:ext cx="7258050" cy="51435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5" name="TextBox 1"/>
          <p:cNvSpPr txBox="1"/>
          <p:nvPr/>
        </p:nvSpPr>
        <p:spPr>
          <a:xfrm>
            <a:off x="1062989" y="2050322"/>
            <a:ext cx="7189471" cy="855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Let's consider an example</a:t>
            </a:r>
          </a:p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rolldice.py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4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48" name="Example of Using random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random</a:t>
              </a:r>
              <a:r>
                <a:t> Library</a:t>
              </a:r>
            </a:p>
          </p:txBody>
        </p:sp>
      </p:grpSp>
      <p:sp>
        <p:nvSpPr>
          <p:cNvPr id="1350" name="Rectangle 2"/>
          <p:cNvSpPr/>
          <p:nvPr/>
        </p:nvSpPr>
        <p:spPr>
          <a:xfrm>
            <a:off x="858050" y="562400"/>
            <a:ext cx="6589498" cy="43897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rolldice.py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------------------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Simulate rolling two dice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random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NUM_SIDES = </a:t>
            </a:r>
            <a:r>
              <a:rPr i="0">
                <a:solidFill>
                  <a:srgbClr val="0000FF"/>
                </a:solidFill>
              </a:rPr>
              <a:t>6</a:t>
            </a:r>
            <a:br>
              <a:rPr i="0">
                <a:solidFill>
                  <a:srgbClr val="0000FF"/>
                </a:solidFill>
              </a:rPr>
            </a:br>
            <a:br>
              <a:rPr i="0">
                <a:solidFill>
                  <a:srgbClr val="0000FF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5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53" name="Example of Using random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random</a:t>
              </a:r>
              <a:r>
                <a:t> Library</a:t>
              </a:r>
            </a:p>
          </p:txBody>
        </p:sp>
      </p:grpSp>
      <p:sp>
        <p:nvSpPr>
          <p:cNvPr id="1355" name="Rectangle 2"/>
          <p:cNvSpPr/>
          <p:nvPr/>
        </p:nvSpPr>
        <p:spPr>
          <a:xfrm>
            <a:off x="858050" y="562400"/>
            <a:ext cx="6589498" cy="43897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rolldice.py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------------------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Simulate rolling two dice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random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NUM_SIDES = </a:t>
            </a:r>
            <a:r>
              <a:rPr i="0">
                <a:solidFill>
                  <a:srgbClr val="0000FF"/>
                </a:solidFill>
              </a:rPr>
              <a:t>6</a:t>
            </a:r>
            <a:br>
              <a:rPr i="0">
                <a:solidFill>
                  <a:srgbClr val="0000FF"/>
                </a:solidFill>
              </a:rPr>
            </a:br>
            <a:br>
              <a:rPr i="0">
                <a:solidFill>
                  <a:srgbClr val="0000FF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   </a:t>
            </a:r>
            <a:r>
              <a:rPr i="0">
                <a:solidFill>
                  <a:srgbClr val="000000"/>
                </a:solidFill>
              </a:rPr>
              <a:t>die1 = random.randint(</a:t>
            </a:r>
            <a:r>
              <a:rPr i="0">
                <a:solidFill>
                  <a:srgbClr val="0000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NUM_SIDES)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732;p68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Our first program </a:t>
            </a:r>
          </a:p>
        </p:txBody>
      </p:sp>
      <p:pic>
        <p:nvPicPr>
          <p:cNvPr id="31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898918" y="1240135"/>
            <a:ext cx="2237549" cy="223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5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58" name="Example of Using random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random</a:t>
              </a:r>
              <a:r>
                <a:t> Library</a:t>
              </a:r>
            </a:p>
          </p:txBody>
        </p:sp>
      </p:grpSp>
      <p:sp>
        <p:nvSpPr>
          <p:cNvPr id="1360" name="Rectangle 2"/>
          <p:cNvSpPr/>
          <p:nvPr/>
        </p:nvSpPr>
        <p:spPr>
          <a:xfrm>
            <a:off x="858050" y="562400"/>
            <a:ext cx="6589498" cy="43897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rolldice.py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------------------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Simulate rolling two dice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random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NUM_SIDES = </a:t>
            </a:r>
            <a:r>
              <a:rPr i="0">
                <a:solidFill>
                  <a:srgbClr val="0000FF"/>
                </a:solidFill>
              </a:rPr>
              <a:t>6</a:t>
            </a:r>
            <a:br>
              <a:rPr i="0">
                <a:solidFill>
                  <a:srgbClr val="0000FF"/>
                </a:solidFill>
              </a:rPr>
            </a:br>
            <a:br>
              <a:rPr i="0">
                <a:solidFill>
                  <a:srgbClr val="0000FF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   </a:t>
            </a:r>
            <a:r>
              <a:rPr i="0">
                <a:solidFill>
                  <a:srgbClr val="000000"/>
                </a:solidFill>
              </a:rPr>
              <a:t>die1 = random.randint(</a:t>
            </a:r>
            <a:r>
              <a:rPr i="0">
                <a:solidFill>
                  <a:srgbClr val="0000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NUM_SIDES)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die2 = random.randint(</a:t>
            </a:r>
            <a:r>
              <a:rPr i="0">
                <a:solidFill>
                  <a:srgbClr val="0000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NUM_SIDES)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6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63" name="Example of Using random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random</a:t>
              </a:r>
              <a:r>
                <a:t> Library</a:t>
              </a:r>
            </a:p>
          </p:txBody>
        </p:sp>
      </p:grpSp>
      <p:sp>
        <p:nvSpPr>
          <p:cNvPr id="1365" name="Rectangle 2"/>
          <p:cNvSpPr/>
          <p:nvPr/>
        </p:nvSpPr>
        <p:spPr>
          <a:xfrm>
            <a:off x="858050" y="562400"/>
            <a:ext cx="6589498" cy="43897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rolldice.py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------------------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Simulate rolling two dice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random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NUM_SIDES = </a:t>
            </a:r>
            <a:r>
              <a:rPr i="0">
                <a:solidFill>
                  <a:srgbClr val="0000FF"/>
                </a:solidFill>
              </a:rPr>
              <a:t>6</a:t>
            </a:r>
            <a:br>
              <a:rPr i="0">
                <a:solidFill>
                  <a:srgbClr val="0000FF"/>
                </a:solidFill>
              </a:rPr>
            </a:br>
            <a:br>
              <a:rPr i="0">
                <a:solidFill>
                  <a:srgbClr val="0000FF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</a:t>
            </a: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   </a:t>
            </a:r>
            <a:r>
              <a:rPr i="0">
                <a:solidFill>
                  <a:srgbClr val="000000"/>
                </a:solidFill>
              </a:rPr>
              <a:t>die1 = random.randint(</a:t>
            </a:r>
            <a:r>
              <a:rPr i="0">
                <a:solidFill>
                  <a:srgbClr val="0000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NUM_SIDES)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die2 = random.randint(</a:t>
            </a:r>
            <a:r>
              <a:rPr i="0">
                <a:solidFill>
                  <a:srgbClr val="0000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NUM_SIDES)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total = die1 + die2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</a:t>
            </a: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6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68" name="Example of Using random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random</a:t>
              </a:r>
              <a:r>
                <a:t> Library</a:t>
              </a:r>
            </a:p>
          </p:txBody>
        </p:sp>
      </p:grpSp>
      <p:sp>
        <p:nvSpPr>
          <p:cNvPr id="1370" name="Rectangle 2"/>
          <p:cNvSpPr/>
          <p:nvPr/>
        </p:nvSpPr>
        <p:spPr>
          <a:xfrm>
            <a:off x="858050" y="562400"/>
            <a:ext cx="6589498" cy="43897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rolldice.py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------------------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Simulate rolling two dice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random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NUM_SIDES = </a:t>
            </a:r>
            <a:r>
              <a:rPr i="0">
                <a:solidFill>
                  <a:srgbClr val="0000FF"/>
                </a:solidFill>
              </a:rPr>
              <a:t>6</a:t>
            </a:r>
            <a:br>
              <a:rPr i="0">
                <a:solidFill>
                  <a:srgbClr val="0000FF"/>
                </a:solidFill>
              </a:rPr>
            </a:br>
            <a:br>
              <a:rPr i="0">
                <a:solidFill>
                  <a:srgbClr val="0000FF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</a:t>
            </a:r>
            <a:endParaRPr i="0">
              <a:solidFill>
                <a:srgbClr val="000000"/>
              </a:solidFill>
            </a:endParaRP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   </a:t>
            </a:r>
            <a:r>
              <a:rPr i="0">
                <a:solidFill>
                  <a:srgbClr val="000000"/>
                </a:solidFill>
              </a:rPr>
              <a:t>die1 = random.randint(</a:t>
            </a:r>
            <a:r>
              <a:rPr i="0">
                <a:solidFill>
                  <a:srgbClr val="0000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NUM_SIDES)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die2 = random.randint(</a:t>
            </a:r>
            <a:r>
              <a:rPr i="0">
                <a:solidFill>
                  <a:srgbClr val="0000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NUM_SIDES)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total = die1 + die2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"Dice have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(NUM_SIDES) + </a:t>
            </a:r>
            <a:r>
              <a:rPr b="1" i="0">
                <a:solidFill>
                  <a:srgbClr val="008080"/>
                </a:solidFill>
              </a:rPr>
              <a:t>" sides each."</a:t>
            </a:r>
            <a:r>
              <a:rPr i="0">
                <a:solidFill>
                  <a:srgbClr val="000000"/>
                </a:solidFill>
              </a:rPr>
              <a:t>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"First die: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(die1))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"Second die: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(die2))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"Total of two dice: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(total))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7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73" name="Example of Using random Librar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Example of Using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random</a:t>
              </a:r>
              <a:r>
                <a:t> Library</a:t>
              </a:r>
            </a:p>
          </p:txBody>
        </p:sp>
      </p:grpSp>
      <p:sp>
        <p:nvSpPr>
          <p:cNvPr id="1375" name="Rectangle 2"/>
          <p:cNvSpPr/>
          <p:nvPr/>
        </p:nvSpPr>
        <p:spPr>
          <a:xfrm>
            <a:off x="858050" y="562400"/>
            <a:ext cx="6589498" cy="43897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rolldice.py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------------------</a:t>
            </a:r>
          </a:p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Simulate rolling two dice</a:t>
            </a:r>
            <a:br/>
            <a:r>
              <a:t>"""</a:t>
            </a:r>
            <a:br/>
            <a:br/>
            <a:r>
              <a:rPr b="1" i="0">
                <a:solidFill>
                  <a:srgbClr val="000080"/>
                </a:solidFill>
              </a:rPr>
              <a:t>import </a:t>
            </a:r>
            <a:r>
              <a:rPr i="0">
                <a:solidFill>
                  <a:srgbClr val="000000"/>
                </a:solidFill>
              </a:rPr>
              <a:t>random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NUM_SIDES = </a:t>
            </a:r>
            <a:r>
              <a:rPr i="0">
                <a:solidFill>
                  <a:srgbClr val="0000FF"/>
                </a:solidFill>
              </a:rPr>
              <a:t>6</a:t>
            </a:r>
            <a:br>
              <a:rPr i="0">
                <a:solidFill>
                  <a:srgbClr val="0000FF"/>
                </a:solidFill>
              </a:rPr>
            </a:br>
            <a:br>
              <a:rPr i="0">
                <a:solidFill>
                  <a:srgbClr val="0000FF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t># setting seed is useful for debugging</a:t>
            </a:r>
            <a:br/>
            <a:r>
              <a:t>    # random.seed(1)</a:t>
            </a:r>
            <a:br/>
            <a:r>
              <a:t>    </a:t>
            </a:r>
            <a:r>
              <a:rPr i="0">
                <a:solidFill>
                  <a:srgbClr val="000000"/>
                </a:solidFill>
              </a:rPr>
              <a:t>die1 = random.randint(</a:t>
            </a:r>
            <a:r>
              <a:rPr i="0">
                <a:solidFill>
                  <a:srgbClr val="0000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NUM_SIDES)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die2 = random.randint(</a:t>
            </a:r>
            <a:r>
              <a:rPr i="0">
                <a:solidFill>
                  <a:srgbClr val="0000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NUM_SIDES)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total = die1 + die2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"Dice have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(NUM_SIDES) + </a:t>
            </a:r>
            <a:r>
              <a:rPr b="1" i="0">
                <a:solidFill>
                  <a:srgbClr val="008080"/>
                </a:solidFill>
              </a:rPr>
              <a:t>" sides each."</a:t>
            </a:r>
            <a:r>
              <a:rPr i="0">
                <a:solidFill>
                  <a:srgbClr val="000000"/>
                </a:solidFill>
              </a:rPr>
              <a:t>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"First die: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(die1))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"Second die: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(die2))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"Total of two dice: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(total))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37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378" name="Implicit Type Convers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Implicit Type Conversion</a:t>
              </a:r>
            </a:p>
          </p:txBody>
        </p:sp>
      </p:grpSp>
      <p:sp>
        <p:nvSpPr>
          <p:cNvPr id="1380" name="Content Placeholder 2"/>
          <p:cNvSpPr txBox="1"/>
          <p:nvPr/>
        </p:nvSpPr>
        <p:spPr>
          <a:xfrm>
            <a:off x="1520190" y="1699591"/>
            <a:ext cx="6088713" cy="3130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Operations on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(except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that would result in an integer value are of type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+ 7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12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782"/>
          </a:p>
          <a:p>
            <a:pPr lvl="1" marL="641223" indent="-188595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–"/>
              <a:defRPr sz="138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Dividing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results in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even if result is a round number (Ex.: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6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t> =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3.0</a:t>
            </a:r>
            <a:r>
              <a:t>) 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If either (or both) of operands are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the result is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num3 + 1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2.9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979"/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Exponentiation depends on the result:</a:t>
            </a: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num2 ** 3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8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 ** -1  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0.5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81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  <p:pic>
        <p:nvPicPr>
          <p:cNvPr id="13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5" name="Image Gallery"/>
          <p:cNvGrpSpPr/>
          <p:nvPr/>
        </p:nvGrpSpPr>
        <p:grpSpPr>
          <a:xfrm>
            <a:off x="-28179" y="571665"/>
            <a:ext cx="9138445" cy="4979608"/>
            <a:chOff x="0" y="0"/>
            <a:chExt cx="9138443" cy="4979606"/>
          </a:xfrm>
        </p:grpSpPr>
        <p:pic>
          <p:nvPicPr>
            <p:cNvPr id="1383" name="kidplayluggage.jpeg" descr="kidplayluggage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4978" r="0" b="24978"/>
            <a:stretch>
              <a:fillRect/>
            </a:stretch>
          </p:blipFill>
          <p:spPr>
            <a:xfrm>
              <a:off x="0" y="0"/>
              <a:ext cx="9138444" cy="4573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4" name="Caption"/>
            <p:cNvSpPr/>
            <p:nvPr/>
          </p:nvSpPr>
          <p:spPr>
            <a:xfrm>
              <a:off x="0" y="4649406"/>
              <a:ext cx="913844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1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9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  <p:sp>
        <p:nvSpPr>
          <p:cNvPr id="321" name="Rectangle 1"/>
          <p:cNvSpPr/>
          <p:nvPr/>
        </p:nvSpPr>
        <p:spPr>
          <a:xfrm>
            <a:off x="1371600" y="1100933"/>
            <a:ext cx="6477000" cy="3268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helloworld.py</a:t>
            </a:r>
            <a:br/>
            <a:r>
              <a:t>-------------------</a:t>
            </a:r>
            <a:br/>
            <a:r>
              <a:t>This is our first python program.  It is customary to</a:t>
            </a:r>
            <a:br/>
            <a:r>
              <a:t>have a programmer's first program write "hello world"</a:t>
            </a:r>
            <a:br/>
            <a:r>
              <a:t>(inspired by the first program in Brian Kernighan and</a:t>
            </a:r>
            <a:br/>
            <a:r>
              <a:t>Dennis Ritchie's classic book, 'The C Programming Language.')</a:t>
            </a:r>
            <a:br/>
            <a:r>
              <a:t>"""</a:t>
            </a:r>
            <a:endParaRPr i="1">
              <a:solidFill>
                <a:srgbClr val="808080"/>
              </a:solidFill>
            </a:endParaRPr>
          </a:p>
          <a:p>
            <a:pPr defTabSz="685800">
              <a:defRPr i="1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br/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"hello, world!"</a:t>
            </a:r>
            <a:r>
              <a:rPr i="0">
                <a:solidFill>
                  <a:srgbClr val="000000"/>
                </a:solidFill>
              </a:rPr>
              <a:t>)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t># This provided line is required at the end of a Python</a:t>
            </a:r>
            <a:endParaRPr>
              <a:solidFill>
                <a:srgbClr val="3366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685800">
              <a:defRPr i="1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file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			# little bit different than in Karel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2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24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  <p:pic>
        <p:nvPicPr>
          <p:cNvPr id="3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49" y="680441"/>
            <a:ext cx="5829301" cy="4353836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: Rounded Corners 3"/>
          <p:cNvSpPr/>
          <p:nvPr/>
        </p:nvSpPr>
        <p:spPr>
          <a:xfrm>
            <a:off x="3276600" y="4737100"/>
            <a:ext cx="495300" cy="22225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34289" tIns="34289" rIns="34289" bIns="34289"/>
          <a:lstStyle/>
          <a:p>
            <a:pPr defTabSz="685800">
              <a:defRPr sz="1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48" y="680439"/>
            <a:ext cx="5829300" cy="43538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3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1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  <p:sp>
        <p:nvSpPr>
          <p:cNvPr id="333" name="TextBox 4"/>
          <p:cNvSpPr txBox="1"/>
          <p:nvPr/>
        </p:nvSpPr>
        <p:spPr>
          <a:xfrm>
            <a:off x="4390658" y="4325814"/>
            <a:ext cx="2842115" cy="378603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ctr" defTabSz="342900">
              <a:defRPr sz="1000">
                <a:solidFill>
                  <a:srgbClr val="01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This is on a PC.</a:t>
            </a:r>
            <a:endParaRPr>
              <a:solidFill>
                <a:srgbClr val="3366FF"/>
              </a:solidFill>
            </a:endParaRPr>
          </a:p>
          <a:p>
            <a:pPr algn="ctr" defTabSz="342900">
              <a:defRPr sz="1000">
                <a:solidFill>
                  <a:srgbClr val="01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On Macs: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python3 helloworld.py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47" y="680438"/>
            <a:ext cx="5829299" cy="43538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3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7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8322" y="1411889"/>
            <a:ext cx="1473120" cy="1473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3118" y="1387292"/>
            <a:ext cx="1473120" cy="1473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8164" y="1411889"/>
            <a:ext cx="1447077" cy="1447076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TextBox 1"/>
          <p:cNvSpPr txBox="1"/>
          <p:nvPr/>
        </p:nvSpPr>
        <p:spPr>
          <a:xfrm>
            <a:off x="2021351" y="219810"/>
            <a:ext cx="4881490" cy="969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You’re now all Python programmers!</a:t>
            </a:r>
          </a:p>
        </p:txBody>
      </p:sp>
      <p:pic>
        <p:nvPicPr>
          <p:cNvPr id="34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45687" t="27955" r="27908" b="1914"/>
          <a:stretch>
            <a:fillRect/>
          </a:stretch>
        </p:blipFill>
        <p:spPr>
          <a:xfrm>
            <a:off x="2948962" y="3299904"/>
            <a:ext cx="1159329" cy="1471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Speech Bubble: Rectangle with Corners Rounded 7"/>
          <p:cNvGrpSpPr/>
          <p:nvPr/>
        </p:nvGrpSpPr>
        <p:grpSpPr>
          <a:xfrm>
            <a:off x="4146712" y="3028271"/>
            <a:ext cx="3316800" cy="1307788"/>
            <a:chOff x="0" y="0"/>
            <a:chExt cx="3316798" cy="1307787"/>
          </a:xfrm>
        </p:grpSpPr>
        <p:sp>
          <p:nvSpPr>
            <p:cNvPr id="345" name="Shape"/>
            <p:cNvSpPr/>
            <p:nvPr/>
          </p:nvSpPr>
          <p:spPr>
            <a:xfrm>
              <a:off x="0" y="0"/>
              <a:ext cx="3316799" cy="1307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61" y="2599"/>
                  </a:moveTo>
                  <a:cubicBezTo>
                    <a:pt x="5061" y="1163"/>
                    <a:pt x="5520" y="0"/>
                    <a:pt x="6086" y="0"/>
                  </a:cubicBezTo>
                  <a:lnTo>
                    <a:pt x="7818" y="0"/>
                  </a:lnTo>
                  <a:lnTo>
                    <a:pt x="20575" y="0"/>
                  </a:lnTo>
                  <a:cubicBezTo>
                    <a:pt x="21141" y="0"/>
                    <a:pt x="21600" y="1163"/>
                    <a:pt x="21600" y="2599"/>
                  </a:cubicBezTo>
                  <a:lnTo>
                    <a:pt x="21600" y="12993"/>
                  </a:lnTo>
                  <a:cubicBezTo>
                    <a:pt x="21600" y="14429"/>
                    <a:pt x="21141" y="15592"/>
                    <a:pt x="20575" y="15592"/>
                  </a:cubicBezTo>
                  <a:lnTo>
                    <a:pt x="11952" y="15592"/>
                  </a:lnTo>
                  <a:lnTo>
                    <a:pt x="0" y="21600"/>
                  </a:lnTo>
                  <a:lnTo>
                    <a:pt x="7818" y="15592"/>
                  </a:lnTo>
                  <a:lnTo>
                    <a:pt x="6086" y="15592"/>
                  </a:lnTo>
                  <a:cubicBezTo>
                    <a:pt x="5520" y="15592"/>
                    <a:pt x="5061" y="14429"/>
                    <a:pt x="5061" y="12993"/>
                  </a:cubicBezTo>
                  <a:lnTo>
                    <a:pt x="5061" y="12993"/>
                  </a:lnTo>
                  <a:lnTo>
                    <a:pt x="5061" y="9095"/>
                  </a:lnTo>
                  <a:close/>
                </a:path>
              </a:pathLst>
            </a:custGeom>
            <a:noFill/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6" name="hey_that_looks_ like_what_I_ taught_them()"/>
            <p:cNvSpPr txBox="1"/>
            <p:nvPr/>
          </p:nvSpPr>
          <p:spPr>
            <a:xfrm>
              <a:off x="871856" y="18626"/>
              <a:ext cx="2350281" cy="906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hey_that_looks_ like_what_I_ taught_them()</a:t>
              </a:r>
            </a:p>
          </p:txBody>
        </p:sp>
      </p:grpSp>
      <p:grpSp>
        <p:nvGrpSpPr>
          <p:cNvPr id="350" name="Arc 2"/>
          <p:cNvGrpSpPr/>
          <p:nvPr/>
        </p:nvGrpSpPr>
        <p:grpSpPr>
          <a:xfrm>
            <a:off x="3533716" y="4241640"/>
            <a:ext cx="367883" cy="144335"/>
            <a:chOff x="0" y="0"/>
            <a:chExt cx="367882" cy="144333"/>
          </a:xfrm>
        </p:grpSpPr>
        <p:sp>
          <p:nvSpPr>
            <p:cNvPr id="348" name="Shape"/>
            <p:cNvSpPr/>
            <p:nvPr/>
          </p:nvSpPr>
          <p:spPr>
            <a:xfrm rot="5400000">
              <a:off x="111774" y="-111775"/>
              <a:ext cx="144335" cy="36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5" y="0"/>
                  </a:moveTo>
                  <a:cubicBezTo>
                    <a:pt x="12469" y="0"/>
                    <a:pt x="21600" y="4835"/>
                    <a:pt x="21600" y="10800"/>
                  </a:cubicBezTo>
                  <a:cubicBezTo>
                    <a:pt x="21600" y="16765"/>
                    <a:pt x="12469" y="21600"/>
                    <a:pt x="1205" y="21600"/>
                  </a:cubicBezTo>
                  <a:cubicBezTo>
                    <a:pt x="803" y="21600"/>
                    <a:pt x="401" y="21594"/>
                    <a:pt x="0" y="21581"/>
                  </a:cubicBezTo>
                  <a:lnTo>
                    <a:pt x="1205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 rot="5400000">
              <a:off x="111774" y="-111775"/>
              <a:ext cx="144335" cy="36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5" y="0"/>
                  </a:moveTo>
                  <a:cubicBezTo>
                    <a:pt x="12469" y="0"/>
                    <a:pt x="21600" y="4835"/>
                    <a:pt x="21600" y="10800"/>
                  </a:cubicBezTo>
                  <a:cubicBezTo>
                    <a:pt x="21600" y="16765"/>
                    <a:pt x="12469" y="21600"/>
                    <a:pt x="1205" y="21600"/>
                  </a:cubicBezTo>
                  <a:cubicBezTo>
                    <a:pt x="803" y="21600"/>
                    <a:pt x="401" y="21594"/>
                    <a:pt x="0" y="21581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2"/>
      <p:bldP build="whole" bldLvl="1" animBg="1" rev="0" advAuto="0" spid="350" grpId="3"/>
      <p:bldP build="whole" bldLvl="1" animBg="1" rev="0" advAuto="0" spid="34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246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640079">
              <a:defRPr sz="3359"/>
            </a:lvl1pPr>
          </a:lstStyle>
          <a:p>
            <a:pPr/>
            <a:r>
              <a:t>How do computers store information (data)?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172;p16"/>
          <p:cNvSpPr txBox="1"/>
          <p:nvPr>
            <p:ph type="title"/>
          </p:nvPr>
        </p:nvSpPr>
        <p:spPr>
          <a:xfrm>
            <a:off x="265500" y="1830475"/>
            <a:ext cx="4045200" cy="1482301"/>
          </a:xfrm>
          <a:prstGeom prst="rect">
            <a:avLst/>
          </a:prstGeom>
        </p:spPr>
        <p:txBody>
          <a:bodyPr/>
          <a:lstStyle/>
          <a:p>
            <a:pPr/>
            <a:r>
              <a:t>Today’s questions</a:t>
            </a:r>
          </a:p>
        </p:txBody>
      </p:sp>
      <p:sp>
        <p:nvSpPr>
          <p:cNvPr id="267" name="Google Shape;173;p16"/>
          <p:cNvSpPr txBox="1"/>
          <p:nvPr>
            <p:ph type="body" sz="half" idx="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15000"/>
              </a:lnSpc>
              <a:defRPr sz="1800"/>
            </a:pPr>
            <a:r>
              <a:t>How do computers conduct tasks we ask for?</a:t>
            </a:r>
          </a:p>
          <a:p>
            <a:pPr marL="0" indent="0" algn="l">
              <a:lnSpc>
                <a:spcPct val="115000"/>
              </a:lnSpc>
              <a:defRPr sz="1800"/>
            </a:pPr>
          </a:p>
          <a:p>
            <a:pPr marL="0" indent="0" algn="l">
              <a:lnSpc>
                <a:spcPct val="115000"/>
              </a:lnSpc>
              <a:defRPr sz="1800"/>
            </a:pPr>
            <a:r>
              <a:t>How do computers store information (data) using code?</a:t>
            </a:r>
          </a:p>
          <a:p>
            <a:pPr marL="0" indent="0" algn="l">
              <a:lnSpc>
                <a:spcPct val="115000"/>
              </a:lnSpc>
              <a:spcBef>
                <a:spcPts val="1600"/>
              </a:spcBef>
              <a:defRPr sz="1800"/>
            </a:pPr>
            <a:r>
              <a:t>Once we store that information, how do we use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251;p2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Your computer has memory!</a:t>
            </a:r>
          </a:p>
        </p:txBody>
      </p:sp>
      <p:sp>
        <p:nvSpPr>
          <p:cNvPr id="355" name="Google Shape;252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Information is stored in your computer’s memory (RAM)</a:t>
            </a:r>
            <a:br/>
          </a:p>
        </p:txBody>
      </p:sp>
      <p:pic>
        <p:nvPicPr>
          <p:cNvPr id="356" name="Google Shape;253;p29" descr="Google Shape;253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48429"/>
            <a:ext cx="9144000" cy="3291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59;p3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539495">
              <a:defRPr sz="2832"/>
            </a:lvl1pPr>
          </a:lstStyle>
          <a:p>
            <a:pPr/>
            <a:r>
              <a:t>How do computers store information (data) in code?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264;p3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539495">
              <a:defRPr sz="2832"/>
            </a:lvl1pPr>
          </a:lstStyle>
          <a:p>
            <a:pPr/>
            <a:r>
              <a:t>How do computers store information (data) in code?</a:t>
            </a:r>
          </a:p>
        </p:txBody>
      </p:sp>
      <p:sp>
        <p:nvSpPr>
          <p:cNvPr id="361" name="Google Shape;265;p31"/>
          <p:cNvSpPr txBox="1"/>
          <p:nvPr/>
        </p:nvSpPr>
        <p:spPr>
          <a:xfrm>
            <a:off x="2389350" y="3668150"/>
            <a:ext cx="43653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270;p32"/>
          <p:cNvGrpSpPr/>
          <p:nvPr/>
        </p:nvGrpSpPr>
        <p:grpSpPr>
          <a:xfrm>
            <a:off x="1322250" y="2145300"/>
            <a:ext cx="6499501" cy="1526401"/>
            <a:chOff x="0" y="0"/>
            <a:chExt cx="6499500" cy="1526400"/>
          </a:xfrm>
        </p:grpSpPr>
        <p:sp>
          <p:nvSpPr>
            <p:cNvPr id="363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variable…"/>
            <p:cNvSpPr txBox="1"/>
            <p:nvPr/>
          </p:nvSpPr>
          <p:spPr>
            <a:xfrm>
              <a:off x="74512" y="119325"/>
              <a:ext cx="6350475" cy="12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A way for code to store information by associating a value with a name</a:t>
              </a:r>
            </a:p>
          </p:txBody>
        </p:sp>
      </p:grpSp>
      <p:sp>
        <p:nvSpPr>
          <p:cNvPr id="366" name="Google Shape;271;p32"/>
          <p:cNvSpPr txBox="1"/>
          <p:nvPr/>
        </p:nvSpPr>
        <p:spPr>
          <a:xfrm>
            <a:off x="3327599" y="1471799"/>
            <a:ext cx="24888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36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6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68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276;p33"/>
          <p:cNvGrpSpPr/>
          <p:nvPr/>
        </p:nvGrpSpPr>
        <p:grpSpPr>
          <a:xfrm>
            <a:off x="1322250" y="2145300"/>
            <a:ext cx="6499501" cy="1526401"/>
            <a:chOff x="0" y="0"/>
            <a:chExt cx="6499500" cy="1526400"/>
          </a:xfrm>
        </p:grpSpPr>
        <p:sp>
          <p:nvSpPr>
            <p:cNvPr id="371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372" name="variable…"/>
            <p:cNvSpPr txBox="1"/>
            <p:nvPr/>
          </p:nvSpPr>
          <p:spPr>
            <a:xfrm>
              <a:off x="74512" y="119325"/>
              <a:ext cx="6350475" cy="12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A way for code to store information by associating a value with a name</a:t>
              </a:r>
            </a:p>
          </p:txBody>
        </p:sp>
      </p:grpSp>
      <p:sp>
        <p:nvSpPr>
          <p:cNvPr id="374" name="Google Shape;277;p33"/>
          <p:cNvSpPr txBox="1"/>
          <p:nvPr/>
        </p:nvSpPr>
        <p:spPr>
          <a:xfrm>
            <a:off x="3327599" y="1471799"/>
            <a:ext cx="24888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pic>
        <p:nvPicPr>
          <p:cNvPr id="375" name="Google Shape;278;p33" descr="Google Shape;278;p33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0083735">
            <a:off x="5198676" y="1751859"/>
            <a:ext cx="1102199" cy="880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Google Shape;279;p33"/>
          <p:cNvSpPr txBox="1"/>
          <p:nvPr/>
        </p:nvSpPr>
        <p:spPr>
          <a:xfrm>
            <a:off x="5560724" y="755775"/>
            <a:ext cx="3906555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Think of them as labels for containers!</a:t>
            </a:r>
          </a:p>
        </p:txBody>
      </p:sp>
      <p:grpSp>
        <p:nvGrpSpPr>
          <p:cNvPr id="37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7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78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285;p3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</p:txBody>
      </p:sp>
      <p:pic>
        <p:nvPicPr>
          <p:cNvPr id="382" name="Google Shape;286;p34" descr="Google Shape;286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5629"/>
            <a:ext cx="9144000" cy="3291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84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292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</p:txBody>
      </p:sp>
      <p:pic>
        <p:nvPicPr>
          <p:cNvPr id="388" name="Google Shape;293;p35" descr="Google Shape;293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5629"/>
            <a:ext cx="9144000" cy="3291842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Google Shape;294;p35"/>
          <p:cNvSpPr/>
          <p:nvPr/>
        </p:nvSpPr>
        <p:spPr>
          <a:xfrm rot="6354446">
            <a:off x="6850105" y="2689986"/>
            <a:ext cx="1680141" cy="2271478"/>
          </a:xfrm>
          <a:prstGeom prst="wedgeEllipseCallout">
            <a:avLst>
              <a:gd name="adj1" fmla="val -6242"/>
              <a:gd name="adj2" fmla="val 64909"/>
            </a:avLst>
          </a:pr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0" name="Google Shape;295;p35"/>
          <p:cNvSpPr/>
          <p:nvPr/>
        </p:nvSpPr>
        <p:spPr>
          <a:xfrm>
            <a:off x="6159250" y="3251599"/>
            <a:ext cx="114901" cy="12750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1" name="Google Shape;296;p35"/>
          <p:cNvSpPr txBox="1"/>
          <p:nvPr/>
        </p:nvSpPr>
        <p:spPr>
          <a:xfrm>
            <a:off x="7063975" y="3052399"/>
            <a:ext cx="2038278" cy="165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Python objects are stored on RAM</a:t>
            </a:r>
          </a:p>
        </p:txBody>
      </p:sp>
      <p:grpSp>
        <p:nvGrpSpPr>
          <p:cNvPr id="39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9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93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02;p3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  <a:p>
            <a:pPr indent="-355600">
              <a:buSzPts val="2000"/>
              <a:defRPr sz="2000"/>
            </a:pPr>
            <a:r>
              <a:t>You can think about a Python object as a suitcase stored in your computer’s memory, taking up different amounts of RAM depending on what you’re storing.</a:t>
            </a:r>
            <a:br/>
          </a:p>
        </p:txBody>
      </p:sp>
      <p:pic>
        <p:nvPicPr>
          <p:cNvPr id="397" name="Google Shape;303;p36" descr="Google Shape;303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6825" y="2983200"/>
            <a:ext cx="2087652" cy="1885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Google Shape;304;p36" descr="Google Shape;304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5474" y="3149874"/>
            <a:ext cx="5000551" cy="16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Google Shape;305;p36"/>
          <p:cNvSpPr/>
          <p:nvPr/>
        </p:nvSpPr>
        <p:spPr>
          <a:xfrm rot="5563531">
            <a:off x="5673195" y="2466467"/>
            <a:ext cx="2044114" cy="2982601"/>
          </a:xfrm>
          <a:prstGeom prst="wedgeEllipseCallout">
            <a:avLst>
              <a:gd name="adj1" fmla="val 4795"/>
              <a:gd name="adj2" fmla="val 60581"/>
            </a:avLst>
          </a:pr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0" name="Google Shape;306;p36"/>
          <p:cNvSpPr/>
          <p:nvPr/>
        </p:nvSpPr>
        <p:spPr>
          <a:xfrm>
            <a:off x="4833763" y="4022418"/>
            <a:ext cx="62701" cy="6360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0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0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02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312;p3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  <a:p>
            <a:pPr indent="-355600">
              <a:buSzPts val="2000"/>
              <a:defRPr sz="2000"/>
            </a:pPr>
            <a:r>
              <a:t>You can think about a Python object as a suitcase stored in your computer’s memory.</a:t>
            </a:r>
            <a:br/>
          </a:p>
          <a:p>
            <a:pPr indent="-355600">
              <a:buSzPts val="2000"/>
              <a:defRPr sz="2000"/>
            </a:pPr>
            <a:r>
              <a:t>A variable is a luggage tag for your </a:t>
            </a:r>
            <a:br/>
            <a:r>
              <a:t>suitcase that gives it a name!</a:t>
            </a:r>
            <a:br/>
          </a:p>
        </p:txBody>
      </p:sp>
      <p:pic>
        <p:nvPicPr>
          <p:cNvPr id="406" name="Google Shape;313;p37" descr="Google Shape;313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825" y="2754600"/>
            <a:ext cx="2087652" cy="18854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0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08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319;p3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  <a:p>
            <a:pPr indent="-355600">
              <a:buSzPts val="2000"/>
              <a:defRPr sz="2000"/>
            </a:pPr>
            <a:r>
              <a:t>You can think about a Python object as a suitcase stored in your computer’s memory.</a:t>
            </a:r>
            <a:br/>
          </a:p>
          <a:p>
            <a:pPr indent="-355600">
              <a:buSzPts val="2000"/>
              <a:defRPr sz="2000"/>
            </a:pPr>
            <a:r>
              <a:t>A variable is a luggage tag for your </a:t>
            </a:r>
            <a:br/>
            <a:r>
              <a:t>suitcase that gives it a name!</a:t>
            </a:r>
            <a:br/>
          </a:p>
        </p:txBody>
      </p:sp>
      <p:pic>
        <p:nvPicPr>
          <p:cNvPr id="412" name="Google Shape;320;p38" descr="Google Shape;320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825" y="2754600"/>
            <a:ext cx="2087652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Google Shape;321;p38"/>
          <p:cNvSpPr/>
          <p:nvPr/>
        </p:nvSpPr>
        <p:spPr>
          <a:xfrm flipV="1">
            <a:off x="5480625" y="3697325"/>
            <a:ext cx="928201" cy="4413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14" name="Google Shape;323;p38" descr="Google Shape;323;p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446247" y="3867374"/>
            <a:ext cx="1034302" cy="6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Google Shape;324;p38"/>
          <p:cNvSpPr txBox="1"/>
          <p:nvPr/>
        </p:nvSpPr>
        <p:spPr>
          <a:xfrm>
            <a:off x="4446249" y="3931749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name</a:t>
            </a:r>
          </a:p>
        </p:txBody>
      </p:sp>
      <p:grpSp>
        <p:nvGrpSpPr>
          <p:cNvPr id="41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1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17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78;p17"/>
          <p:cNvSpPr txBox="1"/>
          <p:nvPr>
            <p:ph type="title"/>
          </p:nvPr>
        </p:nvSpPr>
        <p:spPr>
          <a:xfrm>
            <a:off x="265500" y="1830475"/>
            <a:ext cx="4045200" cy="1482301"/>
          </a:xfrm>
          <a:prstGeom prst="rect">
            <a:avLst/>
          </a:prstGeom>
        </p:spPr>
        <p:txBody>
          <a:bodyPr/>
          <a:lstStyle/>
          <a:p>
            <a:pPr/>
            <a:r>
              <a:t>Today’s </a:t>
            </a:r>
            <a:br/>
            <a:r>
              <a:t>topics</a:t>
            </a:r>
          </a:p>
        </p:txBody>
      </p:sp>
      <p:sp>
        <p:nvSpPr>
          <p:cNvPr id="270" name="Google Shape;179;p17"/>
          <p:cNvSpPr txBox="1"/>
          <p:nvPr>
            <p:ph type="body" sz="half" idx="1"/>
          </p:nvPr>
        </p:nvSpPr>
        <p:spPr>
          <a:xfrm>
            <a:off x="4785400" y="724074"/>
            <a:ext cx="4199401" cy="36951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AutoNum type="arabicPeriod" startAt="1"/>
              <a:defRPr sz="1800"/>
            </a:pPr>
            <a:r>
              <a:t>Welcome to Python</a:t>
            </a:r>
          </a:p>
          <a:p>
            <a:pPr lvl="4" marL="0" indent="914400" algn="l">
              <a:lnSpc>
                <a:spcPct val="115000"/>
              </a:lnSpc>
              <a:defRPr sz="1800"/>
            </a:pPr>
            <a:r>
              <a:t>Input, output, process</a:t>
            </a:r>
          </a:p>
          <a:p>
            <a:pPr marL="457200" indent="-3429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AutoNum type="arabicPeriod" startAt="1"/>
              <a:defRPr sz="1800"/>
            </a:pPr>
            <a:r>
              <a:t>Variables</a:t>
            </a:r>
            <a:br/>
            <a:r>
              <a:t>	Assignment and retrieval</a:t>
            </a:r>
            <a:br/>
            <a:r>
              <a:t>	Types</a:t>
            </a:r>
          </a:p>
          <a:p>
            <a:pPr marL="457200" indent="-3429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AutoNum type="arabicPeriod" startAt="1"/>
              <a:defRPr sz="1800"/>
            </a:pPr>
            <a:r>
              <a:t>Using variables</a:t>
            </a:r>
            <a:br/>
            <a:r>
              <a:t>	In expressions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Variable: name that represents a value stored in the computer memory…"/>
          <p:cNvSpPr txBox="1"/>
          <p:nvPr>
            <p:ph type="body" idx="4294967295"/>
          </p:nvPr>
        </p:nvSpPr>
        <p:spPr>
          <a:xfrm>
            <a:off x="981207" y="1200149"/>
            <a:ext cx="7181586" cy="3394473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</a:t>
            </a:r>
            <a:r>
              <a:rPr u="none"/>
              <a:t>: name that represents a value stored in the computer memory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Used to access and manipulate data stored in memory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 variable references the value it represents</a:t>
            </a:r>
          </a:p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Assignment statement</a:t>
            </a:r>
            <a:r>
              <a:rPr u="none"/>
              <a:t>: used to create a variable and make it reference data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General format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variable = expression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Example: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age = 29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Assignment operator</a:t>
            </a:r>
            <a:r>
              <a:rPr u="none"/>
              <a:t>: the equal sign (=)</a:t>
            </a:r>
          </a:p>
        </p:txBody>
      </p:sp>
      <p:grpSp>
        <p:nvGrpSpPr>
          <p:cNvPr id="42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22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In assignment statement, variable receiving value must be on left side…"/>
          <p:cNvSpPr txBox="1"/>
          <p:nvPr>
            <p:ph type="body" idx="4294967295"/>
          </p:nvPr>
        </p:nvSpPr>
        <p:spPr>
          <a:xfrm>
            <a:off x="997809" y="1200149"/>
            <a:ext cx="7148382" cy="3394473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 assignment statement, variable receiving value must be on left side</a:t>
            </a:r>
            <a:endParaRPr b="0" sz="2000"/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You can only use a variable if a value is assigned to it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my_age = 18</a:t>
            </a:r>
          </a:p>
        </p:txBody>
      </p:sp>
      <p:grpSp>
        <p:nvGrpSpPr>
          <p:cNvPr id="42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2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27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ules for naming variables in Python:…"/>
          <p:cNvSpPr txBox="1"/>
          <p:nvPr>
            <p:ph type="body" idx="4294967295"/>
          </p:nvPr>
        </p:nvSpPr>
        <p:spPr>
          <a:xfrm>
            <a:off x="987656" y="1200149"/>
            <a:ext cx="7168688" cy="3394473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Rules for naming variables in Python: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 cannot be a Python key word 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 cannot contain spaces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First character must be a letter or an underscore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After first character may use letters, digits, or underscores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names are case sensitive</a:t>
            </a:r>
          </a:p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 should reflect its use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x = 10 versus my_grade = 10</a:t>
            </a:r>
          </a:p>
        </p:txBody>
      </p:sp>
      <p:grpSp>
        <p:nvGrpSpPr>
          <p:cNvPr id="43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3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32" name="Variable Naming Rul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 Naming Rules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329;p3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An example</a:t>
            </a:r>
          </a:p>
        </p:txBody>
      </p:sp>
      <p:sp>
        <p:nvSpPr>
          <p:cNvPr id="436" name="Google Shape;330;p3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2000"/>
            </a:lvl1pPr>
          </a:lstStyle>
          <a:p>
            <a:pPr/>
            <a:r>
              <a:t>Suppose you’re writing a program that keeps track of the flowers in your garden:</a:t>
            </a:r>
          </a:p>
        </p:txBody>
      </p:sp>
      <p:grpSp>
        <p:nvGrpSpPr>
          <p:cNvPr id="43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3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38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336;p4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sp>
        <p:nvSpPr>
          <p:cNvPr id="442" name="Google Shape;337;p40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44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343;p4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448" name="Google Shape;344;p41" descr="Google Shape;344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Google Shape;345;p41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50" name="Google Shape;346;p41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51" name="Google Shape;347;p41" descr="Google Shape;347;p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Google Shape;348;p41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3" name="Google Shape;349;p41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5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55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355;p4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459" name="Google Shape;356;p42" descr="Google Shape;356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Google Shape;357;p42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61" name="Google Shape;358;p42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62" name="Google Shape;359;p42" descr="Google Shape;359;p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Google Shape;360;p42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66" name="Google Shape;361;p42"/>
          <p:cNvGrpSpPr/>
          <p:nvPr/>
        </p:nvGrpSpPr>
        <p:grpSpPr>
          <a:xfrm>
            <a:off x="412762" y="3636351"/>
            <a:ext cx="8419664" cy="1338198"/>
            <a:chOff x="0" y="0"/>
            <a:chExt cx="8419662" cy="1338197"/>
          </a:xfrm>
        </p:grpSpPr>
        <p:sp>
          <p:nvSpPr>
            <p:cNvPr id="464" name="Rounded Rectangle"/>
            <p:cNvSpPr/>
            <p:nvPr/>
          </p:nvSpPr>
          <p:spPr>
            <a:xfrm>
              <a:off x="0" y="215717"/>
              <a:ext cx="8419663" cy="906763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variable assignment…"/>
            <p:cNvSpPr txBox="1"/>
            <p:nvPr/>
          </p:nvSpPr>
          <p:spPr>
            <a:xfrm>
              <a:off x="44264" y="0"/>
              <a:ext cx="8331135" cy="133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 assignment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The process of associating a name with a value (use the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t>)</a:t>
              </a:r>
            </a:p>
          </p:txBody>
        </p:sp>
      </p:grpSp>
      <p:sp>
        <p:nvSpPr>
          <p:cNvPr id="467" name="Google Shape;363;p42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8" name="Google Shape;362;p42"/>
          <p:cNvSpPr txBox="1"/>
          <p:nvPr/>
        </p:nvSpPr>
        <p:spPr>
          <a:xfrm>
            <a:off x="3225776" y="3124100"/>
            <a:ext cx="2692448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47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6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70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369;p4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474" name="Google Shape;370;p43" descr="Google Shape;370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Google Shape;371;p43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76" name="Google Shape;372;p43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77" name="Google Shape;373;p43" descr="Google Shape;373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Google Shape;374;p43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1" name="Google Shape;375;p43"/>
          <p:cNvGrpSpPr/>
          <p:nvPr/>
        </p:nvGrpSpPr>
        <p:grpSpPr>
          <a:xfrm>
            <a:off x="595324" y="3635574"/>
            <a:ext cx="8429437" cy="1339752"/>
            <a:chOff x="0" y="0"/>
            <a:chExt cx="8429435" cy="1339750"/>
          </a:xfrm>
        </p:grpSpPr>
        <p:sp>
          <p:nvSpPr>
            <p:cNvPr id="479" name="Rounded Rectangle"/>
            <p:cNvSpPr/>
            <p:nvPr/>
          </p:nvSpPr>
          <p:spPr>
            <a:xfrm>
              <a:off x="0" y="215968"/>
              <a:ext cx="8429436" cy="907815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variable assignment…"/>
            <p:cNvSpPr txBox="1"/>
            <p:nvPr/>
          </p:nvSpPr>
          <p:spPr>
            <a:xfrm>
              <a:off x="44316" y="0"/>
              <a:ext cx="8340804" cy="133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 assignment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The process of associating a name with a value (use the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t>)</a:t>
              </a:r>
            </a:p>
          </p:txBody>
        </p:sp>
      </p:grpSp>
      <p:sp>
        <p:nvSpPr>
          <p:cNvPr id="482" name="Google Shape;377;p43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3" name="Google Shape;378;p43"/>
          <p:cNvSpPr txBox="1"/>
          <p:nvPr/>
        </p:nvSpPr>
        <p:spPr>
          <a:xfrm>
            <a:off x="5656024" y="3301900"/>
            <a:ext cx="3878911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i.e. attaching it to the bag</a:t>
            </a:r>
          </a:p>
        </p:txBody>
      </p:sp>
      <p:pic>
        <p:nvPicPr>
          <p:cNvPr id="484" name="Google Shape;379;p43" descr="Google Shape;379;p43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0008082">
            <a:off x="6155697" y="3762283"/>
            <a:ext cx="457758" cy="478064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Google Shape;362;p42"/>
          <p:cNvSpPr txBox="1"/>
          <p:nvPr/>
        </p:nvSpPr>
        <p:spPr>
          <a:xfrm>
            <a:off x="3225776" y="3124100"/>
            <a:ext cx="2692448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48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8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87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385;p4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b="1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</a:t>
            </a:r>
            <a:r>
              <a:rPr b="0">
                <a:solidFill>
                  <a:schemeClr val="accent2">
                    <a:lumOff val="21764"/>
                  </a:schemeClr>
                </a:solidFill>
              </a:rPr>
              <a:t> = 5</a:t>
            </a:r>
            <a:br>
              <a:rPr b="0">
                <a:solidFill>
                  <a:schemeClr val="accent2">
                    <a:lumOff val="21764"/>
                  </a:schemeClr>
                </a:solidFill>
              </a:rPr>
            </a:br>
          </a:p>
        </p:txBody>
      </p:sp>
      <p:pic>
        <p:nvPicPr>
          <p:cNvPr id="491" name="Google Shape;386;p44" descr="Google Shape;386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Google Shape;387;p44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93" name="Google Shape;388;p44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94" name="Google Shape;389;p44" descr="Google Shape;389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Google Shape;390;p44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96" name="Google Shape;391;p44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97" name="Google Shape;392;p44" descr="Google Shape;392;p4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flipH="1" rot="5937109">
            <a:off x="4083716" y="2586141"/>
            <a:ext cx="1383019" cy="1444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Google Shape;393;p44" descr="Google Shape;393;p4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5662891">
            <a:off x="1193291" y="2586141"/>
            <a:ext cx="1383019" cy="1444368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Google Shape;394;p44"/>
          <p:cNvSpPr txBox="1"/>
          <p:nvPr/>
        </p:nvSpPr>
        <p:spPr>
          <a:xfrm>
            <a:off x="2331599" y="3345900"/>
            <a:ext cx="18843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variable’s name</a:t>
            </a:r>
          </a:p>
        </p:txBody>
      </p:sp>
      <p:grpSp>
        <p:nvGrpSpPr>
          <p:cNvPr id="50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0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01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400;p4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</a:t>
            </a:r>
            <a:r>
              <a:rPr b="1">
                <a:solidFill>
                  <a:schemeClr val="accent1"/>
                </a:solidFill>
              </a:rPr>
              <a:t>5</a:t>
            </a:r>
            <a:br>
              <a:rPr b="1">
                <a:solidFill>
                  <a:schemeClr val="accent1"/>
                </a:solidFill>
              </a:rPr>
            </a:br>
          </a:p>
        </p:txBody>
      </p:sp>
      <p:pic>
        <p:nvPicPr>
          <p:cNvPr id="505" name="Google Shape;401;p45" descr="Google Shape;401;p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Google Shape;402;p45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07" name="Google Shape;403;p45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08" name="Google Shape;404;p45" descr="Google Shape;404;p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Google Shape;405;p45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0" name="Google Shape;406;p45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11" name="Google Shape;407;p45" descr="Google Shape;407;p45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flipH="1" rot="7140456">
            <a:off x="5821884" y="2812707"/>
            <a:ext cx="2094780" cy="2187703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Google Shape;408;p45"/>
          <p:cNvSpPr txBox="1"/>
          <p:nvPr/>
        </p:nvSpPr>
        <p:spPr>
          <a:xfrm>
            <a:off x="3975199" y="3594699"/>
            <a:ext cx="18843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variable’s</a:t>
            </a:r>
          </a:p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value</a:t>
            </a:r>
          </a:p>
        </p:txBody>
      </p:sp>
      <p:pic>
        <p:nvPicPr>
          <p:cNvPr id="513" name="Google Shape;409;p45" descr="Google Shape;409;p45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6181417">
            <a:off x="2351304" y="2606262"/>
            <a:ext cx="1627441" cy="16996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1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15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46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Welcome to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415;p4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519" name="Google Shape;416;p46" descr="Google Shape;416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Google Shape;417;p46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21" name="Google Shape;418;p46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22" name="Google Shape;419;p46" descr="Google Shape;419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Google Shape;420;p46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4" name="Google Shape;421;p46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2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2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26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427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  <a:r>
              <a:t>   num_picked = 2</a:t>
            </a:r>
            <a:br/>
          </a:p>
        </p:txBody>
      </p:sp>
      <p:pic>
        <p:nvPicPr>
          <p:cNvPr id="530" name="Google Shape;428;p47" descr="Google Shape;428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Google Shape;429;p47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44" name="Google Shape;430;p47"/>
          <p:cNvSpPr/>
          <p:nvPr/>
        </p:nvSpPr>
        <p:spPr>
          <a:xfrm>
            <a:off x="6536936" y="2093418"/>
            <a:ext cx="1141379" cy="102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33" name="Google Shape;431;p47" descr="Google Shape;431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Google Shape;432;p47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5" name="Google Shape;433;p47"/>
          <p:cNvSpPr/>
          <p:nvPr/>
        </p:nvSpPr>
        <p:spPr>
          <a:xfrm>
            <a:off x="46379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36" name="Google Shape;434;p47" descr="Google Shape;434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Google Shape;435;p47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538" name="Google Shape;436;p47" descr="Google Shape;436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Google Shape;437;p47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5" name="Google Shape;438;p47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4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4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42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444;p4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  <a:r>
              <a:t>   num_picked = 2</a:t>
            </a:r>
            <a:br/>
            <a:r>
              <a:t>   num_flowers = num_flowers – num_picked</a:t>
            </a:r>
            <a:br/>
          </a:p>
        </p:txBody>
      </p:sp>
      <p:grpSp>
        <p:nvGrpSpPr>
          <p:cNvPr id="55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4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49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450;p4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  <a:r>
              <a:t>   num_picked = 2</a:t>
            </a:r>
            <a:br/>
            <a:r>
              <a:t>   num_flowers = num_flowers – num_picked</a:t>
            </a:r>
            <a:br/>
          </a:p>
        </p:txBody>
      </p:sp>
      <p:sp>
        <p:nvSpPr>
          <p:cNvPr id="553" name="Google Shape;451;p49"/>
          <p:cNvSpPr txBox="1"/>
          <p:nvPr/>
        </p:nvSpPr>
        <p:spPr>
          <a:xfrm>
            <a:off x="853799" y="3880075"/>
            <a:ext cx="7436402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Think/Share</a:t>
            </a:r>
            <a:r>
              <a:rPr b="0"/>
              <a:t>: Try to predict what happens here!</a:t>
            </a:r>
          </a:p>
        </p:txBody>
      </p:sp>
      <p:grpSp>
        <p:nvGrpSpPr>
          <p:cNvPr id="55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5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55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457;p5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559" name="Google Shape;458;p50" descr="Google Shape;458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Google Shape;459;p50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61" name="Google Shape;460;p50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Google Shape;462;p50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63" name="Google Shape;463;p50" descr="Google Shape;463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Google Shape;464;p50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565" name="Google Shape;465;p50" descr="Google Shape;465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Google Shape;466;p50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5" name="Google Shape;467;p50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68" name="Google Shape;468;p50" descr="Google Shape;468;p50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5662891">
            <a:off x="1664941" y="2901215"/>
            <a:ext cx="1383019" cy="1444368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Google Shape;469;p50"/>
          <p:cNvSpPr txBox="1"/>
          <p:nvPr/>
        </p:nvSpPr>
        <p:spPr>
          <a:xfrm>
            <a:off x="2803250" y="3660974"/>
            <a:ext cx="2939193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 assignment!</a:t>
            </a:r>
          </a:p>
        </p:txBody>
      </p:sp>
      <p:pic>
        <p:nvPicPr>
          <p:cNvPr id="570" name="Google Shape;470;p50" descr="Google Shape;470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Google Shape;471;p50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57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7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73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477;p5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578" name="Google Shape;478;p51" descr="Google Shape;478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Google Shape;479;p51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80" name="Google Shape;480;p51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Google Shape;482;p51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82" name="Google Shape;483;p51" descr="Google Shape;483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Google Shape;484;p51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584" name="Google Shape;485;p51" descr="Google Shape;485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Google Shape;486;p51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4" name="Google Shape;487;p51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7" name="Google Shape;488;p51"/>
          <p:cNvSpPr txBox="1"/>
          <p:nvPr/>
        </p:nvSpPr>
        <p:spPr>
          <a:xfrm>
            <a:off x="568450" y="3778525"/>
            <a:ext cx="6261754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 right side of the equals sign </a:t>
            </a:r>
            <a:r>
              <a:rPr b="1"/>
              <a:t>always</a:t>
            </a:r>
            <a:r>
              <a:t> gets evaluated first.</a:t>
            </a:r>
          </a:p>
        </p:txBody>
      </p:sp>
      <p:sp>
        <p:nvSpPr>
          <p:cNvPr id="588" name="Google Shape;489;p51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89" name="Google Shape;490;p51" descr="Google Shape;490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Google Shape;491;p51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59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9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92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497;p5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597" name="Google Shape;498;p52" descr="Google Shape;498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Google Shape;499;p52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99" name="Google Shape;500;p52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0" name="Google Shape;502;p52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01" name="Google Shape;503;p52" descr="Google Shape;503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Google Shape;504;p52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03" name="Google Shape;505;p52" descr="Google Shape;505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Google Shape;506;p52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4" name="Google Shape;507;p52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06" name="Google Shape;508;p52" descr="Google Shape;508;p52"/>
          <p:cNvPicPr>
            <a:picLocks noChangeAspect="1"/>
          </p:cNvPicPr>
          <p:nvPr/>
        </p:nvPicPr>
        <p:blipFill>
          <a:blip r:embed="rId4">
            <a:extLst/>
          </a:blip>
          <a:srcRect l="0" t="0" r="0" b="61007"/>
          <a:stretch>
            <a:fillRect/>
          </a:stretch>
        </p:blipFill>
        <p:spPr>
          <a:xfrm rot="15662882">
            <a:off x="1895713" y="3210970"/>
            <a:ext cx="917598" cy="443359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Google Shape;509;p52"/>
          <p:cNvSpPr txBox="1"/>
          <p:nvPr/>
        </p:nvSpPr>
        <p:spPr>
          <a:xfrm>
            <a:off x="2346050" y="3203774"/>
            <a:ext cx="1884299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 retrieval!</a:t>
            </a:r>
          </a:p>
        </p:txBody>
      </p:sp>
      <p:pic>
        <p:nvPicPr>
          <p:cNvPr id="608" name="Google Shape;510;p52" descr="Google Shape;510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Google Shape;511;p52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610" name="Google Shape;512;p52" descr="Google Shape;512;p52"/>
          <p:cNvPicPr>
            <a:picLocks noChangeAspect="1"/>
          </p:cNvPicPr>
          <p:nvPr/>
        </p:nvPicPr>
        <p:blipFill>
          <a:blip r:embed="rId4">
            <a:extLst/>
          </a:blip>
          <a:srcRect l="0" t="0" r="0" b="60096"/>
          <a:stretch>
            <a:fillRect/>
          </a:stretch>
        </p:blipFill>
        <p:spPr>
          <a:xfrm flipH="1" rot="5937114">
            <a:off x="3768273" y="3205982"/>
            <a:ext cx="917605" cy="4537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1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12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518;p5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17" name="Google Shape;519;p53" descr="Google Shape;519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Google Shape;520;p53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19" name="Google Shape;521;p53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Google Shape;523;p53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21" name="Google Shape;524;p53" descr="Google Shape;524;p53"/>
          <p:cNvPicPr>
            <a:picLocks noChangeAspect="1"/>
          </p:cNvPicPr>
          <p:nvPr/>
        </p:nvPicPr>
        <p:blipFill>
          <a:blip r:embed="rId2">
            <a:extLst/>
          </a:blip>
          <a:srcRect l="0" t="12869" r="0" b="0"/>
          <a:stretch>
            <a:fillRect/>
          </a:stretch>
        </p:blipFill>
        <p:spPr>
          <a:xfrm rot="10800000">
            <a:off x="5042025" y="2963726"/>
            <a:ext cx="1495051" cy="776351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Google Shape;525;p53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23" name="Google Shape;526;p53" descr="Google Shape;526;p53"/>
          <p:cNvPicPr>
            <a:picLocks noChangeAspect="1"/>
          </p:cNvPicPr>
          <p:nvPr/>
        </p:nvPicPr>
        <p:blipFill>
          <a:blip r:embed="rId3">
            <a:extLst/>
          </a:blip>
          <a:srcRect l="0" t="0" r="0" b="14719"/>
          <a:stretch>
            <a:fillRect/>
          </a:stretch>
        </p:blipFill>
        <p:spPr>
          <a:xfrm>
            <a:off x="7429775" y="2886824"/>
            <a:ext cx="1156851" cy="89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Google Shape;527;p53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625" name="Google Shape;528;p53" descr="Google Shape;528;p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Google Shape;529;p53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629" name="Google Shape;530;p53"/>
          <p:cNvGrpSpPr/>
          <p:nvPr/>
        </p:nvGrpSpPr>
        <p:grpSpPr>
          <a:xfrm>
            <a:off x="595324" y="3845724"/>
            <a:ext cx="8237102" cy="919451"/>
            <a:chOff x="0" y="0"/>
            <a:chExt cx="8237100" cy="919449"/>
          </a:xfrm>
        </p:grpSpPr>
        <p:sp>
          <p:nvSpPr>
            <p:cNvPr id="627" name="Rounded Rectangle"/>
            <p:cNvSpPr/>
            <p:nvPr/>
          </p:nvSpPr>
          <p:spPr>
            <a:xfrm>
              <a:off x="0" y="16174"/>
              <a:ext cx="8237101" cy="8871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variable retrieval…"/>
            <p:cNvSpPr txBox="1"/>
            <p:nvPr/>
          </p:nvSpPr>
          <p:spPr>
            <a:xfrm>
              <a:off x="43304" y="0"/>
              <a:ext cx="8150492" cy="919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 retrieval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The process of getting the value associated with a name</a:t>
              </a:r>
            </a:p>
          </p:txBody>
        </p:sp>
      </p:grpSp>
      <p:sp>
        <p:nvSpPr>
          <p:cNvPr id="630" name="Google Shape;532;p53"/>
          <p:cNvSpPr/>
          <p:nvPr/>
        </p:nvSpPr>
        <p:spPr>
          <a:xfrm>
            <a:off x="6536936" y="3409265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1" name="Google Shape;362;p42"/>
          <p:cNvSpPr txBox="1"/>
          <p:nvPr/>
        </p:nvSpPr>
        <p:spPr>
          <a:xfrm>
            <a:off x="2539976" y="3102536"/>
            <a:ext cx="2692448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63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3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33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538;p5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37" name="Google Shape;539;p54" descr="Google Shape;539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Google Shape;540;p54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39" name="Google Shape;541;p54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0" name="Google Shape;543;p54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41" name="Google Shape;544;p54" descr="Google Shape;544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Google Shape;545;p54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43" name="Google Shape;546;p54" descr="Google Shape;546;p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Google Shape;547;p54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3" name="Google Shape;548;p54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6" name="Google Shape;549;p54"/>
          <p:cNvSpPr txBox="1"/>
          <p:nvPr/>
        </p:nvSpPr>
        <p:spPr>
          <a:xfrm>
            <a:off x="568450" y="3778525"/>
            <a:ext cx="6903054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 right side of the equals sign </a:t>
            </a:r>
            <a:r>
              <a:rPr b="1"/>
              <a:t>always</a:t>
            </a:r>
            <a:r>
              <a:t> gets evaluated first.</a:t>
            </a:r>
          </a:p>
        </p:txBody>
      </p:sp>
      <p:sp>
        <p:nvSpPr>
          <p:cNvPr id="647" name="Google Shape;550;p54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48" name="Google Shape;551;p54" descr="Google Shape;551;p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Google Shape;552;p54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65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5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51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558;p5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56" name="Google Shape;559;p55" descr="Google Shape;559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Google Shape;560;p55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58" name="Google Shape;561;p55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9" name="Google Shape;563;p55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60" name="Google Shape;564;p55" descr="Google Shape;564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Google Shape;565;p55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62" name="Google Shape;566;p55" descr="Google Shape;566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Google Shape;567;p55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6" name="Google Shape;568;p55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5" name="Google Shape;569;p55"/>
          <p:cNvSpPr txBox="1"/>
          <p:nvPr/>
        </p:nvSpPr>
        <p:spPr>
          <a:xfrm>
            <a:off x="568450" y="3778525"/>
            <a:ext cx="7809949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get the values using variable retrieval (i.e. checking what suitcase is attached).</a:t>
            </a:r>
          </a:p>
        </p:txBody>
      </p:sp>
      <p:sp>
        <p:nvSpPr>
          <p:cNvPr id="666" name="Google Shape;570;p55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67" name="Google Shape;571;p55" descr="Google Shape;571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Google Shape;572;p55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69" name="Google Shape;573;p55"/>
          <p:cNvSpPr/>
          <p:nvPr/>
        </p:nvSpPr>
        <p:spPr>
          <a:xfrm flipV="1">
            <a:off x="2414875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0" name="Google Shape;574;p55"/>
          <p:cNvSpPr/>
          <p:nvPr/>
        </p:nvSpPr>
        <p:spPr>
          <a:xfrm flipV="1">
            <a:off x="3878599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1" name="Google Shape;575;p55"/>
          <p:cNvSpPr txBox="1"/>
          <p:nvPr/>
        </p:nvSpPr>
        <p:spPr>
          <a:xfrm>
            <a:off x="28091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72" name="Google Shape;576;p55"/>
          <p:cNvSpPr txBox="1"/>
          <p:nvPr/>
        </p:nvSpPr>
        <p:spPr>
          <a:xfrm>
            <a:off x="42569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7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7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74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60;p72" descr="Google Shape;560;p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531" y="761974"/>
            <a:ext cx="2762251" cy="170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561;p72"/>
          <p:cNvSpPr txBox="1"/>
          <p:nvPr/>
        </p:nvSpPr>
        <p:spPr>
          <a:xfrm>
            <a:off x="1795799" y="1183976"/>
            <a:ext cx="2849439" cy="781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 defTabSz="342900">
              <a:defRPr sz="26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Guido van Rossum</a:t>
            </a:r>
          </a:p>
          <a:p>
            <a:pPr algn="ctr" defTabSz="342900">
              <a:defRPr sz="2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(Creator of Python)</a:t>
            </a:r>
          </a:p>
        </p:txBody>
      </p:sp>
      <p:sp>
        <p:nvSpPr>
          <p:cNvPr id="276" name="Google Shape;562;p72"/>
          <p:cNvSpPr txBox="1"/>
          <p:nvPr/>
        </p:nvSpPr>
        <p:spPr>
          <a:xfrm>
            <a:off x="2074983" y="2687248"/>
            <a:ext cx="5389711" cy="1321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defTabSz="342900">
              <a:defRPr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Monty Python’s Flying Circus</a:t>
            </a:r>
          </a:p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600"/>
          </a:p>
        </p:txBody>
      </p:sp>
      <p:pic>
        <p:nvPicPr>
          <p:cNvPr id="277" name="Google Shape;563;p72" descr="Google Shape;563;p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0852" y="2502214"/>
            <a:ext cx="714695" cy="7146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" name="Group 1"/>
          <p:cNvGrpSpPr/>
          <p:nvPr/>
        </p:nvGrpSpPr>
        <p:grpSpPr>
          <a:xfrm>
            <a:off x="3691387" y="3287197"/>
            <a:ext cx="1508401" cy="1427401"/>
            <a:chOff x="0" y="0"/>
            <a:chExt cx="1508400" cy="1427400"/>
          </a:xfrm>
        </p:grpSpPr>
        <p:pic>
          <p:nvPicPr>
            <p:cNvPr id="278" name="Google Shape;564;p72" descr="Google Shape;564;p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6631" y="185035"/>
              <a:ext cx="1057332" cy="10573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Google Shape;565;p72"/>
            <p:cNvSpPr/>
            <p:nvPr/>
          </p:nvSpPr>
          <p:spPr>
            <a:xfrm>
              <a:off x="-1" y="-1"/>
              <a:ext cx="1508402" cy="142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420" fill="norm" stroke="1" extrusionOk="0">
                  <a:moveTo>
                    <a:pt x="0" y="10710"/>
                  </a:moveTo>
                  <a:cubicBezTo>
                    <a:pt x="0" y="4795"/>
                    <a:pt x="4691" y="0"/>
                    <a:pt x="10478" y="0"/>
                  </a:cubicBezTo>
                  <a:cubicBezTo>
                    <a:pt x="16265" y="0"/>
                    <a:pt x="20956" y="4795"/>
                    <a:pt x="20956" y="10710"/>
                  </a:cubicBezTo>
                  <a:cubicBezTo>
                    <a:pt x="20956" y="16625"/>
                    <a:pt x="16265" y="21420"/>
                    <a:pt x="10478" y="21420"/>
                  </a:cubicBezTo>
                  <a:cubicBezTo>
                    <a:pt x="4691" y="21420"/>
                    <a:pt x="0" y="16625"/>
                    <a:pt x="0" y="10710"/>
                  </a:cubicBezTo>
                  <a:close/>
                  <a:moveTo>
                    <a:pt x="17616" y="17458"/>
                  </a:moveTo>
                  <a:lnTo>
                    <a:pt x="17616" y="17458"/>
                  </a:lnTo>
                  <a:cubicBezTo>
                    <a:pt x="21278" y="13446"/>
                    <a:pt x="21051" y="7172"/>
                    <a:pt x="17108" y="3445"/>
                  </a:cubicBezTo>
                  <a:cubicBezTo>
                    <a:pt x="13381" y="-78"/>
                    <a:pt x="7618" y="-90"/>
                    <a:pt x="3877" y="3418"/>
                  </a:cubicBezTo>
                  <a:close/>
                  <a:moveTo>
                    <a:pt x="3340" y="3962"/>
                  </a:moveTo>
                  <a:lnTo>
                    <a:pt x="3340" y="3962"/>
                  </a:lnTo>
                  <a:cubicBezTo>
                    <a:pt x="-322" y="7974"/>
                    <a:pt x="-95" y="14248"/>
                    <a:pt x="3848" y="17975"/>
                  </a:cubicBezTo>
                  <a:cubicBezTo>
                    <a:pt x="7575" y="21498"/>
                    <a:pt x="13338" y="21510"/>
                    <a:pt x="17079" y="18002"/>
                  </a:cubicBezTo>
                  <a:close/>
                </a:path>
              </a:pathLst>
            </a:custGeom>
            <a:solidFill>
              <a:srgbClr val="FF0000"/>
            </a:solidFill>
            <a:ln w="317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8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8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" name="Welcome to Pyth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Welcome to Python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  <p:bldP build="whole" bldLvl="1" animBg="1" rev="0" advAuto="0" spid="277" grpId="2"/>
      <p:bldP build="whole" bldLvl="1" animBg="1" rev="0" advAuto="0" spid="280" grpId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582;p5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79" name="Google Shape;583;p56" descr="Google Shape;583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Google Shape;584;p56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81" name="Google Shape;585;p56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2" name="Google Shape;587;p56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83" name="Google Shape;588;p56" descr="Google Shape;588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Google Shape;589;p56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85" name="Google Shape;590;p56" descr="Google Shape;590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Google Shape;591;p56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99" name="Google Shape;592;p56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8" name="Google Shape;593;p56"/>
          <p:cNvSpPr txBox="1"/>
          <p:nvPr/>
        </p:nvSpPr>
        <p:spPr>
          <a:xfrm>
            <a:off x="568450" y="3778525"/>
            <a:ext cx="55764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Then we can evaluate the right hand side of the assignment.</a:t>
            </a:r>
          </a:p>
        </p:txBody>
      </p:sp>
      <p:sp>
        <p:nvSpPr>
          <p:cNvPr id="689" name="Google Shape;594;p56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90" name="Google Shape;595;p56" descr="Google Shape;595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Google Shape;596;p56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2" name="Google Shape;597;p56"/>
          <p:cNvSpPr/>
          <p:nvPr/>
        </p:nvSpPr>
        <p:spPr>
          <a:xfrm flipV="1">
            <a:off x="2414875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3" name="Google Shape;598;p56"/>
          <p:cNvSpPr/>
          <p:nvPr/>
        </p:nvSpPr>
        <p:spPr>
          <a:xfrm flipV="1">
            <a:off x="3878599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4" name="Google Shape;599;p56"/>
          <p:cNvSpPr txBox="1"/>
          <p:nvPr/>
        </p:nvSpPr>
        <p:spPr>
          <a:xfrm>
            <a:off x="28091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5" name="Google Shape;600;p56"/>
          <p:cNvSpPr txBox="1"/>
          <p:nvPr/>
        </p:nvSpPr>
        <p:spPr>
          <a:xfrm>
            <a:off x="42569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9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9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97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606;p5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702" name="Google Shape;607;p57" descr="Google Shape;607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03" name="Google Shape;608;p57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04" name="Google Shape;609;p57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Google Shape;611;p57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06" name="Google Shape;612;p57" descr="Google Shape;612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Google Shape;613;p57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08" name="Google Shape;614;p57" descr="Google Shape;614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Google Shape;615;p57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3" name="Google Shape;616;p57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11" name="Google Shape;617;p57"/>
          <p:cNvSpPr txBox="1"/>
          <p:nvPr/>
        </p:nvSpPr>
        <p:spPr>
          <a:xfrm>
            <a:off x="568450" y="3778525"/>
            <a:ext cx="5952472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Then we can evaluate the right hand side of the assignment.</a:t>
            </a:r>
          </a:p>
        </p:txBody>
      </p:sp>
      <p:sp>
        <p:nvSpPr>
          <p:cNvPr id="712" name="Google Shape;618;p57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13" name="Google Shape;619;p57" descr="Google Shape;619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Google Shape;620;p57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15" name="Google Shape;621;p57"/>
          <p:cNvSpPr/>
          <p:nvPr/>
        </p:nvSpPr>
        <p:spPr>
          <a:xfrm flipV="1">
            <a:off x="2414875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6" name="Google Shape;622;p57"/>
          <p:cNvSpPr/>
          <p:nvPr/>
        </p:nvSpPr>
        <p:spPr>
          <a:xfrm flipV="1">
            <a:off x="3878599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7" name="Google Shape;623;p57"/>
          <p:cNvSpPr txBox="1"/>
          <p:nvPr/>
        </p:nvSpPr>
        <p:spPr>
          <a:xfrm>
            <a:off x="28091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18" name="Google Shape;624;p57"/>
          <p:cNvSpPr txBox="1"/>
          <p:nvPr/>
        </p:nvSpPr>
        <p:spPr>
          <a:xfrm>
            <a:off x="42569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9" name="Google Shape;625;p57"/>
          <p:cNvSpPr txBox="1"/>
          <p:nvPr/>
        </p:nvSpPr>
        <p:spPr>
          <a:xfrm>
            <a:off x="3188974" y="337455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2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2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21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631;p5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</a:t>
            </a:r>
          </a:p>
        </p:txBody>
      </p:sp>
      <p:pic>
        <p:nvPicPr>
          <p:cNvPr id="726" name="Google Shape;632;p58" descr="Google Shape;632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Google Shape;633;p58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28" name="Google Shape;634;p58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9" name="Google Shape;636;p58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30" name="Google Shape;637;p58" descr="Google Shape;637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Google Shape;638;p58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32" name="Google Shape;639;p58" descr="Google Shape;639;p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Google Shape;640;p58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0" name="Google Shape;641;p58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35" name="Google Shape;642;p58"/>
          <p:cNvSpPr txBox="1"/>
          <p:nvPr/>
        </p:nvSpPr>
        <p:spPr>
          <a:xfrm>
            <a:off x="568450" y="3778525"/>
            <a:ext cx="6619586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 right side of the equals sign </a:t>
            </a:r>
            <a:r>
              <a:rPr b="1"/>
              <a:t>always</a:t>
            </a:r>
            <a:r>
              <a:t> gets evaluated first.</a:t>
            </a:r>
          </a:p>
        </p:txBody>
      </p:sp>
      <p:sp>
        <p:nvSpPr>
          <p:cNvPr id="736" name="Google Shape;643;p58"/>
          <p:cNvSpPr txBox="1"/>
          <p:nvPr/>
        </p:nvSpPr>
        <p:spPr>
          <a:xfrm>
            <a:off x="3177625" y="2718379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3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3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38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649;p5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</a:t>
            </a:r>
          </a:p>
        </p:txBody>
      </p:sp>
      <p:pic>
        <p:nvPicPr>
          <p:cNvPr id="743" name="Google Shape;650;p59" descr="Google Shape;650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Google Shape;651;p59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45" name="Google Shape;652;p59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Google Shape;654;p59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47" name="Google Shape;655;p59" descr="Google Shape;655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Google Shape;656;p59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49" name="Google Shape;657;p59" descr="Google Shape;657;p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Google Shape;658;p59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60" name="Google Shape;659;p59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2" name="Google Shape;660;p59"/>
          <p:cNvSpPr txBox="1"/>
          <p:nvPr/>
        </p:nvSpPr>
        <p:spPr>
          <a:xfrm>
            <a:off x="3626358" y="4190912"/>
            <a:ext cx="5576401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is a new Python object!</a:t>
            </a:r>
          </a:p>
        </p:txBody>
      </p:sp>
      <p:sp>
        <p:nvSpPr>
          <p:cNvPr id="753" name="Google Shape;661;p59"/>
          <p:cNvSpPr txBox="1"/>
          <p:nvPr/>
        </p:nvSpPr>
        <p:spPr>
          <a:xfrm>
            <a:off x="3177625" y="2718379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754" name="Google Shape;662;p59" descr="Google Shape;662;p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Google Shape;663;p59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756" name="Google Shape;664;p59" descr="Google Shape;664;p59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7"/>
          <a:stretch>
            <a:fillRect/>
          </a:stretch>
        </p:blipFill>
        <p:spPr>
          <a:xfrm flipH="1" rot="3655776">
            <a:off x="7634058" y="2801127"/>
            <a:ext cx="2058607" cy="136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5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58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670;p6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</a:t>
            </a:r>
          </a:p>
        </p:txBody>
      </p:sp>
      <p:pic>
        <p:nvPicPr>
          <p:cNvPr id="763" name="Google Shape;671;p60" descr="Google Shape;671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Google Shape;672;p60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65" name="Google Shape;673;p60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Google Shape;675;p60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67" name="Google Shape;676;p60" descr="Google Shape;676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Google Shape;677;p60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69" name="Google Shape;678;p60" descr="Google Shape;678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Google Shape;679;p60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9" name="Google Shape;680;p60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2" name="Google Shape;681;p60"/>
          <p:cNvSpPr txBox="1"/>
          <p:nvPr/>
        </p:nvSpPr>
        <p:spPr>
          <a:xfrm>
            <a:off x="155850" y="3867949"/>
            <a:ext cx="88323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Python handles all the baggage for you when you use variables.</a:t>
            </a:r>
          </a:p>
        </p:txBody>
      </p:sp>
      <p:sp>
        <p:nvSpPr>
          <p:cNvPr id="773" name="Google Shape;682;p60"/>
          <p:cNvSpPr txBox="1"/>
          <p:nvPr/>
        </p:nvSpPr>
        <p:spPr>
          <a:xfrm>
            <a:off x="3177625" y="2718379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774" name="Google Shape;683;p60" descr="Google Shape;683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Google Shape;684;p60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7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7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77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925;p9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How do computer get user input?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8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4" name="input funct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input</a:t>
              </a:r>
              <a:r>
                <a:rPr>
                  <a:latin typeface="Century Gothic"/>
                  <a:ea typeface="Century Gothic"/>
                  <a:cs typeface="Century Gothic"/>
                  <a:sym typeface="Century Gothic"/>
                </a:rPr>
                <a:t> function</a:t>
              </a:r>
            </a:p>
          </p:txBody>
        </p:sp>
      </p:grpSp>
      <p:sp>
        <p:nvSpPr>
          <p:cNvPr id="786" name="Rectangle 1"/>
          <p:cNvSpPr/>
          <p:nvPr/>
        </p:nvSpPr>
        <p:spPr>
          <a:xfrm>
            <a:off x="1516525" y="823225"/>
            <a:ext cx="6110950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algn="ctr"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num1 = </a:t>
            </a:r>
            <a:r>
              <a:rPr>
                <a:solidFill>
                  <a:srgbClr val="000080"/>
                </a:solidFill>
              </a:rPr>
              <a:t>input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"Enter first number: "</a:t>
            </a:r>
            <a:r>
              <a:t>)</a:t>
            </a:r>
            <a:br/>
          </a:p>
        </p:txBody>
      </p:sp>
      <p:sp>
        <p:nvSpPr>
          <p:cNvPr id="787" name="Content Placeholder 2"/>
          <p:cNvSpPr txBox="1"/>
          <p:nvPr>
            <p:ph type="body" sz="half" idx="1"/>
          </p:nvPr>
        </p:nvSpPr>
        <p:spPr>
          <a:xfrm>
            <a:off x="1485900" y="1810276"/>
            <a:ext cx="6311900" cy="2850626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input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gets text input from the user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marL="244928" indent="-244928">
              <a:defRPr sz="2000"/>
            </a:pPr>
            <a:r>
              <a:t>Prints text specified in double/single quotes</a:t>
            </a:r>
          </a:p>
          <a:p>
            <a:pPr lvl="1" marL="671512" indent="-214312">
              <a:spcBef>
                <a:spcPts val="400"/>
              </a:spcBef>
              <a:defRPr sz="1800"/>
            </a:pPr>
            <a:r>
              <a:t>Then waits for user input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Here, user input from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t> is put in a </a:t>
            </a:r>
            <a:r>
              <a:rPr b="1" u="sng"/>
              <a:t>variable</a:t>
            </a:r>
            <a:r>
              <a:t>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r>
              <a:t>)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The user input is considered text, even if user entered a number</a:t>
            </a:r>
            <a:endParaRPr sz="2000"/>
          </a:p>
          <a:p>
            <a:pPr marL="244928" indent="-244928">
              <a:defRPr sz="2000"/>
            </a:pPr>
            <a:r>
              <a:t>We'll talk more about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t> function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32;p68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48;p7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792" name="Google Shape;749;p7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You can think about a Python object as a suitcase stored in your computer’s memory.</a:t>
            </a:r>
            <a:br/>
          </a:p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A variable is a luggage tag for your </a:t>
            </a:r>
            <a:br/>
            <a:r>
              <a:t>suitcase that gives it a name!</a:t>
            </a:r>
            <a:br/>
          </a:p>
        </p:txBody>
      </p:sp>
      <p:pic>
        <p:nvPicPr>
          <p:cNvPr id="793" name="Google Shape;750;p70" descr="Google Shape;750;p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825" y="2754600"/>
            <a:ext cx="2087652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Google Shape;751;p70"/>
          <p:cNvSpPr/>
          <p:nvPr/>
        </p:nvSpPr>
        <p:spPr>
          <a:xfrm flipV="1">
            <a:off x="5480625" y="3697325"/>
            <a:ext cx="928201" cy="4413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795" name="Google Shape;753;p70" descr="Google Shape;753;p7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446247" y="3867374"/>
            <a:ext cx="1034302" cy="6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Google Shape;754;p70"/>
          <p:cNvSpPr txBox="1"/>
          <p:nvPr/>
        </p:nvSpPr>
        <p:spPr>
          <a:xfrm>
            <a:off x="4446249" y="3931749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59;p7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799" name="Google Shape;760;p7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00" name="Google Shape;761;p71" descr="Google Shape;761;p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Google Shape;762;p71"/>
          <p:cNvSpPr/>
          <p:nvPr/>
        </p:nvSpPr>
        <p:spPr>
          <a:xfrm flipV="1">
            <a:off x="3581261" y="3514475"/>
            <a:ext cx="928201" cy="4413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802" name="Google Shape;764;p71" descr="Google Shape;764;p7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546886" y="3684523"/>
            <a:ext cx="1034301" cy="6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Google Shape;765;p71"/>
          <p:cNvSpPr txBox="1"/>
          <p:nvPr/>
        </p:nvSpPr>
        <p:spPr>
          <a:xfrm>
            <a:off x="2546887" y="37489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ython must be installed and configured prior to use…"/>
          <p:cNvSpPr txBox="1"/>
          <p:nvPr>
            <p:ph type="body" idx="4294967295"/>
          </p:nvPr>
        </p:nvSpPr>
        <p:spPr>
          <a:xfrm>
            <a:off x="1019869" y="1200149"/>
            <a:ext cx="6985365" cy="3394473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Python must be installed and configured prior to use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One of the items installed is the Python interpreter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Python interpreter can be used in two modes: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Interactive mode: enter statements on keyboard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Script mode: save statements in Python script</a:t>
            </a:r>
          </a:p>
        </p:txBody>
      </p:sp>
      <p:grpSp>
        <p:nvGrpSpPr>
          <p:cNvPr id="28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87" name="Using Pyth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Using Python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770;p7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06" name="Google Shape;771;p7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07" name="Google Shape;772;p72" descr="Google Shape;772;p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13" name="Google Shape;773;p72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09" name="Google Shape;775;p72" descr="Google Shape;775;p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Google Shape;774;p72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11" name="Google Shape;776;p72"/>
          <p:cNvSpPr txBox="1"/>
          <p:nvPr/>
        </p:nvSpPr>
        <p:spPr>
          <a:xfrm>
            <a:off x="5299342" y="31651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2" name="Google Shape;777;p72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782;p7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16" name="Google Shape;783;p7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17" name="Google Shape;784;p73" descr="Google Shape;784;p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Google Shape;785;p73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19" name="Google Shape;787;p73" descr="Google Shape;787;p7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Google Shape;786;p73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21" name="Google Shape;788;p73"/>
          <p:cNvSpPr txBox="1"/>
          <p:nvPr/>
        </p:nvSpPr>
        <p:spPr>
          <a:xfrm>
            <a:off x="5299342" y="31651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822" name="Google Shape;789;p73" descr="Google Shape;789;p73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1728510">
            <a:off x="6580151" y="3184572"/>
            <a:ext cx="1102199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Google Shape;790;p73"/>
          <p:cNvSpPr txBox="1"/>
          <p:nvPr/>
        </p:nvSpPr>
        <p:spPr>
          <a:xfrm>
            <a:off x="6649100" y="2764625"/>
            <a:ext cx="2664367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5 is an integer</a:t>
            </a:r>
          </a:p>
        </p:txBody>
      </p:sp>
      <p:sp>
        <p:nvSpPr>
          <p:cNvPr id="824" name="Google Shape;791;p73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796;p7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28" name="Google Shape;797;p7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29" name="Google Shape;798;p74" descr="Google Shape;798;p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Google Shape;799;p74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31" name="Google Shape;801;p74" descr="Google Shape;801;p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Google Shape;800;p74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33" name="Google Shape;802;p74"/>
          <p:cNvSpPr txBox="1"/>
          <p:nvPr/>
        </p:nvSpPr>
        <p:spPr>
          <a:xfrm>
            <a:off x="5299342" y="31651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834" name="Google Shape;803;p74" descr="Google Shape;803;p7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1728510">
            <a:off x="6580151" y="3184572"/>
            <a:ext cx="1102199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Google Shape;805;p74"/>
          <p:cNvSpPr txBox="1"/>
          <p:nvPr/>
        </p:nvSpPr>
        <p:spPr>
          <a:xfrm rot="16200000">
            <a:off x="3729200" y="3381050"/>
            <a:ext cx="18462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836" name="Google Shape;806;p74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</a:t>
            </a:r>
          </a:p>
        </p:txBody>
      </p:sp>
      <p:sp>
        <p:nvSpPr>
          <p:cNvPr id="837" name="Google Shape;790;p73"/>
          <p:cNvSpPr txBox="1"/>
          <p:nvPr/>
        </p:nvSpPr>
        <p:spPr>
          <a:xfrm>
            <a:off x="6649100" y="2764625"/>
            <a:ext cx="2664367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5 is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11;p7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41" name="Google Shape;812;p7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42" name="Google Shape;813;p75" descr="Google Shape;813;p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51" name="Google Shape;814;p75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44" name="Google Shape;816;p75" descr="Google Shape;816;p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Google Shape;815;p75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46" name="Google Shape;817;p75"/>
          <p:cNvSpPr txBox="1"/>
          <p:nvPr/>
        </p:nvSpPr>
        <p:spPr>
          <a:xfrm>
            <a:off x="4904697" y="3165149"/>
            <a:ext cx="12972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5.0</a:t>
            </a:r>
          </a:p>
        </p:txBody>
      </p:sp>
      <p:pic>
        <p:nvPicPr>
          <p:cNvPr id="847" name="Google Shape;818;p75" descr="Google Shape;818;p75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1728510">
            <a:off x="6580151" y="3184572"/>
            <a:ext cx="1102199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848" name="Google Shape;819;p75"/>
          <p:cNvSpPr txBox="1"/>
          <p:nvPr/>
        </p:nvSpPr>
        <p:spPr>
          <a:xfrm>
            <a:off x="6609574" y="2384250"/>
            <a:ext cx="2964267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5.0 is a float</a:t>
            </a:r>
            <a:br/>
            <a:r>
              <a:t>(has decimals)</a:t>
            </a:r>
          </a:p>
        </p:txBody>
      </p:sp>
      <p:sp>
        <p:nvSpPr>
          <p:cNvPr id="849" name="Google Shape;820;p75"/>
          <p:cNvSpPr txBox="1"/>
          <p:nvPr/>
        </p:nvSpPr>
        <p:spPr>
          <a:xfrm rot="16200000">
            <a:off x="3729200" y="3381050"/>
            <a:ext cx="18462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850" name="Google Shape;821;p75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26;p76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All Python objects have a type!</a:t>
            </a:r>
          </a:p>
        </p:txBody>
      </p:sp>
      <p:sp>
        <p:nvSpPr>
          <p:cNvPr id="854" name="Google Shape;827;p76"/>
          <p:cNvSpPr txBox="1"/>
          <p:nvPr>
            <p:ph type="body" idx="1"/>
          </p:nvPr>
        </p:nvSpPr>
        <p:spPr>
          <a:xfrm>
            <a:off x="311699" y="1152475"/>
            <a:ext cx="8520602" cy="3644401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Python automatically figures out the type based on the value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Variables are “</a:t>
            </a:r>
            <a:r>
              <a:rPr b="1"/>
              <a:t>dynamically-typed</a:t>
            </a:r>
            <a:r>
              <a:t>”: you don’t specify the type of the Python object they point to</a:t>
            </a:r>
          </a:p>
        </p:txBody>
      </p:sp>
      <p:grpSp>
        <p:nvGrpSpPr>
          <p:cNvPr id="85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5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56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33;p77"/>
          <p:cNvSpPr txBox="1"/>
          <p:nvPr>
            <p:ph type="body" idx="1"/>
          </p:nvPr>
        </p:nvSpPr>
        <p:spPr>
          <a:xfrm>
            <a:off x="311699" y="1152475"/>
            <a:ext cx="8520602" cy="3644401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Python automatically figures out the type based on the value</a:t>
            </a:r>
          </a:p>
          <a:p>
            <a:pPr lvl="1" marL="914400"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Variables are “</a:t>
            </a:r>
            <a:r>
              <a:rPr b="1"/>
              <a:t>dynamically-typed</a:t>
            </a:r>
            <a:r>
              <a:t>”: you don’t specify the type of the Python object they point to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Today we’ll cover about three different types: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Integers - numbers with no decimals</a:t>
            </a:r>
          </a:p>
          <a:p>
            <a:pPr marL="0" indent="0" algn="ctr">
              <a:spcBef>
                <a:spcPts val="1600"/>
              </a:spcBef>
              <a:buSzTx/>
              <a:buNone/>
              <a:defRPr b="1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</a:p>
        </p:txBody>
      </p:sp>
      <p:grpSp>
        <p:nvGrpSpPr>
          <p:cNvPr id="86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6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61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  <p:sp>
        <p:nvSpPr>
          <p:cNvPr id="863" name="Google Shape;832;p77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All Python objects have a type!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39;p78"/>
          <p:cNvSpPr txBox="1"/>
          <p:nvPr>
            <p:ph type="body" idx="1"/>
          </p:nvPr>
        </p:nvSpPr>
        <p:spPr>
          <a:xfrm>
            <a:off x="311699" y="1152475"/>
            <a:ext cx="8520602" cy="3644401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Python automatically figures out the type based on the value</a:t>
            </a:r>
          </a:p>
          <a:p>
            <a:pPr lvl="1" marL="914400"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Variables are “</a:t>
            </a:r>
            <a:r>
              <a:rPr b="1"/>
              <a:t>dynamically-typed</a:t>
            </a:r>
            <a:r>
              <a:t>”: you don’t specify the type of the Python object they point to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Today we’ll cover about three different types: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Integers - numbers with no decimals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Floats - numbers with decimals</a:t>
            </a:r>
          </a:p>
          <a:p>
            <a:pPr marL="0" indent="0" algn="ctr">
              <a:spcBef>
                <a:spcPts val="1600"/>
              </a:spcBef>
              <a:buSzTx/>
              <a:buNone/>
              <a:defRPr b="1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fraction = 0.2</a:t>
            </a:r>
          </a:p>
        </p:txBody>
      </p:sp>
      <p:sp>
        <p:nvSpPr>
          <p:cNvPr id="866" name="Google Shape;838;p78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All Python objects have a type!</a:t>
            </a:r>
          </a:p>
        </p:txBody>
      </p:sp>
      <p:grpSp>
        <p:nvGrpSpPr>
          <p:cNvPr id="86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6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68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45;p79"/>
          <p:cNvSpPr txBox="1"/>
          <p:nvPr>
            <p:ph type="body" idx="1"/>
          </p:nvPr>
        </p:nvSpPr>
        <p:spPr>
          <a:xfrm>
            <a:off x="311699" y="1152475"/>
            <a:ext cx="8520602" cy="3644401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Python automatically figures out the type based on the value</a:t>
            </a:r>
          </a:p>
          <a:p>
            <a:pPr lvl="1" marL="914400"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Variables are “</a:t>
            </a:r>
            <a:r>
              <a:rPr b="1"/>
              <a:t>dynamically-typed</a:t>
            </a:r>
            <a:r>
              <a:t>”: you don’t specify the type of the Python object they point to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Today we’ll cover about different types: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Integers - numbers with no decimals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Floats - numbers with decimals</a:t>
            </a:r>
          </a:p>
          <a:p>
            <a:pPr marL="0" indent="0" algn="ctr">
              <a:spcBef>
                <a:spcPts val="1600"/>
              </a:spcBef>
              <a:buSzTx/>
              <a:buNone/>
              <a:defRPr b="1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fraction = 0.2</a:t>
            </a:r>
          </a:p>
        </p:txBody>
      </p:sp>
      <p:sp>
        <p:nvSpPr>
          <p:cNvPr id="872" name="Google Shape;846;p79"/>
          <p:cNvSpPr txBox="1"/>
          <p:nvPr/>
        </p:nvSpPr>
        <p:spPr>
          <a:xfrm>
            <a:off x="5401150" y="2905424"/>
            <a:ext cx="3609600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Called “doubles” in some other languages</a:t>
            </a:r>
          </a:p>
        </p:txBody>
      </p:sp>
      <p:pic>
        <p:nvPicPr>
          <p:cNvPr id="873" name="Google Shape;847;p79" descr="Google Shape;847;p79"/>
          <p:cNvPicPr>
            <a:picLocks noChangeAspect="1"/>
          </p:cNvPicPr>
          <p:nvPr/>
        </p:nvPicPr>
        <p:blipFill>
          <a:blip r:embed="rId2">
            <a:extLst/>
          </a:blip>
          <a:srcRect l="0" t="0" r="0" b="36739"/>
          <a:stretch>
            <a:fillRect/>
          </a:stretch>
        </p:blipFill>
        <p:spPr>
          <a:xfrm rot="12524435">
            <a:off x="4613726" y="3216339"/>
            <a:ext cx="1383021" cy="1084072"/>
          </a:xfrm>
          <a:prstGeom prst="rect">
            <a:avLst/>
          </a:prstGeom>
          <a:ln w="12700">
            <a:miter lim="400000"/>
          </a:ln>
        </p:spPr>
      </p:pic>
      <p:sp>
        <p:nvSpPr>
          <p:cNvPr id="874" name="Google Shape;844;p79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All Python objects have a type!</a:t>
            </a:r>
          </a:p>
        </p:txBody>
      </p:sp>
      <p:grpSp>
        <p:nvGrpSpPr>
          <p:cNvPr id="87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7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76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53;p80"/>
          <p:cNvSpPr txBox="1"/>
          <p:nvPr>
            <p:ph type="body" idx="1"/>
          </p:nvPr>
        </p:nvSpPr>
        <p:spPr>
          <a:xfrm>
            <a:off x="311699" y="1152475"/>
            <a:ext cx="8520602" cy="3644401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Python automatically figures out the type based on the value</a:t>
            </a:r>
          </a:p>
          <a:p>
            <a:pPr lvl="1" marL="914400"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Variables are “</a:t>
            </a:r>
            <a:r>
              <a:rPr b="1"/>
              <a:t>dynamically-typed</a:t>
            </a:r>
            <a:r>
              <a:t>”: you don’t specify the type of the Python object they point to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Today we’ll cover about three different types: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Integers - numbers with no decimals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Floats - numbers with decimals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Booleans - true or false</a:t>
            </a:r>
          </a:p>
          <a:p>
            <a:pPr marL="0" indent="0" algn="ctr">
              <a:spcBef>
                <a:spcPts val="1600"/>
              </a:spcBef>
              <a:buSzTx/>
              <a:buNone/>
              <a:defRPr b="1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is_raining_today = True</a:t>
            </a:r>
          </a:p>
        </p:txBody>
      </p:sp>
      <p:sp>
        <p:nvSpPr>
          <p:cNvPr id="880" name="Google Shape;852;p80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All Python objects have a type!</a:t>
            </a:r>
          </a:p>
        </p:txBody>
      </p:sp>
      <p:grpSp>
        <p:nvGrpSpPr>
          <p:cNvPr id="88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8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82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ontent Placeholder 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SzPts val="2000"/>
              <a:defRPr b="1" sz="2000" u="sng"/>
            </a:pPr>
            <a:r>
              <a:t>Boolean variable</a:t>
            </a:r>
            <a:r>
              <a:rPr u="none"/>
              <a:t>: references one of two values, </a:t>
            </a:r>
            <a:r>
              <a:rPr u="none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u="none"/>
              <a:t> or </a:t>
            </a:r>
            <a:r>
              <a:rPr u="none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u="none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557212" indent="-214313">
              <a:spcBef>
                <a:spcPts val="1600"/>
              </a:spcBef>
              <a:buSzPts val="2000"/>
              <a:defRPr sz="2000"/>
            </a:pPr>
            <a:r>
              <a:t>Represented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t> data type</a:t>
            </a:r>
          </a:p>
          <a:p>
            <a:pPr>
              <a:buSzPts val="2000"/>
              <a:defRPr b="1" sz="2000"/>
            </a:pPr>
            <a:r>
              <a:t>Commonly used as flags</a:t>
            </a:r>
          </a:p>
          <a:p>
            <a:pPr lvl="1" marL="557212" indent="-214313">
              <a:spcBef>
                <a:spcPts val="1600"/>
              </a:spcBef>
              <a:buSzPts val="2000"/>
              <a:defRPr sz="2000" u="sng"/>
            </a:pPr>
            <a:r>
              <a:rPr b="1"/>
              <a:t>Flag</a:t>
            </a:r>
            <a:r>
              <a:rPr b="1" u="none"/>
              <a:t>: </a:t>
            </a:r>
            <a:r>
              <a:rPr u="none"/>
              <a:t>variable that signals when some condition exists in a program</a:t>
            </a:r>
          </a:p>
          <a:p>
            <a:pPr lvl="2" marL="857250" indent="-171450">
              <a:spcBef>
                <a:spcPts val="1600"/>
              </a:spcBef>
              <a:buSzPts val="2000"/>
              <a:defRPr sz="2000"/>
            </a:pPr>
            <a:r>
              <a:t>Flag set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condition does not exist</a:t>
            </a:r>
          </a:p>
          <a:p>
            <a:pPr lvl="2" marL="857250" indent="-171450">
              <a:spcBef>
                <a:spcPts val="1600"/>
              </a:spcBef>
              <a:buSzPts val="2000"/>
              <a:defRPr sz="2000"/>
            </a:pPr>
            <a:r>
              <a:t>Flag set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  </a:t>
            </a:r>
            <a:r>
              <a:t>condition exists</a:t>
            </a:r>
          </a:p>
        </p:txBody>
      </p:sp>
      <p:grpSp>
        <p:nvGrpSpPr>
          <p:cNvPr id="88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8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87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8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en you start Python in interactive mode, you will see a prompt…"/>
          <p:cNvSpPr txBox="1"/>
          <p:nvPr>
            <p:ph type="body" idx="4294967295"/>
          </p:nvPr>
        </p:nvSpPr>
        <p:spPr>
          <a:xfrm>
            <a:off x="958982" y="1200149"/>
            <a:ext cx="7226036" cy="3394473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When you start Python in interactive mode, you will see a prompt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Indicates the interpreter is waiting for a Python statement to be typed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Prompt reappears after previous statement is executed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Error message displayed If you incorrectly type a statement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Good way to learn new parts of Python</a:t>
            </a:r>
          </a:p>
        </p:txBody>
      </p:sp>
      <p:grpSp>
        <p:nvGrpSpPr>
          <p:cNvPr id="29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9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92" name="Interactive Mode in Pyth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Interactive Mode in Python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0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tring: sequence of characters that is used as data…"/>
          <p:cNvSpPr txBox="1"/>
          <p:nvPr>
            <p:ph type="body" idx="4294967295"/>
          </p:nvPr>
        </p:nvSpPr>
        <p:spPr>
          <a:xfrm>
            <a:off x="896308" y="1174749"/>
            <a:ext cx="7197429" cy="3394473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String</a:t>
            </a:r>
            <a:r>
              <a:rPr u="none"/>
              <a:t>: sequence of characters that is used as data</a:t>
            </a:r>
          </a:p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String literal</a:t>
            </a:r>
            <a:r>
              <a:rPr u="none"/>
              <a:t>: string that appears in actual code of a program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Must be enclosed in single (') or double (") quote marks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String literal can be enclosed in triple quotes ('''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t>)</a:t>
            </a: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Enclosed string can contain both single and double quotes and can have multiple lines</a:t>
            </a:r>
          </a:p>
        </p:txBody>
      </p:sp>
      <p:grpSp>
        <p:nvGrpSpPr>
          <p:cNvPr id="89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9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92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0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64;p8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96" name="Google Shape;865;p8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</p:txBody>
      </p:sp>
      <p:pic>
        <p:nvPicPr>
          <p:cNvPr id="897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9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99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871;p8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03" name="Google Shape;872;p8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</a:t>
            </a:r>
          </a:p>
          <a:p>
            <a:pPr indent="-355600">
              <a:buSzPts val="2000"/>
              <a:defRPr sz="2000"/>
            </a:pPr>
            <a:r>
              <a:t>The number of days since the patient’s last visit</a:t>
            </a:r>
          </a:p>
          <a:p>
            <a:pPr indent="-355600">
              <a:buSzPts val="2000"/>
              <a:defRPr sz="2000"/>
            </a:pPr>
            <a:r>
              <a:t>The patient’s temperature</a:t>
            </a:r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sp>
        <p:nvSpPr>
          <p:cNvPr id="904" name="Google Shape;873;p83"/>
          <p:cNvSpPr txBox="1"/>
          <p:nvPr/>
        </p:nvSpPr>
        <p:spPr>
          <a:xfrm>
            <a:off x="2012999" y="3931049"/>
            <a:ext cx="5118002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Think/Share</a:t>
            </a:r>
          </a:p>
        </p:txBody>
      </p:sp>
      <p:pic>
        <p:nvPicPr>
          <p:cNvPr id="905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0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07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3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879;p8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11" name="Google Shape;880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</a:t>
            </a:r>
          </a:p>
          <a:p>
            <a:pPr indent="-355600">
              <a:buSzPts val="2000"/>
              <a:defRPr sz="2000"/>
            </a:pPr>
            <a:r>
              <a:t>The patient’s temperature</a:t>
            </a:r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912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1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14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886;p8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18" name="Google Shape;887;p8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</a:t>
            </a:r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919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2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2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21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893;p8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25" name="Google Shape;894;p8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926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2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2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28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00;p8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32" name="Google Shape;901;p8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If the patient has had their flu shot → </a:t>
            </a:r>
            <a:r>
              <a:rPr b="1"/>
              <a:t>boolean</a:t>
            </a:r>
            <a:endParaRPr b="1"/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933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3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35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07;p8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39" name="Google Shape;908;p8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If the patient has had their flu shot → </a:t>
            </a:r>
            <a:r>
              <a:rPr b="1"/>
              <a:t>boolean</a:t>
            </a:r>
            <a:endParaRPr b="1"/>
          </a:p>
          <a:p>
            <a:pPr indent="-355600">
              <a:buSzPts val="2000"/>
              <a:defRPr sz="2000"/>
            </a:pPr>
            <a:r>
              <a:t>The patient’s number of children → </a:t>
            </a:r>
            <a:r>
              <a:rPr b="1"/>
              <a:t>integer</a:t>
            </a:r>
          </a:p>
        </p:txBody>
      </p:sp>
      <p:pic>
        <p:nvPicPr>
          <p:cNvPr id="940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4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42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732;p68"/>
          <p:cNvSpPr txBox="1"/>
          <p:nvPr>
            <p:ph type="title"/>
          </p:nvPr>
        </p:nvSpPr>
        <p:spPr>
          <a:xfrm>
            <a:off x="490249" y="450150"/>
            <a:ext cx="8299823" cy="4090800"/>
          </a:xfrm>
          <a:prstGeom prst="rect">
            <a:avLst/>
          </a:prstGeom>
        </p:spPr>
        <p:txBody>
          <a:bodyPr/>
          <a:lstStyle/>
          <a:p>
            <a:pPr/>
            <a:r>
              <a:t>Ready for another example?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4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8" name="Anothe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Another Program</a:t>
              </a:r>
            </a:p>
          </p:txBody>
        </p:sp>
      </p:grpSp>
      <p:sp>
        <p:nvSpPr>
          <p:cNvPr id="950" name="Rectangle 1"/>
          <p:cNvSpPr/>
          <p:nvPr/>
        </p:nvSpPr>
        <p:spPr>
          <a:xfrm>
            <a:off x="1516525" y="589168"/>
            <a:ext cx="6621199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51" name="Rectangle 20"/>
          <p:cNvSpPr/>
          <p:nvPr/>
        </p:nvSpPr>
        <p:spPr>
          <a:xfrm>
            <a:off x="1785474" y="3536682"/>
            <a:ext cx="5422901" cy="12893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tatements entered in interactive mode are not saved as a program…"/>
          <p:cNvSpPr txBox="1"/>
          <p:nvPr>
            <p:ph type="body" idx="4294967295"/>
          </p:nvPr>
        </p:nvSpPr>
        <p:spPr>
          <a:xfrm>
            <a:off x="1019042" y="1200149"/>
            <a:ext cx="7105916" cy="3394473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Statements entered in interactive mode are not saved as a program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To have a program use script mode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Save a set of Python statements in a file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The filename should have the .py extension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To run the file, or script, type </a:t>
            </a:r>
          </a:p>
          <a:p>
            <a:pPr lvl="1" marL="214312" indent="242887" defTabSz="6858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14312" indent="242887" defTabSz="6858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at the operating system command line</a:t>
            </a:r>
          </a:p>
        </p:txBody>
      </p:sp>
      <p:grpSp>
        <p:nvGrpSpPr>
          <p:cNvPr id="29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9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97" name="Writing and Running in Script Mod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Writing and Running in Script Mode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5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5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4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grpSp>
        <p:nvGrpSpPr>
          <p:cNvPr id="958" name="Rectangle 6"/>
          <p:cNvGrpSpPr/>
          <p:nvPr/>
        </p:nvGrpSpPr>
        <p:grpSpPr>
          <a:xfrm>
            <a:off x="1785474" y="3536682"/>
            <a:ext cx="5422901" cy="565419"/>
            <a:chOff x="0" y="0"/>
            <a:chExt cx="5422900" cy="565418"/>
          </a:xfrm>
        </p:grpSpPr>
        <p:sp>
          <p:nvSpPr>
            <p:cNvPr id="956" name="Rectangle"/>
            <p:cNvSpPr/>
            <p:nvPr/>
          </p:nvSpPr>
          <p:spPr>
            <a:xfrm>
              <a:off x="0" y="0"/>
              <a:ext cx="5422901" cy="56541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57" name="This program adds two numbers."/>
            <p:cNvSpPr txBox="1"/>
            <p:nvPr/>
          </p:nvSpPr>
          <p:spPr>
            <a:xfrm>
              <a:off x="45005" y="32519"/>
              <a:ext cx="5332890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59" name="Content Placeholder 2"/>
          <p:cNvSpPr txBox="1"/>
          <p:nvPr>
            <p:ph type="body" sz="quarter" idx="1"/>
          </p:nvPr>
        </p:nvSpPr>
        <p:spPr>
          <a:xfrm>
            <a:off x="1485900" y="4158604"/>
            <a:ext cx="6515100" cy="787402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is displaying a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string</a:t>
            </a:r>
          </a:p>
        </p:txBody>
      </p:sp>
      <p:sp>
        <p:nvSpPr>
          <p:cNvPr id="960" name="Rectangle 1"/>
          <p:cNvSpPr/>
          <p:nvPr/>
        </p:nvSpPr>
        <p:spPr>
          <a:xfrm>
            <a:off x="1516525" y="589168"/>
            <a:ext cx="6621199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61" name="Rectangle: Rounded Corners 4"/>
          <p:cNvSpPr/>
          <p:nvPr/>
        </p:nvSpPr>
        <p:spPr>
          <a:xfrm>
            <a:off x="1977462" y="953239"/>
            <a:ext cx="5189076" cy="29210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6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4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966" name="Rectangle 1"/>
          <p:cNvSpPr/>
          <p:nvPr/>
        </p:nvSpPr>
        <p:spPr>
          <a:xfrm>
            <a:off x="1516525" y="569225"/>
            <a:ext cx="6308594" cy="2329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67" name="Rectangle: Rounded Corners 4"/>
          <p:cNvSpPr/>
          <p:nvPr/>
        </p:nvSpPr>
        <p:spPr>
          <a:xfrm>
            <a:off x="1977462" y="1194536"/>
            <a:ext cx="5189076" cy="29210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70" name="Rectangle 6"/>
          <p:cNvGrpSpPr/>
          <p:nvPr/>
        </p:nvGrpSpPr>
        <p:grpSpPr>
          <a:xfrm>
            <a:off x="1785474" y="3536682"/>
            <a:ext cx="5422901" cy="565419"/>
            <a:chOff x="0" y="0"/>
            <a:chExt cx="5422900" cy="565418"/>
          </a:xfrm>
        </p:grpSpPr>
        <p:sp>
          <p:nvSpPr>
            <p:cNvPr id="968" name="Rectangle"/>
            <p:cNvSpPr/>
            <p:nvPr/>
          </p:nvSpPr>
          <p:spPr>
            <a:xfrm>
              <a:off x="0" y="0"/>
              <a:ext cx="5422901" cy="56541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9" name="This program adds two numbers.…"/>
            <p:cNvSpPr txBox="1"/>
            <p:nvPr/>
          </p:nvSpPr>
          <p:spPr>
            <a:xfrm>
              <a:off x="45005" y="32519"/>
              <a:ext cx="5332890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</a:p>
          </p:txBody>
        </p:sp>
      </p:grpSp>
      <p:grpSp>
        <p:nvGrpSpPr>
          <p:cNvPr id="973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971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2" name="&quot;9&quot;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"9"</a:t>
              </a:r>
            </a:p>
          </p:txBody>
        </p:sp>
      </p:grpSp>
      <p:sp>
        <p:nvSpPr>
          <p:cNvPr id="974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sp>
        <p:nvSpPr>
          <p:cNvPr id="975" name="Content Placeholder 2"/>
          <p:cNvSpPr txBox="1"/>
          <p:nvPr>
            <p:ph type="body" sz="quarter" idx="1"/>
          </p:nvPr>
        </p:nvSpPr>
        <p:spPr>
          <a:xfrm>
            <a:off x="1485900" y="4158604"/>
            <a:ext cx="6515100" cy="787402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input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gives you back a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string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671512" indent="-214312">
              <a:spcBef>
                <a:spcPts val="400"/>
              </a:spcBef>
              <a:defRPr sz="1800"/>
            </a:pPr>
            <a:r>
              <a:t>Even if the user types in a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75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8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980" name="Rectangle 1"/>
          <p:cNvSpPr/>
          <p:nvPr/>
        </p:nvSpPr>
        <p:spPr>
          <a:xfrm>
            <a:off x="1529225" y="543825"/>
            <a:ext cx="6618653" cy="2329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81" name="Rectangle: Rounded Corners 4"/>
          <p:cNvSpPr/>
          <p:nvPr/>
        </p:nvSpPr>
        <p:spPr>
          <a:xfrm>
            <a:off x="1977462" y="1404348"/>
            <a:ext cx="5189076" cy="2921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84" name="Rectangle 6"/>
          <p:cNvGrpSpPr/>
          <p:nvPr/>
        </p:nvGrpSpPr>
        <p:grpSpPr>
          <a:xfrm>
            <a:off x="1785474" y="3536682"/>
            <a:ext cx="5422901" cy="565419"/>
            <a:chOff x="0" y="0"/>
            <a:chExt cx="5422900" cy="565418"/>
          </a:xfrm>
        </p:grpSpPr>
        <p:sp>
          <p:nvSpPr>
            <p:cNvPr id="982" name="Rectangle"/>
            <p:cNvSpPr/>
            <p:nvPr/>
          </p:nvSpPr>
          <p:spPr>
            <a:xfrm>
              <a:off x="0" y="0"/>
              <a:ext cx="5422901" cy="56541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3" name="This program adds two numbers.…"/>
            <p:cNvSpPr txBox="1"/>
            <p:nvPr/>
          </p:nvSpPr>
          <p:spPr>
            <a:xfrm>
              <a:off x="45005" y="32519"/>
              <a:ext cx="5332890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</a:p>
          </p:txBody>
        </p:sp>
      </p:grpSp>
      <p:sp>
        <p:nvSpPr>
          <p:cNvPr id="985" name="Content Placeholder 2"/>
          <p:cNvSpPr txBox="1"/>
          <p:nvPr>
            <p:ph type="body" sz="quarter" idx="1"/>
          </p:nvPr>
        </p:nvSpPr>
        <p:spPr>
          <a:xfrm>
            <a:off x="1485900" y="4158604"/>
            <a:ext cx="6515100" cy="787402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sz="2000"/>
            </a:pPr>
            <a:r>
              <a:t>Create </a:t>
            </a:r>
            <a:r>
              <a:rPr b="1"/>
              <a:t>int</a:t>
            </a:r>
            <a:r>
              <a:t> version of </a:t>
            </a:r>
            <a:r>
              <a:rPr b="1"/>
              <a:t>string</a:t>
            </a:r>
            <a:r>
              <a:t> and assign it back to </a:t>
            </a:r>
            <a:r>
              <a:rPr b="1" sz="1800">
                <a:latin typeface="Courier"/>
                <a:ea typeface="Courier"/>
                <a:cs typeface="Courier"/>
                <a:sym typeface="Courier"/>
              </a:rPr>
              <a:t>num1</a:t>
            </a:r>
          </a:p>
        </p:txBody>
      </p:sp>
      <p:grpSp>
        <p:nvGrpSpPr>
          <p:cNvPr id="988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986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7" name="&quot;9&quot;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"9"</a:t>
              </a:r>
            </a:p>
          </p:txBody>
        </p:sp>
      </p:grpSp>
      <p:sp>
        <p:nvSpPr>
          <p:cNvPr id="989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9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92" name="Show Me The Luggage!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Show Me The Luggage!</a:t>
              </a:r>
            </a:p>
          </p:txBody>
        </p:sp>
      </p:grpSp>
      <p:sp>
        <p:nvSpPr>
          <p:cNvPr id="994" name="Content Placeholder 2"/>
          <p:cNvSpPr txBox="1"/>
          <p:nvPr>
            <p:ph type="body" idx="1"/>
          </p:nvPr>
        </p:nvSpPr>
        <p:spPr>
          <a:xfrm>
            <a:off x="1545166" y="761999"/>
            <a:ext cx="6515101" cy="4178299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input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gives you back a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string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0" indent="457200">
              <a:spcBef>
                <a:spcPts val="400"/>
              </a:spcBef>
              <a:buSzTx/>
              <a:buNone/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= </a:t>
            </a:r>
            <a:r>
              <a:rPr b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"Enter first number: "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1" marL="671512" indent="-214312">
              <a:defRPr b="1" i="1" sz="1800"/>
            </a:pPr>
          </a:p>
          <a:p>
            <a:pPr lvl="1" marL="671512" indent="-214312">
              <a:defRPr b="1" i="1" sz="1800"/>
            </a:pPr>
          </a:p>
          <a:p>
            <a:pPr lvl="1" marL="647700" indent="-190500">
              <a:defRPr b="1" i="1" sz="1200"/>
            </a:pPr>
          </a:p>
          <a:p>
            <a:pPr lvl="1" marL="671512" indent="-214312">
              <a:spcBef>
                <a:spcPts val="400"/>
              </a:spcBef>
              <a:defRPr sz="1800"/>
            </a:pPr>
            <a:r>
              <a:t>We create an integer version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endParaRPr sz="2000"/>
          </a:p>
          <a:p>
            <a:pPr lvl="1" marL="0" indent="457200">
              <a:spcBef>
                <a:spcPts val="400"/>
              </a:spcBef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	num1 = </a:t>
            </a:r>
            <a:r>
              <a:rPr>
                <a:solidFill>
                  <a:srgbClr val="000080"/>
                </a:solidFill>
              </a:rPr>
              <a:t>int</a:t>
            </a:r>
            <a:r>
              <a:t>(num1)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lvl="1" marL="671512" indent="-214312">
              <a:spcBef>
                <a:spcPts val="400"/>
              </a:spcBef>
              <a:defRPr sz="1800"/>
            </a:pPr>
            <a:r>
              <a:t>Create a new suitcase that has </a:t>
            </a:r>
            <a:r>
              <a:rPr b="1"/>
              <a:t>int</a:t>
            </a:r>
            <a:r>
              <a:t> version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Then assign the tag num1 to that piece of luggage</a:t>
            </a:r>
            <a:endParaRPr sz="2000"/>
          </a:p>
          <a:p>
            <a:pPr lvl="1" marL="0" indent="457200">
              <a:spcBef>
                <a:spcPts val="400"/>
              </a:spcBef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	num1 = </a:t>
            </a:r>
            <a:r>
              <a:rPr>
                <a:solidFill>
                  <a:srgbClr val="000080"/>
                </a:solidFill>
              </a:rPr>
              <a:t>int</a:t>
            </a:r>
            <a:r>
              <a:t>(num1)</a:t>
            </a:r>
          </a:p>
        </p:txBody>
      </p:sp>
      <p:grpSp>
        <p:nvGrpSpPr>
          <p:cNvPr id="1002" name="Group 1"/>
          <p:cNvGrpSpPr/>
          <p:nvPr/>
        </p:nvGrpSpPr>
        <p:grpSpPr>
          <a:xfrm>
            <a:off x="2213341" y="1396825"/>
            <a:ext cx="5018261" cy="1803986"/>
            <a:chOff x="0" y="0"/>
            <a:chExt cx="5018260" cy="1803985"/>
          </a:xfrm>
        </p:grpSpPr>
        <p:grpSp>
          <p:nvGrpSpPr>
            <p:cNvPr id="1000" name="Group 18"/>
            <p:cNvGrpSpPr/>
            <p:nvPr/>
          </p:nvGrpSpPr>
          <p:grpSpPr>
            <a:xfrm>
              <a:off x="0" y="120194"/>
              <a:ext cx="5018261" cy="1683792"/>
              <a:chOff x="0" y="0"/>
              <a:chExt cx="5018260" cy="1683790"/>
            </a:xfrm>
          </p:grpSpPr>
          <p:pic>
            <p:nvPicPr>
              <p:cNvPr id="995" name="Google Shape;347;p41" descr="Google Shape;347;p4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336557" y="0"/>
                <a:ext cx="1308102" cy="10042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6" name="Google Shape;344;p41" descr="Google Shape;344;p4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0800000">
                <a:off x="212358" y="232744"/>
                <a:ext cx="1991731" cy="6052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97" name="Straight Arrow Connector 3"/>
              <p:cNvSpPr/>
              <p:nvPr/>
            </p:nvSpPr>
            <p:spPr>
              <a:xfrm>
                <a:off x="2204088" y="535349"/>
                <a:ext cx="1132471" cy="328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342900">
                  <a:defRPr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98" name="Rectangle 15"/>
              <p:cNvSpPr/>
              <p:nvPr/>
            </p:nvSpPr>
            <p:spPr>
              <a:xfrm>
                <a:off x="0" y="378957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4289" tIns="34289" rIns="34289" bIns="34289" numCol="1" anchor="t">
                <a:spAutoFit/>
              </a:bodyPr>
              <a:lstStyle/>
              <a:p>
                <a:pPr lvl="1" indent="457200" defTabSz="342900">
                  <a:defRPr b="1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num1</a:t>
                </a:r>
              </a:p>
            </p:txBody>
          </p:sp>
          <p:sp>
            <p:nvSpPr>
              <p:cNvPr id="999" name="Rectangle 17"/>
              <p:cNvSpPr/>
              <p:nvPr/>
            </p:nvSpPr>
            <p:spPr>
              <a:xfrm>
                <a:off x="3748260" y="41379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4289" tIns="34289" rIns="34289" bIns="34289" numCol="1" anchor="t">
                <a:spAutoFit/>
              </a:bodyPr>
              <a:lstStyle>
                <a:lvl1pPr defTabSz="342900">
                  <a:defRPr b="1" sz="18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"9"</a:t>
                </a:r>
              </a:p>
            </p:txBody>
          </p:sp>
        </p:grpSp>
        <p:sp>
          <p:nvSpPr>
            <p:cNvPr id="1001" name="Google Shape;805;p74"/>
            <p:cNvSpPr/>
            <p:nvPr/>
          </p:nvSpPr>
          <p:spPr>
            <a:xfrm rot="16200000">
              <a:off x="3645172" y="692324"/>
              <a:ext cx="13846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342900">
                <a:defRPr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string</a:t>
              </a:r>
            </a:p>
          </p:txBody>
        </p:sp>
      </p:grpSp>
      <p:grpSp>
        <p:nvGrpSpPr>
          <p:cNvPr id="1007" name="Group 9"/>
          <p:cNvGrpSpPr/>
          <p:nvPr/>
        </p:nvGrpSpPr>
        <p:grpSpPr>
          <a:xfrm>
            <a:off x="2230274" y="4293342"/>
            <a:ext cx="3336560" cy="605213"/>
            <a:chOff x="0" y="0"/>
            <a:chExt cx="3336558" cy="605211"/>
          </a:xfrm>
        </p:grpSpPr>
        <p:grpSp>
          <p:nvGrpSpPr>
            <p:cNvPr id="1005" name="Group 8"/>
            <p:cNvGrpSpPr/>
            <p:nvPr/>
          </p:nvGrpSpPr>
          <p:grpSpPr>
            <a:xfrm>
              <a:off x="212358" y="-1"/>
              <a:ext cx="3124201" cy="605213"/>
              <a:chOff x="0" y="0"/>
              <a:chExt cx="3124200" cy="605211"/>
            </a:xfrm>
          </p:grpSpPr>
          <p:pic>
            <p:nvPicPr>
              <p:cNvPr id="1003" name="Google Shape;344;p41" descr="Google Shape;344;p4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0800000">
                <a:off x="-1" y="-1"/>
                <a:ext cx="1991732" cy="6052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04" name="Straight Arrow Connector 39"/>
              <p:cNvSpPr/>
              <p:nvPr/>
            </p:nvSpPr>
            <p:spPr>
              <a:xfrm>
                <a:off x="1991730" y="302605"/>
                <a:ext cx="1132471" cy="328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342900">
                  <a:defRPr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006" name="Rectangle 40"/>
            <p:cNvSpPr txBox="1"/>
            <p:nvPr/>
          </p:nvSpPr>
          <p:spPr>
            <a:xfrm>
              <a:off x="0" y="146214"/>
              <a:ext cx="965270" cy="284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/>
            <a:p>
              <a:pPr lvl="1" indent="457200"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num1</a:t>
              </a:r>
            </a:p>
          </p:txBody>
        </p:sp>
      </p:grpSp>
      <p:grpSp>
        <p:nvGrpSpPr>
          <p:cNvPr id="1011" name="Group 7"/>
          <p:cNvGrpSpPr/>
          <p:nvPr/>
        </p:nvGrpSpPr>
        <p:grpSpPr>
          <a:xfrm>
            <a:off x="5592233" y="3903623"/>
            <a:ext cx="1369482" cy="1384650"/>
            <a:chOff x="0" y="0"/>
            <a:chExt cx="1369481" cy="1384649"/>
          </a:xfrm>
        </p:grpSpPr>
        <p:pic>
          <p:nvPicPr>
            <p:cNvPr id="1008" name="Google Shape;347;p41" descr="Google Shape;347;p4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10623"/>
              <a:ext cx="1308101" cy="1004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9" name="Rectangle 41"/>
            <p:cNvSpPr txBox="1"/>
            <p:nvPr/>
          </p:nvSpPr>
          <p:spPr>
            <a:xfrm>
              <a:off x="549960" y="527681"/>
              <a:ext cx="218464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 defTabSz="342900">
                <a:defRPr b="1" sz="18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10" name="Google Shape;805;p74"/>
            <p:cNvSpPr txBox="1"/>
            <p:nvPr/>
          </p:nvSpPr>
          <p:spPr>
            <a:xfrm rot="16200000">
              <a:off x="500638" y="515805"/>
              <a:ext cx="1384650" cy="35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342900">
                <a:defRPr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int</a:t>
              </a:r>
            </a:p>
          </p:txBody>
        </p:sp>
      </p:grpSp>
      <p:sp>
        <p:nvSpPr>
          <p:cNvPr id="1012" name="Rectangle: Rounded Corners 20"/>
          <p:cNvSpPr/>
          <p:nvPr/>
        </p:nvSpPr>
        <p:spPr>
          <a:xfrm>
            <a:off x="3125464" y="2931963"/>
            <a:ext cx="1291967" cy="3429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3" name="Rectangle: Rounded Corners 21"/>
          <p:cNvSpPr/>
          <p:nvPr/>
        </p:nvSpPr>
        <p:spPr>
          <a:xfrm>
            <a:off x="2195985" y="3966372"/>
            <a:ext cx="870214" cy="3429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4" name="Multiplication Sign 10"/>
          <p:cNvSpPr/>
          <p:nvPr/>
        </p:nvSpPr>
        <p:spPr>
          <a:xfrm>
            <a:off x="2564229" y="1533036"/>
            <a:ext cx="1831309" cy="93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4"/>
                </a:moveTo>
                <a:lnTo>
                  <a:pt x="421" y="0"/>
                </a:lnTo>
                <a:lnTo>
                  <a:pt x="10800" y="9736"/>
                </a:lnTo>
                <a:lnTo>
                  <a:pt x="21179" y="0"/>
                </a:lnTo>
                <a:lnTo>
                  <a:pt x="21600" y="1734"/>
                </a:lnTo>
                <a:lnTo>
                  <a:pt x="11935" y="10800"/>
                </a:lnTo>
                <a:lnTo>
                  <a:pt x="21600" y="19866"/>
                </a:lnTo>
                <a:lnTo>
                  <a:pt x="21179" y="21600"/>
                </a:lnTo>
                <a:lnTo>
                  <a:pt x="10800" y="11864"/>
                </a:lnTo>
                <a:lnTo>
                  <a:pt x="421" y="21600"/>
                </a:lnTo>
                <a:lnTo>
                  <a:pt x="0" y="19866"/>
                </a:lnTo>
                <a:lnTo>
                  <a:pt x="9665" y="1080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4A7EBB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7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1" grpId="4"/>
      <p:bldP build="whole" bldLvl="1" animBg="1" rev="0" advAuto="0" spid="1013" grpId="6"/>
      <p:bldP build="whole" bldLvl="1" animBg="1" rev="0" advAuto="0" spid="1007" grpId="7"/>
      <p:bldP build="p" bldLvl="5" animBg="1" rev="0" advAuto="0" spid="994" grpId="1"/>
      <p:bldP build="whole" bldLvl="1" animBg="1" rev="0" advAuto="0" spid="1012" grpId="3"/>
      <p:bldP build="whole" bldLvl="1" animBg="1" rev="0" advAuto="0" spid="1014" grpId="5"/>
      <p:bldP build="whole" bldLvl="1" animBg="1" rev="0" advAuto="0" spid="1002" grpId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1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7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19" name="Rectangle 1"/>
          <p:cNvSpPr/>
          <p:nvPr/>
        </p:nvSpPr>
        <p:spPr>
          <a:xfrm>
            <a:off x="1516525" y="429525"/>
            <a:ext cx="6319508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“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solidFill>
                  <a:srgbClr val="000000"/>
                </a:solidFill>
              </a:rPr>
              <a:t>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1020" name="Rectangle: Rounded Corners 4"/>
          <p:cNvSpPr/>
          <p:nvPr/>
        </p:nvSpPr>
        <p:spPr>
          <a:xfrm>
            <a:off x="1977462" y="1574284"/>
            <a:ext cx="5189076" cy="2921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23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21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2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26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24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5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27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30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28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9" name="&quot;17&quot;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"17"</a:t>
              </a:r>
            </a:p>
          </p:txBody>
        </p:sp>
      </p:grpSp>
      <p:sp>
        <p:nvSpPr>
          <p:cNvPr id="1031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4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36" name="Rectangle 1"/>
          <p:cNvSpPr/>
          <p:nvPr/>
        </p:nvSpPr>
        <p:spPr>
          <a:xfrm>
            <a:off x="1516525" y="429525"/>
            <a:ext cx="6110950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1037" name="Rectangle: Rounded Corners 4"/>
          <p:cNvSpPr/>
          <p:nvPr/>
        </p:nvSpPr>
        <p:spPr>
          <a:xfrm>
            <a:off x="1977462" y="1893129"/>
            <a:ext cx="5189076" cy="2921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40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38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9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43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41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2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44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47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45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6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48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5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1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53" name="Rectangle 1"/>
          <p:cNvSpPr/>
          <p:nvPr/>
        </p:nvSpPr>
        <p:spPr>
          <a:xfrm>
            <a:off x="1516525" y="429525"/>
            <a:ext cx="6110950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total = num1 + num2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054" name="Rectangle: Rounded Corners 4"/>
          <p:cNvSpPr/>
          <p:nvPr/>
        </p:nvSpPr>
        <p:spPr>
          <a:xfrm>
            <a:off x="1977462" y="2180881"/>
            <a:ext cx="5189076" cy="29210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57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55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6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60" name="Rectangle 9"/>
          <p:cNvGrpSpPr/>
          <p:nvPr/>
        </p:nvGrpSpPr>
        <p:grpSpPr>
          <a:xfrm>
            <a:off x="6608233" y="3083237"/>
            <a:ext cx="711202" cy="410612"/>
            <a:chOff x="0" y="0"/>
            <a:chExt cx="711200" cy="410611"/>
          </a:xfrm>
        </p:grpSpPr>
        <p:sp>
          <p:nvSpPr>
            <p:cNvPr id="1058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9" name="26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sp>
        <p:nvSpPr>
          <p:cNvPr id="1061" name="Rectangle 10"/>
          <p:cNvSpPr txBox="1"/>
          <p:nvPr/>
        </p:nvSpPr>
        <p:spPr>
          <a:xfrm>
            <a:off x="5706533" y="3114552"/>
            <a:ext cx="76719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total</a:t>
            </a:r>
          </a:p>
        </p:txBody>
      </p:sp>
      <p:grpSp>
        <p:nvGrpSpPr>
          <p:cNvPr id="1064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62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3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65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68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66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7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69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7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2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74" name="Rectangle 1"/>
          <p:cNvSpPr/>
          <p:nvPr/>
        </p:nvSpPr>
        <p:spPr>
          <a:xfrm>
            <a:off x="1516525" y="404125"/>
            <a:ext cx="6288749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total = num1 + num2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"The total is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/>
              <a:t>str</a:t>
            </a:r>
            <a:r>
              <a:rPr b="0">
                <a:solidFill>
                  <a:srgbClr val="000000"/>
                </a:solidFill>
              </a:rPr>
              <a:t>(total) + </a:t>
            </a:r>
            <a:r>
              <a:rPr>
                <a:solidFill>
                  <a:srgbClr val="008080"/>
                </a:solidFill>
              </a:rPr>
              <a:t>“."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075" name="Rectangle: Rounded Corners 4"/>
          <p:cNvSpPr/>
          <p:nvPr/>
        </p:nvSpPr>
        <p:spPr>
          <a:xfrm>
            <a:off x="2019299" y="2412353"/>
            <a:ext cx="5697985" cy="318794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78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76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7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The total is 26.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81" name="Rectangle 9"/>
          <p:cNvGrpSpPr/>
          <p:nvPr/>
        </p:nvGrpSpPr>
        <p:grpSpPr>
          <a:xfrm>
            <a:off x="6608233" y="3083237"/>
            <a:ext cx="711202" cy="410612"/>
            <a:chOff x="0" y="0"/>
            <a:chExt cx="711200" cy="410611"/>
          </a:xfrm>
        </p:grpSpPr>
        <p:sp>
          <p:nvSpPr>
            <p:cNvPr id="1079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0" name="26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sp>
        <p:nvSpPr>
          <p:cNvPr id="1082" name="Rectangle 10"/>
          <p:cNvSpPr txBox="1"/>
          <p:nvPr/>
        </p:nvSpPr>
        <p:spPr>
          <a:xfrm>
            <a:off x="5706533" y="3114552"/>
            <a:ext cx="76719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total</a:t>
            </a:r>
          </a:p>
        </p:txBody>
      </p:sp>
      <p:grpSp>
        <p:nvGrpSpPr>
          <p:cNvPr id="1085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83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4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86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89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87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8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90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9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093" name="What's Going on With print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What's Going on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print</a:t>
              </a:r>
            </a:p>
          </p:txBody>
        </p:sp>
      </p:grpSp>
      <p:sp>
        <p:nvSpPr>
          <p:cNvPr id="1095" name="Content Placeholder 2"/>
          <p:cNvSpPr txBox="1"/>
          <p:nvPr>
            <p:ph type="body" idx="1"/>
          </p:nvPr>
        </p:nvSpPr>
        <p:spPr>
          <a:xfrm>
            <a:off x="1485900" y="812799"/>
            <a:ext cx="6413500" cy="4178298"/>
          </a:xfrm>
          <a:prstGeom prst="rect">
            <a:avLst/>
          </a:prstGeom>
        </p:spPr>
        <p:txBody>
          <a:bodyPr/>
          <a:lstStyle/>
          <a:p>
            <a:pPr marL="242479" indent="-242479" defTabSz="339470">
              <a:spcBef>
                <a:spcPts val="400"/>
              </a:spcBef>
              <a:defRPr sz="1979"/>
            </a:pPr>
            <a:r>
              <a:t>Adding strings in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t> command?!</a:t>
            </a:r>
            <a:endParaRPr b="1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b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"The total is "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(total) + </a:t>
            </a:r>
            <a:r>
              <a:rPr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242479" indent="-242479" defTabSz="339470">
              <a:spcBef>
                <a:spcPts val="400"/>
              </a:spcBef>
              <a:defRPr sz="1979"/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t> operator </a:t>
            </a:r>
            <a:r>
              <a:rPr u="sng"/>
              <a:t>concatenates</a:t>
            </a:r>
            <a:r>
              <a:t> strings together</a:t>
            </a:r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str1 = "hi"				</a:t>
            </a:r>
            <a:endParaRPr sz="1979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str2 = " "</a:t>
            </a:r>
            <a:endParaRPr sz="1979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str3 = "there"</a:t>
            </a:r>
            <a:endParaRPr sz="1979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str4 = str1 + str2 + str3</a:t>
            </a:r>
            <a:endParaRPr sz="1979"/>
          </a:p>
          <a:p>
            <a:pPr marL="242479" indent="-242479" defTabSz="339470">
              <a:spcBef>
                <a:spcPts val="400"/>
              </a:spcBef>
              <a:defRPr b="1" sz="1979">
                <a:latin typeface="Courier"/>
                <a:ea typeface="Courier"/>
                <a:cs typeface="Courier"/>
                <a:sym typeface="Courier"/>
              </a:defRPr>
            </a:pPr>
            <a:r>
              <a:t>total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is integer, so we need to create a </a:t>
            </a:r>
            <a:r>
              <a:rPr b="0" u="sng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version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lvl="1" marL="0" indent="452627" defTabSz="339470">
              <a:spcBef>
                <a:spcPts val="400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	str(total)</a:t>
            </a:r>
            <a:endParaRPr b="1" sz="1386">
              <a:latin typeface="Courier"/>
              <a:ea typeface="Courier"/>
              <a:cs typeface="Courier"/>
              <a:sym typeface="Courier"/>
            </a:endParaRPr>
          </a:p>
          <a:p>
            <a:pPr lvl="1" marL="664797" indent="-212169" defTabSz="339470">
              <a:spcBef>
                <a:spcPts val="400"/>
              </a:spcBef>
              <a:defRPr sz="1782"/>
            </a:pPr>
            <a:r>
              <a:t>String version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t> is a new value that is concatenated to produce final string that is printed</a:t>
            </a:r>
            <a:endParaRPr sz="1979"/>
          </a:p>
          <a:p>
            <a:pPr lvl="1" marL="664797" indent="-212169" defTabSz="339470">
              <a:spcBef>
                <a:spcPts val="400"/>
              </a:spcBef>
              <a:defRPr sz="1782"/>
            </a:pPr>
            <a:r>
              <a:t>Original variable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t> is still an </a:t>
            </a:r>
            <a:r>
              <a:rPr b="1"/>
              <a:t>int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5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9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8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100" name="Rectangle 1"/>
          <p:cNvSpPr/>
          <p:nvPr/>
        </p:nvSpPr>
        <p:spPr>
          <a:xfrm>
            <a:off x="1516525" y="429525"/>
            <a:ext cx="6110950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total = num1 + num2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"The total is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/>
              <a:t>str</a:t>
            </a:r>
            <a:r>
              <a:rPr b="0">
                <a:solidFill>
                  <a:srgbClr val="000000"/>
                </a:solidFill>
              </a:rPr>
              <a:t>(total) + </a:t>
            </a:r>
            <a:r>
              <a:rPr>
                <a:solidFill>
                  <a:srgbClr val="008080"/>
                </a:solidFill>
              </a:rPr>
              <a:t>"."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101" name="Rectangle: Rounded Corners 4"/>
          <p:cNvSpPr/>
          <p:nvPr/>
        </p:nvSpPr>
        <p:spPr>
          <a:xfrm>
            <a:off x="2019299" y="2426050"/>
            <a:ext cx="5283201" cy="318793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04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102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03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The total is 26.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107" name="Rectangle 9"/>
          <p:cNvGrpSpPr/>
          <p:nvPr/>
        </p:nvGrpSpPr>
        <p:grpSpPr>
          <a:xfrm>
            <a:off x="6608233" y="3083237"/>
            <a:ext cx="711202" cy="410612"/>
            <a:chOff x="0" y="0"/>
            <a:chExt cx="711200" cy="410611"/>
          </a:xfrm>
        </p:grpSpPr>
        <p:sp>
          <p:nvSpPr>
            <p:cNvPr id="1105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06" name="26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sp>
        <p:nvSpPr>
          <p:cNvPr id="1108" name="Rectangle 10"/>
          <p:cNvSpPr txBox="1"/>
          <p:nvPr/>
        </p:nvSpPr>
        <p:spPr>
          <a:xfrm>
            <a:off x="5706533" y="3114552"/>
            <a:ext cx="76719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total</a:t>
            </a:r>
          </a:p>
        </p:txBody>
      </p:sp>
      <p:grpSp>
        <p:nvGrpSpPr>
          <p:cNvPr id="1111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109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0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112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115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113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4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116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732;p68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Input, Process,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1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19" name="Side note about print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Side note about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print</a:t>
              </a:r>
            </a:p>
          </p:txBody>
        </p:sp>
      </p:grpSp>
      <p:sp>
        <p:nvSpPr>
          <p:cNvPr id="1121" name="Content Placeholder 2"/>
          <p:cNvSpPr txBox="1"/>
          <p:nvPr>
            <p:ph type="body" idx="1"/>
          </p:nvPr>
        </p:nvSpPr>
        <p:spPr>
          <a:xfrm>
            <a:off x="1485900" y="701171"/>
            <a:ext cx="6413500" cy="4178298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sz="2000"/>
            </a:pPr>
            <a:r>
              <a:t>You can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t> numbers by themselves directly</a:t>
            </a:r>
          </a:p>
          <a:p>
            <a:pPr lvl="1" marL="671512" indent="-214312">
              <a:spcBef>
                <a:spcPts val="400"/>
              </a:spcBef>
              <a:defRPr sz="1800"/>
            </a:pPr>
            <a:r>
              <a:t>Only need to create string version of numbers when printing other text (strings) with them</a:t>
            </a:r>
          </a:p>
        </p:txBody>
      </p:sp>
      <p:grpSp>
        <p:nvGrpSpPr>
          <p:cNvPr id="1124" name="Rectangle 4"/>
          <p:cNvGrpSpPr/>
          <p:nvPr/>
        </p:nvGrpSpPr>
        <p:grpSpPr>
          <a:xfrm>
            <a:off x="2038276" y="3586271"/>
            <a:ext cx="5067448" cy="1114819"/>
            <a:chOff x="0" y="0"/>
            <a:chExt cx="5067447" cy="1114818"/>
          </a:xfrm>
        </p:grpSpPr>
        <p:sp>
          <p:nvSpPr>
            <p:cNvPr id="1122" name="Rectangle"/>
            <p:cNvSpPr/>
            <p:nvPr/>
          </p:nvSpPr>
          <p:spPr>
            <a:xfrm>
              <a:off x="0" y="-1"/>
              <a:ext cx="5067448" cy="1114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23" name="10…"/>
            <p:cNvSpPr txBox="1"/>
            <p:nvPr/>
          </p:nvSpPr>
          <p:spPr>
            <a:xfrm>
              <a:off x="43639" y="117778"/>
              <a:ext cx="4980169" cy="879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3.5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x = 10</a:t>
              </a:r>
            </a:p>
          </p:txBody>
        </p:sp>
      </p:grpSp>
      <p:sp>
        <p:nvSpPr>
          <p:cNvPr id="1125" name="Rectangle 2"/>
          <p:cNvSpPr/>
          <p:nvPr/>
        </p:nvSpPr>
        <p:spPr>
          <a:xfrm>
            <a:off x="2165348" y="1699260"/>
            <a:ext cx="4165105" cy="1744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x = </a:t>
            </a:r>
            <a:r>
              <a:rPr b="0">
                <a:solidFill>
                  <a:srgbClr val="0000FF"/>
                </a:solidFill>
              </a:rPr>
              <a:t>10</a:t>
            </a:r>
            <a:br>
              <a:rPr b="0">
                <a:solidFill>
                  <a:srgbClr val="0000FF"/>
                </a:solidFill>
              </a:rPr>
            </a:br>
            <a:r>
              <a:rPr b="0">
                <a:solidFill>
                  <a:srgbClr val="0000FF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y = </a:t>
            </a:r>
            <a:r>
              <a:rPr b="0">
                <a:solidFill>
                  <a:srgbClr val="0000FF"/>
                </a:solidFill>
              </a:rPr>
              <a:t>3.5</a:t>
            </a:r>
            <a:br>
              <a:rPr b="0">
                <a:solidFill>
                  <a:srgbClr val="0000FF"/>
                </a:solidFill>
              </a:rPr>
            </a:br>
            <a:r>
              <a:rPr b="0">
                <a:solidFill>
                  <a:srgbClr val="0000FF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(y)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"x =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/>
              <a:t>str</a:t>
            </a:r>
            <a:r>
              <a:rPr b="0">
                <a:solidFill>
                  <a:srgbClr val="000000"/>
                </a:solidFill>
              </a:rPr>
              <a:t>(x))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5" grpId="1"/>
      <p:bldP build="whole" bldLvl="1" animBg="1" rev="0" advAuto="0" spid="1124" grpId="2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angle 2"/>
          <p:cNvSpPr/>
          <p:nvPr/>
        </p:nvSpPr>
        <p:spPr>
          <a:xfrm>
            <a:off x="1028700" y="0"/>
            <a:ext cx="7258050" cy="51435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8" name="TextBox 1"/>
          <p:cNvSpPr txBox="1"/>
          <p:nvPr/>
        </p:nvSpPr>
        <p:spPr>
          <a:xfrm>
            <a:off x="1062989" y="1872526"/>
            <a:ext cx="7189471" cy="124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You just wrote your first </a:t>
            </a:r>
          </a:p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Python program and learned</a:t>
            </a:r>
          </a:p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about variables!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925;p9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512063">
              <a:defRPr sz="2688"/>
            </a:lvl1pPr>
          </a:lstStyle>
          <a:p>
            <a:pPr/>
            <a:r>
              <a:t>How do we process the information that we’ve stored?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930;p92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935;p9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Recall: expressions</a:t>
            </a:r>
          </a:p>
        </p:txBody>
      </p:sp>
      <p:sp>
        <p:nvSpPr>
          <p:cNvPr id="1135" name="Google Shape;936;p9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In Karel, we only saw “boolean expressions” that evaluate to true/false</a:t>
            </a:r>
            <a:br/>
          </a:p>
          <a:p>
            <a:pPr indent="-355600">
              <a:buSzPts val="2000"/>
              <a:defRPr sz="2000"/>
            </a:pPr>
            <a:r>
              <a:t>In Python, expressions can evaluate to any type!</a:t>
            </a:r>
            <a:br/>
          </a:p>
          <a:p>
            <a:pPr indent="-355600">
              <a:buSzPts val="2000"/>
              <a:defRPr sz="2000"/>
            </a:pPr>
            <a:r>
              <a:t>The computer </a:t>
            </a:r>
            <a:r>
              <a:rPr b="1"/>
              <a:t>evaluates</a:t>
            </a:r>
            <a:r>
              <a:t> expressions to a single value</a:t>
            </a:r>
            <a:br/>
          </a:p>
          <a:p>
            <a:pPr indent="-355600">
              <a:buSzPts val="2000"/>
              <a:defRPr sz="2000"/>
            </a:pPr>
            <a:r>
              <a:t>We use </a:t>
            </a:r>
            <a:r>
              <a:rPr b="1"/>
              <a:t>operators </a:t>
            </a:r>
            <a:r>
              <a:t>to combine literals and/or variables into </a:t>
            </a:r>
            <a:r>
              <a:rPr b="1"/>
              <a:t>expressions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35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941;p9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Recall: expressions</a:t>
            </a:r>
          </a:p>
        </p:txBody>
      </p:sp>
      <p:sp>
        <p:nvSpPr>
          <p:cNvPr id="1138" name="Google Shape;942;p9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In Karel, we only saw “boolean expressions” that evaluate to true/false</a:t>
            </a:r>
            <a:br/>
          </a:p>
          <a:p>
            <a:pPr indent="-355600">
              <a:buSzPts val="2000"/>
              <a:defRPr sz="2000"/>
            </a:pPr>
            <a:r>
              <a:t>In Python, expressions can evaluate to any type!</a:t>
            </a:r>
            <a:br/>
          </a:p>
          <a:p>
            <a:pPr indent="-355600">
              <a:buSzPts val="2000"/>
              <a:defRPr sz="2000"/>
            </a:pPr>
            <a:r>
              <a:t>The computer </a:t>
            </a:r>
            <a:r>
              <a:rPr b="1"/>
              <a:t>evaluates</a:t>
            </a:r>
            <a:r>
              <a:t> expressions to a single value.</a:t>
            </a:r>
            <a:br/>
          </a:p>
          <a:p>
            <a:pPr indent="-355600">
              <a:buSzPts val="2000"/>
              <a:defRPr sz="2000"/>
            </a:pPr>
            <a:r>
              <a:t>We use </a:t>
            </a:r>
            <a:r>
              <a:rPr b="1"/>
              <a:t>operators </a:t>
            </a:r>
            <a:r>
              <a:t>to combine literals and/or variables into </a:t>
            </a:r>
            <a:r>
              <a:rPr b="1"/>
              <a:t>expressions</a:t>
            </a:r>
            <a:r>
              <a:t> </a:t>
            </a:r>
          </a:p>
        </p:txBody>
      </p:sp>
      <p:pic>
        <p:nvPicPr>
          <p:cNvPr id="1139" name="Google Shape;943;p94" descr="Google Shape;943;p94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5400000">
            <a:off x="3739674" y="3870975"/>
            <a:ext cx="876401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0" name="Google Shape;944;p94"/>
          <p:cNvSpPr txBox="1"/>
          <p:nvPr/>
        </p:nvSpPr>
        <p:spPr>
          <a:xfrm>
            <a:off x="4648200" y="3854324"/>
            <a:ext cx="9144000" cy="1368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Literals are Python objects</a:t>
            </a:r>
            <a:br/>
            <a:r>
              <a:t>written directly in code, e.g. the 5 in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b="1" sz="2000">
                <a:solidFill>
                  <a:schemeClr val="accent2">
                    <a:lumOff val="2176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num_flowers = </a:t>
            </a:r>
            <a:r>
              <a:rPr b="1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2000">
              <a:solidFill>
                <a:schemeClr val="accent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Math expression: performs calculation and gives a value…"/>
          <p:cNvSpPr txBox="1"/>
          <p:nvPr>
            <p:ph type="body" idx="4294967295"/>
          </p:nvPr>
        </p:nvSpPr>
        <p:spPr>
          <a:xfrm>
            <a:off x="1043616" y="971549"/>
            <a:ext cx="7056768" cy="3394473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Math expression: performs calculation and gives a value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Math operator</a:t>
            </a:r>
            <a:r>
              <a:rPr u="none"/>
              <a:t>: tool for performing calculation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Operands</a:t>
            </a:r>
            <a:r>
              <a:rPr u="none"/>
              <a:t>: values surrounding operator</a:t>
            </a: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Variables can be used as operands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Resulting value typically assigned to variable</a:t>
            </a:r>
          </a:p>
        </p:txBody>
      </p:sp>
      <p:grpSp>
        <p:nvGrpSpPr>
          <p:cNvPr id="114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4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44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2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949;p9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48" name="Google Shape;950;p95"/>
          <p:cNvSpPr txBox="1"/>
          <p:nvPr>
            <p:ph type="body" idx="1"/>
          </p:nvPr>
        </p:nvSpPr>
        <p:spPr>
          <a:xfrm>
            <a:off x="311699" y="953342"/>
            <a:ext cx="8520602" cy="3615533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buSzTx/>
              <a:buNone/>
              <a:defRPr sz="1879"/>
            </a:pPr>
            <a:r>
              <a:t>*	Multiplication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/	Division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//	Integer division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%	Modulus (remainder)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+	Addition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-	Subtraction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**	Exponentiation</a:t>
            </a:r>
          </a:p>
        </p:txBody>
      </p:sp>
      <p:sp>
        <p:nvSpPr>
          <p:cNvPr id="1149" name="Two types of division:…"/>
          <p:cNvSpPr txBox="1"/>
          <p:nvPr/>
        </p:nvSpPr>
        <p:spPr>
          <a:xfrm>
            <a:off x="3628000" y="1168884"/>
            <a:ext cx="5228794" cy="1357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4928" indent="-244928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</a:defRPr>
            </a:pPr>
            <a:r>
              <a:t>Two types of division:</a:t>
            </a:r>
          </a:p>
          <a:p>
            <a:pPr lvl="1" marL="671512" indent="-214312" defTabSz="685800"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operator performs floating point division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 lvl="1" marL="671512" indent="-214312" defTabSz="685800"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operator performs integer division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 lvl="2" marL="1074419" indent="-160019" defTabSz="685800"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t>Positive results truncated, negative rounded away from zero</a:t>
            </a:r>
          </a:p>
        </p:txBody>
      </p:sp>
      <p:grpSp>
        <p:nvGrpSpPr>
          <p:cNvPr id="115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5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51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8" grpId="1"/>
      <p:bldP build="whole" bldLvl="1" animBg="1" rev="0" advAuto="0" spid="1149" grpId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5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55" name="Arithmetic Operator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Arithmetic Operators</a:t>
              </a:r>
            </a:p>
          </p:txBody>
        </p:sp>
      </p:grpSp>
      <p:sp>
        <p:nvSpPr>
          <p:cNvPr id="1157" name="Rectangle 1"/>
          <p:cNvSpPr/>
          <p:nvPr/>
        </p:nvSpPr>
        <p:spPr>
          <a:xfrm>
            <a:off x="1344010" y="612506"/>
            <a:ext cx="6491453" cy="652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</p:txBody>
      </p:sp>
      <p:sp>
        <p:nvSpPr>
          <p:cNvPr id="1158" name="Content Placeholder 2"/>
          <p:cNvSpPr txBox="1"/>
          <p:nvPr/>
        </p:nvSpPr>
        <p:spPr>
          <a:xfrm>
            <a:off x="1520189" y="1241524"/>
            <a:ext cx="6446521" cy="340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188595" indent="-188595" defTabSz="264032">
              <a:spcBef>
                <a:spcPts val="300"/>
              </a:spcBef>
              <a:buSzPct val="100000"/>
              <a:buFont typeface="Arial"/>
              <a:buChar char="•"/>
              <a:defRPr sz="15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Operations on numerical types (</a:t>
            </a:r>
            <a:r>
              <a:rPr b="1" sz="1386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 and </a:t>
            </a:r>
            <a:r>
              <a:rPr b="1" sz="1386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)</a:t>
            </a:r>
            <a:endParaRPr sz="1848"/>
          </a:p>
          <a:p>
            <a:pPr marL="188595" indent="-188595" defTabSz="264032">
              <a:spcBef>
                <a:spcPts val="300"/>
              </a:spcBef>
              <a:buSzPct val="100000"/>
              <a:buFont typeface="Arial"/>
              <a:buChar char="•"/>
              <a:defRPr sz="15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Operators</a:t>
            </a:r>
            <a:endParaRPr sz="1848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"addition"			Ex.:	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+ num2</a:t>
            </a:r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"subtraction"	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num1 -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"multiplication"		Ex.:	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*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"division"		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/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"integer division"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//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%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"remainder"		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num1 %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**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"exponentiation"	Ex.:	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**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"negation" (unary)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-num1</a:t>
            </a:r>
            <a:endParaRPr sz="1540"/>
          </a:p>
          <a:p>
            <a:pPr lvl="1" indent="352043" defTabSz="264032">
              <a:spcBef>
                <a:spcPts val="300"/>
              </a:spcBef>
              <a:defRPr sz="138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159" name="Content Placeholder 2"/>
          <p:cNvSpPr txBox="1"/>
          <p:nvPr/>
        </p:nvSpPr>
        <p:spPr>
          <a:xfrm>
            <a:off x="7042063" y="1063725"/>
            <a:ext cx="759109" cy="340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244928" indent="-244928" algn="ctr" defTabSz="342900">
              <a:spcBef>
                <a:spcPts val="5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342900">
              <a:spcBef>
                <a:spcPts val="500"/>
              </a:spcBef>
              <a:defRPr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num3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7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3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10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2.5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25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8" grpId="1"/>
      <p:bldP build="p" bldLvl="5" animBg="1" rev="0" advAuto="0" spid="1159" grpId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961;p9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62" name="Google Shape;962;p9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*	Multiplication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	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//	Integer 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%	Modulus (remainder)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+	Addition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-	Subtraction</a:t>
            </a:r>
          </a:p>
        </p:txBody>
      </p:sp>
      <p:graphicFrame>
        <p:nvGraphicFramePr>
          <p:cNvPr id="1163" name="Google Shape;963;p97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6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6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65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95959"/>
      </a:dk1>
      <a:lt1>
        <a:srgbClr val="5A1E50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