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5" r:id="rId3"/>
    <p:sldId id="436" r:id="rId4"/>
    <p:sldId id="440" r:id="rId5"/>
    <p:sldId id="467" r:id="rId6"/>
    <p:sldId id="442" r:id="rId7"/>
    <p:sldId id="468" r:id="rId8"/>
    <p:sldId id="469" r:id="rId9"/>
    <p:sldId id="470" r:id="rId10"/>
    <p:sldId id="471" r:id="rId11"/>
    <p:sldId id="472" r:id="rId12"/>
    <p:sldId id="473" r:id="rId13"/>
    <p:sldId id="475" r:id="rId14"/>
    <p:sldId id="447" r:id="rId15"/>
    <p:sldId id="476" r:id="rId16"/>
    <p:sldId id="477" r:id="rId17"/>
    <p:sldId id="448" r:id="rId18"/>
    <p:sldId id="460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  <p14:sldId id="365"/>
          </p14:sldIdLst>
        </p14:section>
        <p14:section name="Review" id="{0097DB35-C707-464F-93AD-8B09F3BF2277}">
          <p14:sldIdLst/>
        </p14:section>
        <p14:section name="If/Else" id="{0878E5BF-50FC-6C46-9EA8-5C87D0040D37}">
          <p14:sldIdLst>
            <p14:sldId id="436"/>
            <p14:sldId id="440"/>
            <p14:sldId id="467"/>
            <p14:sldId id="442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Hurdle Jumper" id="{EBAEEBF6-8DFE-774E-BFF2-F4EFA0D1D114}">
          <p14:sldIdLst>
            <p14:sldId id="475"/>
            <p14:sldId id="447"/>
            <p14:sldId id="476"/>
            <p14:sldId id="477"/>
          </p14:sldIdLst>
        </p14:section>
        <p14:section name="Decomposition" id="{745F05AF-EB73-9942-9EA2-618C2086C436}">
          <p14:sldIdLst>
            <p14:sldId id="448"/>
            <p14:sldId id="460"/>
          </p14:sldIdLst>
        </p14:section>
        <p14:section name="Double Beepers" id="{456EC648-47BF-3143-857C-417BAF664DD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13" autoAdjust="0"/>
    <p:restoredTop sz="92536" autoAdjust="0"/>
  </p:normalViewPr>
  <p:slideViewPr>
    <p:cSldViewPr>
      <p:cViewPr varScale="1">
        <p:scale>
          <a:sx n="57" d="100"/>
          <a:sy n="57" d="100"/>
        </p:scale>
        <p:origin x="184" y="10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175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7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3</a:t>
            </a:r>
            <a:br>
              <a:rPr lang="en-US" altLang="x-none" dirty="0"/>
            </a:br>
            <a:r>
              <a:rPr lang="en-US" altLang="x-none" sz="3400" dirty="0"/>
              <a:t>More Karel Control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70" y="3429000"/>
            <a:ext cx="358685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9AAB-8772-9A43-9B2C-DC3CFC6B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B4E-34DC-4C4A-AF44-F3885E29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does this code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beepers_present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430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134-3AD6-BB46-BE38-59454E9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5E845-2B28-684E-9C4F-D0521A32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invert_beepers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 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9CF30-6EF9-6448-8B10-9C480DE2AE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3725" y="36528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1BEED91E-2791-014A-B8DA-72AF7995F840}"/>
              </a:ext>
            </a:extLst>
          </p:cNvPr>
          <p:cNvSpPr/>
          <p:nvPr/>
        </p:nvSpPr>
        <p:spPr>
          <a:xfrm>
            <a:off x="743102" y="4130591"/>
            <a:ext cx="857098" cy="1750844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D52B979-61B8-584F-A7D5-84B1088EBBBA}"/>
              </a:ext>
            </a:extLst>
          </p:cNvPr>
          <p:cNvSpPr/>
          <p:nvPr/>
        </p:nvSpPr>
        <p:spPr>
          <a:xfrm>
            <a:off x="1676400" y="4493698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198019F2-5695-6244-B0CD-94FABFDB2BF4}"/>
              </a:ext>
            </a:extLst>
          </p:cNvPr>
          <p:cNvSpPr/>
          <p:nvPr/>
        </p:nvSpPr>
        <p:spPr>
          <a:xfrm>
            <a:off x="806201" y="1867031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0BD622-99DC-584E-8DAC-ADC1E1F01D79}"/>
              </a:ext>
            </a:extLst>
          </p:cNvPr>
          <p:cNvSpPr/>
          <p:nvPr/>
        </p:nvSpPr>
        <p:spPr>
          <a:xfrm>
            <a:off x="806201" y="2667000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DF049780-DA8C-B74D-988B-87A28D52341F}"/>
              </a:ext>
            </a:extLst>
          </p:cNvPr>
          <p:cNvSpPr/>
          <p:nvPr/>
        </p:nvSpPr>
        <p:spPr>
          <a:xfrm>
            <a:off x="1676400" y="5334000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3FC-2A4F-4746-B9DC-11A63518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F269-D0A9-F94F-B44A-D9F6A1D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Congratulations!</a:t>
            </a:r>
            <a:r>
              <a:rPr lang="en-US" sz="3200" dirty="0"/>
              <a:t>  You’ve learned all of control flow in Karel.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  For example, repeat something more than once, or only do something in certain cases.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Want to repeat something?  Use a </a:t>
            </a:r>
            <a:r>
              <a:rPr lang="en-US" sz="3200" b="1" dirty="0"/>
              <a:t>for</a:t>
            </a:r>
            <a:r>
              <a:rPr lang="en-US" sz="3200" dirty="0"/>
              <a:t> or </a:t>
            </a:r>
            <a:r>
              <a:rPr lang="en-US" sz="3200" b="1" dirty="0"/>
              <a:t>while</a:t>
            </a:r>
            <a:r>
              <a:rPr lang="en-US" sz="3200" dirty="0"/>
              <a:t> loop.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for</a:t>
            </a:r>
            <a:r>
              <a:rPr lang="en-US" sz="3200" dirty="0"/>
              <a:t> if we know how many times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while </a:t>
            </a:r>
            <a:r>
              <a:rPr lang="en-US" sz="3200" dirty="0"/>
              <a:t>if we don’t know how many times</a:t>
            </a:r>
          </a:p>
          <a:p>
            <a:pPr marL="0" indent="0">
              <a:buNone/>
            </a:pPr>
            <a:r>
              <a:rPr lang="en-US" sz="3200" dirty="0"/>
              <a:t>Want to conditionally do something?  Use </a:t>
            </a:r>
            <a:r>
              <a:rPr lang="en-US" sz="3200" b="1" dirty="0"/>
              <a:t>if</a:t>
            </a:r>
            <a:r>
              <a:rPr lang="en-US" sz="3200" dirty="0"/>
              <a:t> (with an optional </a:t>
            </a:r>
            <a:r>
              <a:rPr lang="en-US" sz="3200" b="1" dirty="0"/>
              <a:t>else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0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F2E-4DE3-7047-BC8B-FD6F17C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2CB-939E-DC4F-A3EA-42A22855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5943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Karel is in the Olympics!  We want to write a Karel program that hops hurdles.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sz="2400" dirty="0"/>
              <a:t>Karel starts at (1,1) facing East and should end up at the end of row 1 facing 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sz="2400" dirty="0"/>
              <a:t>The world has 9 columns.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sz="2400" dirty="0"/>
              <a:t>There are an unknown number of ”hurdles” (walls) of varying heights that Karel must ascend and descend to get to the other side.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2C36A-4A2B-2841-898C-F81600B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31267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137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jumps over one hurdle of arbitrary height.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Pre-condition:  Karel is facing east next to a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Post-condition: Karel is facing east at the bottom of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the other side of the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7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in range(8):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What do we assume is true here?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move()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Does the postcondition match?</a:t>
            </a:r>
          </a:p>
        </p:txBody>
      </p:sp>
    </p:spTree>
    <p:extLst>
      <p:ext uri="{BB962C8B-B14F-4D97-AF65-F5344CB8AC3E}">
        <p14:creationId xmlns:p14="http://schemas.microsoft.com/office/powerpoint/2010/main" val="252823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  <a:p>
            <a:r>
              <a:rPr lang="en-US" dirty="0"/>
              <a:t>Each piece should solve </a:t>
            </a:r>
            <a:r>
              <a:rPr lang="en-US" b="1" dirty="0"/>
              <a:t>one</a:t>
            </a:r>
            <a:r>
              <a:rPr lang="en-US" dirty="0"/>
              <a:t> problem/task (&lt; ~ 20 lines of code)</a:t>
            </a:r>
          </a:p>
          <a:p>
            <a:pPr lvl="1"/>
            <a:r>
              <a:rPr lang="en-US" dirty="0"/>
              <a:t>Descriptively-named</a:t>
            </a:r>
          </a:p>
          <a:p>
            <a:pPr lvl="1"/>
            <a:r>
              <a:rPr lang="en-US" dirty="0"/>
              <a:t>Well-commented!</a:t>
            </a:r>
          </a:p>
          <a:p>
            <a:r>
              <a:rPr lang="en-US" dirty="0"/>
              <a:t>E.g. getting up in the morning:</a:t>
            </a:r>
          </a:p>
          <a:p>
            <a:pPr lvl="1"/>
            <a:r>
              <a:rPr lang="en-US" dirty="0"/>
              <a:t>Wake up</a:t>
            </a:r>
          </a:p>
          <a:p>
            <a:pPr lvl="1"/>
            <a:r>
              <a:rPr lang="en-US" dirty="0"/>
              <a:t>Brush teeth</a:t>
            </a:r>
          </a:p>
          <a:p>
            <a:pPr lvl="2"/>
            <a:r>
              <a:rPr lang="en-US" dirty="0"/>
              <a:t>Put toothpaste on toothbrush</a:t>
            </a:r>
          </a:p>
          <a:p>
            <a:pPr lvl="2"/>
            <a:r>
              <a:rPr lang="en-US" dirty="0"/>
              <a:t>Insert toothbrush into mouth</a:t>
            </a:r>
          </a:p>
          <a:p>
            <a:pPr lvl="2"/>
            <a:r>
              <a:rPr lang="en-US" dirty="0"/>
              <a:t>Move toothbrush against teeth</a:t>
            </a:r>
          </a:p>
          <a:p>
            <a:pPr lvl="2"/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2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 from a large task and break it up into smaller pieces</a:t>
            </a:r>
          </a:p>
          <a:p>
            <a:r>
              <a:rPr lang="en-US" sz="3200" dirty="0"/>
              <a:t>Ok to write your program in terms of commands that don’t exist yet</a:t>
            </a:r>
          </a:p>
          <a:p>
            <a:r>
              <a:rPr lang="en-US" sz="3200" dirty="0"/>
              <a:t>E.g.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7007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Double Beepers</a:t>
            </a:r>
            <a:endParaRPr lang="en-US" altLang="x-none" sz="3600" b="1" dirty="0"/>
          </a:p>
        </p:txBody>
      </p:sp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C245-BF0F-544B-AE3D-8A5F8CE2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" y="2496273"/>
            <a:ext cx="105264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this work?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b="1" dirty="0"/>
              <a:t>No.  </a:t>
            </a:r>
            <a:r>
              <a:rPr lang="en-US" sz="3200" dirty="0"/>
              <a:t>This may crash, because Karel </a:t>
            </a:r>
            <a:r>
              <a:rPr lang="en-US" sz="3200" i="1" dirty="0"/>
              <a:t>cannot pick up beepers if there aren’t any</a:t>
            </a:r>
            <a:r>
              <a:rPr lang="en-US" sz="3200" dirty="0"/>
              <a:t>.  We don’t </a:t>
            </a:r>
            <a:r>
              <a:rPr lang="en-US" sz="3200" b="1" dirty="0"/>
              <a:t>always</a:t>
            </a:r>
            <a:r>
              <a:rPr lang="en-US" sz="3200" dirty="0"/>
              <a:t> want Karel to pick up beepers; just when there is a beeper to pick up.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C3B-3280-4C4B-A55C-3B74AED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A501-79C0-954D-827A-287F7CF2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71" y="1295400"/>
            <a:ext cx="6734814" cy="270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21020-8896-CC4A-B9DC-DBFA06A3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77" y="3176088"/>
            <a:ext cx="4572001" cy="1643743"/>
          </a:xfrm>
          <a:prstGeom prst="rect">
            <a:avLst/>
          </a:prstGeom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08B2-8EDE-2D44-9340-DBD2C923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77" y="5046544"/>
            <a:ext cx="10541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Instead, use an </a:t>
            </a:r>
            <a:r>
              <a:rPr lang="en-US" sz="3200" b="1" dirty="0"/>
              <a:t>if </a:t>
            </a:r>
            <a:r>
              <a:rPr lang="en-US" sz="3200" dirty="0"/>
              <a:t>statement: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Runs the statements in the body </a:t>
            </a:r>
            <a:r>
              <a:rPr lang="en-US" sz="3200" i="1" dirty="0"/>
              <a:t>once</a:t>
            </a:r>
            <a:r>
              <a:rPr lang="en-US" sz="3200" dirty="0"/>
              <a:t> if </a:t>
            </a:r>
            <a:r>
              <a:rPr lang="en-US" sz="3200" b="1" i="1" dirty="0"/>
              <a:t>condition</a:t>
            </a:r>
            <a:r>
              <a:rPr lang="en-US" sz="3200" dirty="0"/>
              <a:t> is true.  These are the same conditions you can use for </a:t>
            </a:r>
            <a:r>
              <a:rPr lang="en-US" sz="3200" b="1" dirty="0"/>
              <a:t>while </a:t>
            </a:r>
            <a:r>
              <a:rPr lang="en-US" sz="3200" dirty="0"/>
              <a:t>loops!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Now we can say: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beepers_present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Karel won’t crash because it will only pick up a beeper if there is one.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375-A0D3-AC4C-86E5-47B30CC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4E024-F19E-2F48-956D-D756C2CE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223963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safe_pick_up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C0B12-F4ED-6243-A4C4-7892E1E2C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3429000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EFE668CE-2990-6347-942E-C2313B379E66}"/>
              </a:ext>
            </a:extLst>
          </p:cNvPr>
          <p:cNvSpPr/>
          <p:nvPr/>
        </p:nvSpPr>
        <p:spPr>
          <a:xfrm>
            <a:off x="597196" y="3929538"/>
            <a:ext cx="857098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741E473-DDEC-0541-9EF8-8AABDC813BA6}"/>
              </a:ext>
            </a:extLst>
          </p:cNvPr>
          <p:cNvSpPr/>
          <p:nvPr/>
        </p:nvSpPr>
        <p:spPr>
          <a:xfrm>
            <a:off x="1475630" y="4332131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8CE6C53-73F8-6940-90D8-8D50B09EEAD5}"/>
              </a:ext>
            </a:extLst>
          </p:cNvPr>
          <p:cNvSpPr/>
          <p:nvPr/>
        </p:nvSpPr>
        <p:spPr>
          <a:xfrm>
            <a:off x="609600" y="2049685"/>
            <a:ext cx="793999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4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EFC-F682-F347-A27C-C3793B53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90E0-7A84-274C-82E5-995BA64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if we want to do one thing if some condition is true, and another otherwise?  We can add an </a:t>
            </a:r>
            <a:r>
              <a:rPr lang="en-US" sz="3200" b="1" dirty="0"/>
              <a:t>else</a:t>
            </a:r>
            <a:r>
              <a:rPr lang="en-US" sz="3200" dirty="0"/>
              <a:t> statement: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7D1F5-200A-D94E-BA51-57165D387C4E}"/>
              </a:ext>
            </a:extLst>
          </p:cNvPr>
          <p:cNvSpPr/>
          <p:nvPr/>
        </p:nvSpPr>
        <p:spPr bwMode="auto">
          <a:xfrm>
            <a:off x="5562600" y="3429000"/>
            <a:ext cx="4648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will run the first group of statements if </a:t>
            </a:r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</a:t>
            </a:r>
            <a:r>
              <a:rPr lang="en-US" sz="2800" dirty="0">
                <a:cs typeface="Courier New" panose="02070309020205020404" pitchFamily="49" charset="0"/>
              </a:rPr>
              <a:t>s true; otherwise, it runs the second group of statements.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8049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7045</TotalTime>
  <Words>904</Words>
  <Application>Microsoft Macintosh PowerPoint</Application>
  <PresentationFormat>Widescreen</PresentationFormat>
  <Paragraphs>141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Andale Mono</vt:lpstr>
      <vt:lpstr>Arial</vt:lpstr>
      <vt:lpstr>Calibri</vt:lpstr>
      <vt:lpstr>Consolas</vt:lpstr>
      <vt:lpstr>Courier</vt:lpstr>
      <vt:lpstr>Courier New</vt:lpstr>
      <vt:lpstr>Tahoma</vt:lpstr>
      <vt:lpstr>Times New Roman</vt:lpstr>
      <vt:lpstr>Verdana</vt:lpstr>
      <vt:lpstr>1_Default Design</vt:lpstr>
      <vt:lpstr>CS Bridge, Lecture 3 More Karel Control Flow</vt:lpstr>
      <vt:lpstr>Lecture Plan</vt:lpstr>
      <vt:lpstr>If Statements</vt:lpstr>
      <vt:lpstr>If Statements</vt:lpstr>
      <vt:lpstr>If Statements</vt:lpstr>
      <vt:lpstr>If Statements</vt:lpstr>
      <vt:lpstr>If Statements</vt:lpstr>
      <vt:lpstr>If Statements and Indentation</vt:lpstr>
      <vt:lpstr>If/Else Statements</vt:lpstr>
      <vt:lpstr>If/Else Statements</vt:lpstr>
      <vt:lpstr>If/Else Statements and Indentation</vt:lpstr>
      <vt:lpstr>Karel and Control Flow</vt:lpstr>
      <vt:lpstr>Hurdle Jumper</vt:lpstr>
      <vt:lpstr>Hurdle Jumper</vt:lpstr>
      <vt:lpstr>Hurdle Jumper</vt:lpstr>
      <vt:lpstr>Hurdle Jumper</vt:lpstr>
      <vt:lpstr>Decomposition</vt:lpstr>
      <vt:lpstr>Top-Down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717</cp:revision>
  <cp:lastPrinted>2017-06-26T08:05:25Z</cp:lastPrinted>
  <dcterms:created xsi:type="dcterms:W3CDTF">2008-06-28T20:57:21Z</dcterms:created>
  <dcterms:modified xsi:type="dcterms:W3CDTF">2020-08-05T05:04:51Z</dcterms:modified>
</cp:coreProperties>
</file>