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6858000" cx="9144000"/>
  <p:notesSz cx="6858000" cy="9144000"/>
  <p:embeddedFontLst>
    <p:embeddedFont>
      <p:font typeface="Century Gothic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9CBFC2-EB3C-430E-875A-ADFD322A1F84}">
  <a:tblStyle styleId="{059CBFC2-EB3C-430E-875A-ADFD322A1F8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CenturyGothic-regular.fntdata"/><Relationship Id="rId50" Type="http://schemas.openxmlformats.org/officeDocument/2006/relationships/slide" Target="slides/slide44.xml"/><Relationship Id="rId53" Type="http://schemas.openxmlformats.org/officeDocument/2006/relationships/font" Target="fonts/CenturyGothic-italic.fntdata"/><Relationship Id="rId52" Type="http://schemas.openxmlformats.org/officeDocument/2006/relationships/font" Target="fonts/CenturyGothic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CenturyGothic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d56607851_1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d5660785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</a:rPr>
              <a:t>[1:0]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6d56b4ac2_0_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6d56b4ac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2021?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-5?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2020?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15?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6d56b4ac2_0_1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6d56b4ac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2021?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-5?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2020?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15?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6d56b4ac2_0_1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6d56b4ac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2021?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-5?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2020?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15?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6d56b4ac2_0_1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6d56b4ac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2021?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-5?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2020?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15?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6d56b4ac2_0_1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6d56b4ac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2021?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-5?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2020?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15?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6d56b4ac2_0_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6d56b4ac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6d56b4ac2_0_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6d56b4ac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6d56b4ac2_0_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6d56b4ac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6d56b4ac2_0_8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6d56b4ac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d56607851_1_1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d56607851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[0:30; 7-8]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6d56b4ac2_0_1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6d56b4ac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d56607851_1_1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d56607851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[0:30; 8-9]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fixed number of repeats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for loop is much more powerful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d56607851_1_1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d56607851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[0:30; 9-10]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variable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different name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d56607851_1_90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d56607851_1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[0:30; 10-11]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any variable name is ok. Let’s stick with i.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what is the value of the variable?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6d56b4ac2_0_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6d56b4ac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[0:30; 10-11]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any variable name is ok. Let’s stick with i.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what is the value of the variable?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d56607851_1_9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d56607851_1_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[1:30; 11-12]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the 5 is not among the values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it starts from zero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ends before 5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6d56b4ac2_0_1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6d56b4ac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[1:30; 11-12]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the 5 is not among the values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it starts from zero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ends before 5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d56607851_1_97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d56607851_1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[1:0; 12-13]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the range can also contain a variable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we can ask the user to enter the upper bound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d56607851_1_9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d56607851_1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[1:0; 13-14]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print the numbers between 10 and 15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we need to start from 10, not from 0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range: two arguments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comma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16 not 15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d56607851_1_10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d56607851_1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[1:0; 14-15]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let’s trace it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d56607851_1_98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d56607851_1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[0:15; 15-16]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d56607851_1_1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d56607851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[0:20; 1-2]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d56607851_1_10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d56607851_1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[0:15; 15-16]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d56607851_1_10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d56607851_1_1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[0:15; 15-16]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d56607851_1_10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d56607851_1_1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[0:15; 16-17]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d56607851_1_10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d56607851_1_1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[0:15; 16-17]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d56607851_1_10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d56607851_1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[0:15; 16-17]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d56607851_1_10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d56607851_1_1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[0:15; 17-18]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d56607851_1_10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8d56607851_1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</a:rPr>
              <a:t>[0:15; 17-18]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d56607851_1_10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d56607851_1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>
                <a:solidFill>
                  <a:schemeClr val="dk1"/>
                </a:solidFill>
              </a:rPr>
              <a:t>[0:15; 18-19]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d56607851_1_9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d56607851_1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[1:0; 19-20]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d56607851_1_9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d56607851_1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[2:0; 20-22]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More complex program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think about it for 1 minute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6d56b4ac2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6d56b4a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d56607851_1_9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d56607851_1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[1:0; 22-23]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d56607851_1_108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d56607851_1_1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[1:0; 23-24]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d56607851_1_109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d56607851_1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[0:30; 24-25]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d56607851_1_110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8d56607851_1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[1:0; 25-26]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6d56b4ac2_0_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6d56b4ac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6d56b4ac2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6d56b4a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d56b4ac2_0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d56b4ac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6d56b4ac2_0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6d56b4ac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6d56b4ac2_0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6d56b4ac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6d56b4ac2_0_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6d56b4ac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udělat komplikovanou složenou podmínku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9.png"/><Relationship Id="rId4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Relationship Id="rId4" Type="http://schemas.openxmlformats.org/officeDocument/2006/relationships/image" Target="../media/image3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Relationship Id="rId4" Type="http://schemas.openxmlformats.org/officeDocument/2006/relationships/image" Target="../media/image3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0.png"/><Relationship Id="rId4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8.png"/><Relationship Id="rId4" Type="http://schemas.openxmlformats.org/officeDocument/2006/relationships/image" Target="../media/image3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5.png"/><Relationship Id="rId4" Type="http://schemas.openxmlformats.org/officeDocument/2006/relationships/image" Target="../media/image3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26620" y="4223937"/>
            <a:ext cx="6476700" cy="1993200"/>
          </a:xfrm>
          <a:prstGeom prst="rect">
            <a:avLst/>
          </a:prstGeom>
          <a:solidFill>
            <a:srgbClr val="F0F8F9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entury Gothic"/>
              <a:buNone/>
            </a:pPr>
            <a:r>
              <a:rPr b="1" lang="cs" sz="4000">
                <a:latin typeface="Century Gothic"/>
                <a:ea typeface="Century Gothic"/>
                <a:cs typeface="Century Gothic"/>
                <a:sym typeface="Century Gothic"/>
              </a:rPr>
              <a:t>For Loops, Deconstructed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80462"/>
            <a:ext cx="8839201" cy="169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80462"/>
            <a:ext cx="8839201" cy="1697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/>
          <p:nvPr/>
        </p:nvSpPr>
        <p:spPr>
          <a:xfrm>
            <a:off x="1204175" y="699550"/>
            <a:ext cx="1445100" cy="41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number = 2021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80462"/>
            <a:ext cx="8839201" cy="169707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/>
          <p:cNvSpPr txBox="1"/>
          <p:nvPr/>
        </p:nvSpPr>
        <p:spPr>
          <a:xfrm>
            <a:off x="1204175" y="699550"/>
            <a:ext cx="1445100" cy="41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number = -5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80462"/>
            <a:ext cx="8839201" cy="169707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/>
        </p:nvSpPr>
        <p:spPr>
          <a:xfrm>
            <a:off x="1204175" y="699550"/>
            <a:ext cx="1445100" cy="41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number = 2020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80462"/>
            <a:ext cx="8839201" cy="169707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 txBox="1"/>
          <p:nvPr/>
        </p:nvSpPr>
        <p:spPr>
          <a:xfrm>
            <a:off x="1204175" y="699550"/>
            <a:ext cx="1445100" cy="41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number = 15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80462"/>
            <a:ext cx="8839201" cy="16970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7"/>
          <p:cNvSpPr/>
          <p:nvPr/>
        </p:nvSpPr>
        <p:spPr>
          <a:xfrm>
            <a:off x="1623275" y="3410125"/>
            <a:ext cx="1119900" cy="239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/>
          <p:nvPr/>
        </p:nvSpPr>
        <p:spPr>
          <a:xfrm>
            <a:off x="1547775" y="3359800"/>
            <a:ext cx="3624000" cy="352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/>
          <p:nvPr/>
        </p:nvSpPr>
        <p:spPr>
          <a:xfrm>
            <a:off x="5498975" y="3422700"/>
            <a:ext cx="3435300" cy="239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-12"/>
            <a:ext cx="5019675" cy="47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-12"/>
            <a:ext cx="5019675" cy="47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038" y="390525"/>
            <a:ext cx="504825" cy="646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9338" y="5143425"/>
            <a:ext cx="15240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9"/>
          <p:cNvSpPr/>
          <p:nvPr/>
        </p:nvSpPr>
        <p:spPr>
          <a:xfrm>
            <a:off x="2101450" y="4391625"/>
            <a:ext cx="1648500" cy="399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625" y="2143125"/>
            <a:ext cx="1095375" cy="47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5019675" cy="51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0"/>
          <p:cNvSpPr/>
          <p:nvPr/>
        </p:nvSpPr>
        <p:spPr>
          <a:xfrm>
            <a:off x="1270925" y="4907550"/>
            <a:ext cx="1938000" cy="390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For Loops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Chat Netiquette Experiment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ask question with voice, 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post question in the chat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resist answering questions of other students (unless you are a SL)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do answer my questions in the chat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do not stop using chat </a:t>
            </a:r>
            <a:r>
              <a:rPr lang="cs"/>
              <a:t>😊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250" y="4341350"/>
            <a:ext cx="1524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288" y="-12"/>
            <a:ext cx="530542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2738" y="4733913"/>
            <a:ext cx="343852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288" y="-12"/>
            <a:ext cx="530542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2725" y="4733913"/>
            <a:ext cx="3438525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3"/>
          <p:cNvSpPr/>
          <p:nvPr/>
        </p:nvSpPr>
        <p:spPr>
          <a:xfrm>
            <a:off x="2445363" y="20375"/>
            <a:ext cx="407400" cy="4074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3"/>
          <p:cNvSpPr txBox="1"/>
          <p:nvPr/>
        </p:nvSpPr>
        <p:spPr>
          <a:xfrm>
            <a:off x="163600" y="1610650"/>
            <a:ext cx="31332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3500"/>
              <a:t>index variable</a:t>
            </a:r>
            <a:endParaRPr sz="3500"/>
          </a:p>
        </p:txBody>
      </p:sp>
      <p:cxnSp>
        <p:nvCxnSpPr>
          <p:cNvPr id="185" name="Google Shape;185;p33"/>
          <p:cNvCxnSpPr>
            <a:stCxn id="184" idx="0"/>
            <a:endCxn id="183" idx="3"/>
          </p:cNvCxnSpPr>
          <p:nvPr/>
        </p:nvCxnSpPr>
        <p:spPr>
          <a:xfrm flipH="1" rot="10800000">
            <a:off x="1730200" y="368050"/>
            <a:ext cx="774900" cy="12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763" y="0"/>
            <a:ext cx="532447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2725" y="4733913"/>
            <a:ext cx="3438525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4"/>
          <p:cNvSpPr/>
          <p:nvPr/>
        </p:nvSpPr>
        <p:spPr>
          <a:xfrm>
            <a:off x="2521538" y="0"/>
            <a:ext cx="971700" cy="4074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763" y="0"/>
            <a:ext cx="532447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2725" y="4733913"/>
            <a:ext cx="3438525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5"/>
          <p:cNvSpPr/>
          <p:nvPr/>
        </p:nvSpPr>
        <p:spPr>
          <a:xfrm>
            <a:off x="2521538" y="0"/>
            <a:ext cx="971700" cy="4074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5"/>
          <p:cNvSpPr txBox="1"/>
          <p:nvPr/>
        </p:nvSpPr>
        <p:spPr>
          <a:xfrm>
            <a:off x="1472275" y="2038525"/>
            <a:ext cx="4818900" cy="55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2000"/>
              <a:t>What is the value of the index variable?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250" y="0"/>
            <a:ext cx="418147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2400" y="4752975"/>
            <a:ext cx="101917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250" y="0"/>
            <a:ext cx="418147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2400" y="4752975"/>
            <a:ext cx="1019175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7"/>
          <p:cNvSpPr txBox="1"/>
          <p:nvPr/>
        </p:nvSpPr>
        <p:spPr>
          <a:xfrm>
            <a:off x="1472275" y="2038525"/>
            <a:ext cx="4064400" cy="50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2000"/>
              <a:t>Can the range be an expression?</a:t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25" y="0"/>
            <a:ext cx="785812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8538" y="5229225"/>
            <a:ext cx="380047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275" y="0"/>
            <a:ext cx="606742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4075" y="4067175"/>
            <a:ext cx="4695825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9"/>
          <p:cNvSpPr/>
          <p:nvPr/>
        </p:nvSpPr>
        <p:spPr>
          <a:xfrm>
            <a:off x="4454550" y="427850"/>
            <a:ext cx="478200" cy="36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9"/>
          <p:cNvSpPr txBox="1"/>
          <p:nvPr/>
        </p:nvSpPr>
        <p:spPr>
          <a:xfrm>
            <a:off x="2302775" y="2076275"/>
            <a:ext cx="72480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9"/>
          <p:cNvSpPr/>
          <p:nvPr/>
        </p:nvSpPr>
        <p:spPr>
          <a:xfrm>
            <a:off x="4332888" y="6493200"/>
            <a:ext cx="478200" cy="36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13" y="0"/>
            <a:ext cx="7419975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0"/>
          <p:cNvSpPr/>
          <p:nvPr/>
        </p:nvSpPr>
        <p:spPr>
          <a:xfrm>
            <a:off x="3171050" y="163575"/>
            <a:ext cx="742500" cy="302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0"/>
          <p:cNvSpPr/>
          <p:nvPr/>
        </p:nvSpPr>
        <p:spPr>
          <a:xfrm>
            <a:off x="4330125" y="553800"/>
            <a:ext cx="351000" cy="302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13" y="0"/>
            <a:ext cx="741997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Review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13" y="0"/>
            <a:ext cx="74199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338" y="6381750"/>
            <a:ext cx="6029325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2"/>
          <p:cNvSpPr/>
          <p:nvPr/>
        </p:nvSpPr>
        <p:spPr>
          <a:xfrm>
            <a:off x="3134825" y="496425"/>
            <a:ext cx="386100" cy="386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13" y="0"/>
            <a:ext cx="74199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338" y="6381750"/>
            <a:ext cx="6029325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3"/>
          <p:cNvSpPr/>
          <p:nvPr/>
        </p:nvSpPr>
        <p:spPr>
          <a:xfrm>
            <a:off x="3134825" y="496425"/>
            <a:ext cx="386100" cy="386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13" y="0"/>
            <a:ext cx="74199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338" y="6019800"/>
            <a:ext cx="60293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4"/>
          <p:cNvSpPr/>
          <p:nvPr/>
        </p:nvSpPr>
        <p:spPr>
          <a:xfrm>
            <a:off x="4357500" y="533200"/>
            <a:ext cx="266700" cy="266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4"/>
          <p:cNvSpPr/>
          <p:nvPr/>
        </p:nvSpPr>
        <p:spPr>
          <a:xfrm>
            <a:off x="5622250" y="508300"/>
            <a:ext cx="316500" cy="3165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13" y="0"/>
            <a:ext cx="74199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338" y="6019800"/>
            <a:ext cx="602932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13" y="0"/>
            <a:ext cx="74199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338" y="5638800"/>
            <a:ext cx="602932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6"/>
          <p:cNvSpPr/>
          <p:nvPr/>
        </p:nvSpPr>
        <p:spPr>
          <a:xfrm>
            <a:off x="4357500" y="533200"/>
            <a:ext cx="266700" cy="266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6"/>
          <p:cNvSpPr/>
          <p:nvPr/>
        </p:nvSpPr>
        <p:spPr>
          <a:xfrm>
            <a:off x="5622250" y="508300"/>
            <a:ext cx="316500" cy="3165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13" y="0"/>
            <a:ext cx="74199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338" y="5638800"/>
            <a:ext cx="602932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13" y="0"/>
            <a:ext cx="74199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338" y="5257800"/>
            <a:ext cx="602932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8"/>
          <p:cNvSpPr/>
          <p:nvPr/>
        </p:nvSpPr>
        <p:spPr>
          <a:xfrm>
            <a:off x="4357500" y="533200"/>
            <a:ext cx="266700" cy="266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8"/>
          <p:cNvSpPr/>
          <p:nvPr/>
        </p:nvSpPr>
        <p:spPr>
          <a:xfrm>
            <a:off x="5622250" y="508300"/>
            <a:ext cx="316500" cy="3165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8"/>
          <p:cNvSpPr/>
          <p:nvPr/>
        </p:nvSpPr>
        <p:spPr>
          <a:xfrm>
            <a:off x="3798150" y="508300"/>
            <a:ext cx="316500" cy="3165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13" y="0"/>
            <a:ext cx="7419975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338" y="5257800"/>
            <a:ext cx="602932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9"/>
          <p:cNvSpPr txBox="1"/>
          <p:nvPr/>
        </p:nvSpPr>
        <p:spPr>
          <a:xfrm>
            <a:off x="1296100" y="2139200"/>
            <a:ext cx="6568500" cy="57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2200"/>
              <a:t>What about the odd numbers between 10 and 14?</a:t>
            </a:r>
            <a:endParaRPr sz="2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38" y="0"/>
            <a:ext cx="747712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4963" y="4398550"/>
            <a:ext cx="5934075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50"/>
          <p:cNvSpPr/>
          <p:nvPr/>
        </p:nvSpPr>
        <p:spPr>
          <a:xfrm>
            <a:off x="3189975" y="426750"/>
            <a:ext cx="386100" cy="386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475" y="4029075"/>
            <a:ext cx="28670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1"/>
          <p:cNvSpPr txBox="1"/>
          <p:nvPr/>
        </p:nvSpPr>
        <p:spPr>
          <a:xfrm>
            <a:off x="1994875" y="1158325"/>
            <a:ext cx="4586400" cy="72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3000"/>
              <a:t>How to do a countdown?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338" y="152400"/>
            <a:ext cx="5625313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/>
          <p:nvPr/>
        </p:nvSpPr>
        <p:spPr>
          <a:xfrm>
            <a:off x="1686175" y="125825"/>
            <a:ext cx="969000" cy="32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3537325" y="3265350"/>
            <a:ext cx="969000" cy="32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475" y="4029075"/>
            <a:ext cx="2867025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6388" y="0"/>
            <a:ext cx="5991225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52"/>
          <p:cNvSpPr/>
          <p:nvPr/>
        </p:nvSpPr>
        <p:spPr>
          <a:xfrm>
            <a:off x="5433088" y="371600"/>
            <a:ext cx="386100" cy="386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013" y="3009900"/>
            <a:ext cx="28479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53"/>
          <p:cNvSpPr txBox="1"/>
          <p:nvPr/>
        </p:nvSpPr>
        <p:spPr>
          <a:xfrm>
            <a:off x="3861075" y="4467800"/>
            <a:ext cx="29142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2600"/>
              <a:t>i = 0, 1, 2, …, N−1</a:t>
            </a:r>
            <a:endParaRPr sz="2600"/>
          </a:p>
        </p:txBody>
      </p:sp>
      <p:sp>
        <p:nvSpPr>
          <p:cNvPr id="325" name="Google Shape;325;p53"/>
          <p:cNvSpPr/>
          <p:nvPr/>
        </p:nvSpPr>
        <p:spPr>
          <a:xfrm>
            <a:off x="4357500" y="4614900"/>
            <a:ext cx="303300" cy="303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53"/>
          <p:cNvSpPr/>
          <p:nvPr/>
        </p:nvSpPr>
        <p:spPr>
          <a:xfrm>
            <a:off x="5888875" y="4614900"/>
            <a:ext cx="886500" cy="303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 \in \mathbb{N}_0 \land i \in \left&lt;0; N\right)" id="327" name="Google Shape;327;p5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6250" y="5188149"/>
            <a:ext cx="2691966" cy="3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838" y="2981325"/>
            <a:ext cx="336232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54"/>
          <p:cNvSpPr txBox="1"/>
          <p:nvPr/>
        </p:nvSpPr>
        <p:spPr>
          <a:xfrm>
            <a:off x="3861075" y="4467800"/>
            <a:ext cx="44034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2600"/>
              <a:t>i = M, M+1, M+2, …, N−1</a:t>
            </a:r>
            <a:endParaRPr sz="2600"/>
          </a:p>
        </p:txBody>
      </p:sp>
      <p:pic>
        <p:nvPicPr>
          <p:cNvPr descr="i \in \mathbb{Z} \land i \in \left&lt;M; N\right)" id="334" name="Google Shape;334;p5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3571" y="5144978"/>
            <a:ext cx="3503448" cy="5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763" y="2962275"/>
            <a:ext cx="3800475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55"/>
          <p:cNvSpPr txBox="1"/>
          <p:nvPr/>
        </p:nvSpPr>
        <p:spPr>
          <a:xfrm>
            <a:off x="3355450" y="4467800"/>
            <a:ext cx="49089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2600"/>
              <a:t>i = M, M+S, M+2S, M+3S, …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2600"/>
              <a:t>i &lt; N</a:t>
            </a:r>
            <a:endParaRPr sz="2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9463"/>
            <a:ext cx="8839198" cy="3619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338" y="152400"/>
            <a:ext cx="5625313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/>
          <p:nvPr/>
        </p:nvSpPr>
        <p:spPr>
          <a:xfrm>
            <a:off x="3070350" y="2894200"/>
            <a:ext cx="465600" cy="32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3638025" y="4984475"/>
            <a:ext cx="465600" cy="32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338" y="152400"/>
            <a:ext cx="5625313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/>
          <p:nvPr/>
        </p:nvSpPr>
        <p:spPr>
          <a:xfrm>
            <a:off x="2692850" y="3265350"/>
            <a:ext cx="4165200" cy="32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2895600" y="3971425"/>
            <a:ext cx="4352400" cy="32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338" y="152400"/>
            <a:ext cx="5625313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/>
          <p:nvPr/>
        </p:nvSpPr>
        <p:spPr>
          <a:xfrm>
            <a:off x="4467150" y="3265350"/>
            <a:ext cx="616500" cy="32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5008225" y="3971425"/>
            <a:ext cx="415200" cy="32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338" y="152400"/>
            <a:ext cx="5625313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/>
          <p:nvPr/>
        </p:nvSpPr>
        <p:spPr>
          <a:xfrm>
            <a:off x="3171050" y="3265350"/>
            <a:ext cx="465600" cy="32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3435275" y="3946250"/>
            <a:ext cx="415200" cy="32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5940800" y="3946250"/>
            <a:ext cx="415200" cy="32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5602450" y="3265350"/>
            <a:ext cx="415200" cy="32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Google Shape;108;p21"/>
          <p:cNvGraphicFramePr/>
          <p:nvPr/>
        </p:nvGraphicFramePr>
        <p:xfrm>
          <a:off x="1484303" y="26936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{059CBFC2-EB3C-430E-875A-ADFD322A1F84}</a:tableStyleId>
              </a:tblPr>
              <a:tblGrid>
                <a:gridCol w="1933575"/>
                <a:gridCol w="3217875"/>
                <a:gridCol w="1023925"/>
              </a:tblGrid>
              <a:tr h="35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c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c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c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cs" sz="1800" u="none" cap="none" strike="noStrike">
                          <a:solidFill>
                            <a:srgbClr val="7030A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cs" sz="1800" u="none" cap="none" strike="noStrike">
                          <a:solidFill>
                            <a:srgbClr val="7030A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b="0" i="0" lang="c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(2 == 3)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cs" sz="1800" u="none" cap="none" strike="noStrike">
                          <a:solidFill>
                            <a:srgbClr val="7030A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cs" sz="1800" u="none" cap="none" strike="noStrike">
                          <a:solidFill>
                            <a:srgbClr val="7030A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c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(2 == 3) </a:t>
                      </a:r>
                      <a:r>
                        <a:rPr b="1" i="0" lang="cs" sz="1800" u="none" cap="none" strike="noStrike">
                          <a:solidFill>
                            <a:srgbClr val="7030A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</a:t>
                      </a:r>
                      <a:r>
                        <a:rPr b="0" i="0" lang="c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(-1 &lt; 5)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cs" sz="1800" u="none" cap="none" strike="noStrike">
                          <a:solidFill>
                            <a:srgbClr val="7030A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cs" sz="1800" u="none" cap="none" strike="noStrike">
                          <a:solidFill>
                            <a:srgbClr val="7030A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c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(2 == 3) </a:t>
                      </a:r>
                      <a:r>
                        <a:rPr b="1" i="0" lang="cs" sz="1800" u="none" cap="none" strike="noStrike">
                          <a:solidFill>
                            <a:srgbClr val="7030A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b="0" i="0" lang="c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(-1 &lt; 5)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cs" sz="1800" u="none" cap="none" strike="noStrike">
                          <a:solidFill>
                            <a:srgbClr val="7030A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