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317" r:id="rId4"/>
    <p:sldId id="304" r:id="rId5"/>
    <p:sldId id="259" r:id="rId6"/>
    <p:sldId id="260" r:id="rId7"/>
    <p:sldId id="308" r:id="rId8"/>
    <p:sldId id="309" r:id="rId9"/>
    <p:sldId id="310" r:id="rId10"/>
    <p:sldId id="311" r:id="rId11"/>
    <p:sldId id="313" r:id="rId12"/>
    <p:sldId id="280" r:id="rId13"/>
    <p:sldId id="263" r:id="rId14"/>
    <p:sldId id="312" r:id="rId15"/>
    <p:sldId id="314" r:id="rId16"/>
    <p:sldId id="315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88F15-B677-844B-8A00-EA74D671531E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941F3-5E1B-ED4C-88B4-241932C3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91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9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9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9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7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7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11200"/>
            <a:ext cx="4605338" cy="34544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5029200" cy="40640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7016D4-4978-434B-9B8C-25DCA86072DA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9FB1-D4C0-B442-A38E-8138F9E2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6C8C-1BE3-0543-97F0-5019730C302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73FC-51DB-E141-96A3-1D995C6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924009"/>
            <a:ext cx="9448799" cy="861415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solidFill>
                  <a:schemeClr val="tx1"/>
                </a:solidFill>
                <a:latin typeface="Century Gothic"/>
                <a:cs typeface="Century Gothic"/>
              </a:rPr>
              <a:t>Insert/Remove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6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Courier"/>
                <a:cs typeface="Courier"/>
              </a:rPr>
              <a:t>Example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07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Rocket Paddle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722235"/>
            <a:ext cx="7442200" cy="61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and Primitives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6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40" y="4051300"/>
            <a:ext cx="301796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and Primitives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49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and Primitives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 vs. Arrays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41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1212" y="64886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Source: The Hobbit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Previously</a:t>
            </a:r>
            <a:r>
              <a:rPr lang="is-I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…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9144000" cy="55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1212" y="64886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Source: The Hobbit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After this lecture!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11" y="722235"/>
            <a:ext cx="5904389" cy="4027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85" y="4254500"/>
            <a:ext cx="3321913" cy="2202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614"/>
            <a:ext cx="5453083" cy="45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9667"/>
            <a:ext cx="9144000" cy="6138333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Placeholder 1"/>
          <p:cNvSpPr txBox="1">
            <a:spLocks/>
          </p:cNvSpPr>
          <p:nvPr/>
        </p:nvSpPr>
        <p:spPr>
          <a:xfrm>
            <a:off x="0" y="-4387"/>
            <a:ext cx="9144000" cy="740664"/>
          </a:xfrm>
          <a:prstGeom prst="rect">
            <a:avLst/>
          </a:prstGeom>
          <a:solidFill>
            <a:srgbClr val="C3D69B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600" dirty="0" smtClean="0">
                <a:latin typeface="Calibri"/>
                <a:cs typeface="Calibri"/>
              </a:rPr>
              <a:t>Learning Goals</a:t>
            </a:r>
            <a:endParaRPr lang="en-US" sz="46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102078"/>
            <a:ext cx="9144000" cy="60986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2238" y="988743"/>
            <a:ext cx="828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/>
              <a:t>Know how to store data in and retrieve data from an </a:t>
            </a:r>
            <a:r>
              <a:rPr lang="en-US" sz="2400" dirty="0" err="1"/>
              <a:t>ArrayList</a:t>
            </a:r>
            <a:endParaRPr lang="en-US" sz="2400" dirty="0" smtClean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897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3516151"/>
            <a:ext cx="3911600" cy="2595462"/>
          </a:xfrm>
          <a:prstGeom prst="rect">
            <a:avLst/>
          </a:prstGeom>
        </p:spPr>
      </p:pic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88900" y="818154"/>
            <a:ext cx="81280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/>
              <a:t>A variable type that represents a list of items.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 smtClean="0"/>
              <a:t>You </a:t>
            </a:r>
            <a:r>
              <a:rPr lang="en-US" sz="2800" dirty="0"/>
              <a:t>access individual items by index.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 smtClean="0"/>
              <a:t>Store </a:t>
            </a:r>
            <a:r>
              <a:rPr lang="en-US" sz="2800" dirty="0"/>
              <a:t>a single type of object (String, </a:t>
            </a:r>
            <a:r>
              <a:rPr lang="en-US" sz="2800" dirty="0" err="1"/>
              <a:t>GRect</a:t>
            </a:r>
            <a:r>
              <a:rPr lang="en-US" sz="2800" dirty="0"/>
              <a:t>, etc.)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b="1" dirty="0" smtClean="0"/>
              <a:t>Resizable</a:t>
            </a:r>
            <a:r>
              <a:rPr lang="en-US" sz="2800" dirty="0" smtClean="0"/>
              <a:t> </a:t>
            </a:r>
            <a:r>
              <a:rPr lang="en-US" sz="2800" dirty="0"/>
              <a:t>– can add and remove elements </a:t>
            </a:r>
            <a:endParaRPr lang="en-US" sz="2800" dirty="0" smtClean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SzPct val="100000"/>
              <a:buFontTx/>
              <a:buChar char="•"/>
            </a:pPr>
            <a:r>
              <a:rPr lang="en-US" sz="2800" dirty="0" smtClean="0"/>
              <a:t>Has </a:t>
            </a:r>
            <a:r>
              <a:rPr lang="en-US" sz="2800" dirty="0"/>
              <a:t>helpful methods for searching for items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smtClean="0">
                <a:solidFill>
                  <a:schemeClr val="tx1"/>
                </a:solidFill>
                <a:latin typeface="Century Gothic"/>
                <a:cs typeface="Century Gothic"/>
              </a:rPr>
              <a:t>Meet </a:t>
            </a:r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6111613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Wow! Nice to meet you!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58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686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 err="1"/>
              <a:t>ArrayList</a:t>
            </a:r>
            <a:r>
              <a:rPr lang="en-US" sz="2800" dirty="0"/>
              <a:t> </a:t>
            </a:r>
            <a:r>
              <a:rPr lang="en-US" sz="2800" dirty="0" smtClean="0"/>
              <a:t>&lt;Integer&gt; </a:t>
            </a:r>
            <a:r>
              <a:rPr lang="en-US" sz="2800" dirty="0" err="1" smtClean="0"/>
              <a:t>myArrayList</a:t>
            </a:r>
            <a:r>
              <a:rPr lang="en-US" sz="2800" dirty="0" smtClean="0"/>
              <a:t> </a:t>
            </a:r>
            <a:r>
              <a:rPr lang="en-US" sz="2800" dirty="0"/>
              <a:t>= new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&lt;Integer&gt;();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What do you look like </a:t>
            </a:r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?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70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85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92D050"/>
                </a:solidFill>
              </a:rPr>
              <a:t>// Create an (initially empty) </a:t>
            </a:r>
            <a:r>
              <a:rPr lang="en-US" sz="2800" dirty="0" smtClean="0">
                <a:solidFill>
                  <a:srgbClr val="92D050"/>
                </a:solidFill>
              </a:rPr>
              <a:t>list</a:t>
            </a:r>
          </a:p>
          <a:p>
            <a:pPr marL="342900" indent="-342900"/>
            <a:r>
              <a:rPr lang="en-US" sz="2800" dirty="0" err="1"/>
              <a:t>ArrayList</a:t>
            </a:r>
            <a:r>
              <a:rPr lang="en-US" sz="2800" dirty="0"/>
              <a:t> &lt;Integer&gt; l</a:t>
            </a:r>
            <a:r>
              <a:rPr lang="en-US" sz="2800" dirty="0" smtClean="0"/>
              <a:t>ist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7030A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&lt;Integer</a:t>
            </a:r>
            <a:r>
              <a:rPr lang="en-US" sz="2800" dirty="0" smtClean="0"/>
              <a:t>&gt;();</a:t>
            </a:r>
          </a:p>
          <a:p>
            <a:pPr marL="342900" indent="-342900"/>
            <a:endParaRPr lang="en-US" sz="2800" dirty="0">
              <a:latin typeface="Times New Roman" charset="0"/>
            </a:endParaRPr>
          </a:p>
          <a:p>
            <a:pPr marL="342900" indent="-342900"/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Add an element to the back 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(16);  </a:t>
            </a:r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now size </a:t>
            </a:r>
            <a:r>
              <a:rPr lang="en-US" sz="2800" dirty="0" smtClean="0">
                <a:solidFill>
                  <a:srgbClr val="92D050"/>
                </a:solidFill>
              </a:rPr>
              <a:t>1</a:t>
            </a: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(42); </a:t>
            </a:r>
            <a:r>
              <a:rPr lang="en-US" sz="2800" dirty="0">
                <a:solidFill>
                  <a:srgbClr val="92D050"/>
                </a:solidFill>
              </a:rPr>
              <a:t>// now size 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8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85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>
                <a:solidFill>
                  <a:srgbClr val="92D050"/>
                </a:solidFill>
              </a:rPr>
              <a:t>// Create an (initially empty) </a:t>
            </a:r>
            <a:r>
              <a:rPr lang="en-US" sz="2800" dirty="0" smtClean="0">
                <a:solidFill>
                  <a:srgbClr val="92D050"/>
                </a:solidFill>
              </a:rPr>
              <a:t>list</a:t>
            </a:r>
          </a:p>
          <a:p>
            <a:pPr marL="342900" indent="-342900"/>
            <a:r>
              <a:rPr lang="en-US" sz="2800" dirty="0" err="1"/>
              <a:t>ArrayList</a:t>
            </a:r>
            <a:r>
              <a:rPr lang="en-US" sz="2800" dirty="0"/>
              <a:t> &lt;Integer&gt; l</a:t>
            </a:r>
            <a:r>
              <a:rPr lang="en-US" sz="2800" dirty="0" smtClean="0"/>
              <a:t>ist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7030A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&lt;Integer</a:t>
            </a:r>
            <a:r>
              <a:rPr lang="en-US" sz="2800" dirty="0" smtClean="0"/>
              <a:t>&gt;();</a:t>
            </a:r>
          </a:p>
          <a:p>
            <a:pPr marL="342900" indent="-342900"/>
            <a:endParaRPr lang="en-US" sz="2800" dirty="0">
              <a:latin typeface="Times New Roman" charset="0"/>
            </a:endParaRPr>
          </a:p>
          <a:p>
            <a:pPr marL="342900" indent="-342900"/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Add an element to the back </a:t>
            </a:r>
            <a:endParaRPr lang="en-US" sz="2800" dirty="0" smtClean="0">
              <a:solidFill>
                <a:srgbClr val="92D050"/>
              </a:solidFill>
            </a:endParaRP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(16);  </a:t>
            </a:r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now size </a:t>
            </a:r>
            <a:r>
              <a:rPr lang="en-US" sz="2800" dirty="0" smtClean="0">
                <a:solidFill>
                  <a:srgbClr val="92D050"/>
                </a:solidFill>
              </a:rPr>
              <a:t>1</a:t>
            </a:r>
          </a:p>
          <a:p>
            <a:pPr marL="342900" indent="-342900"/>
            <a:r>
              <a:rPr lang="en-US" sz="2800" dirty="0" err="1" smtClean="0"/>
              <a:t>list.add</a:t>
            </a:r>
            <a:r>
              <a:rPr lang="en-US" sz="2800" dirty="0" smtClean="0"/>
              <a:t>(42); </a:t>
            </a:r>
            <a:r>
              <a:rPr lang="en-US" sz="2800" dirty="0">
                <a:solidFill>
                  <a:srgbClr val="92D050"/>
                </a:solidFill>
              </a:rPr>
              <a:t>// now size 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dirty="0" smtClean="0">
                <a:solidFill>
                  <a:srgbClr val="92D050"/>
                </a:solidFill>
              </a:rPr>
              <a:t>// </a:t>
            </a:r>
            <a:r>
              <a:rPr lang="en-US" sz="2800" dirty="0">
                <a:solidFill>
                  <a:srgbClr val="92D050"/>
                </a:solidFill>
              </a:rPr>
              <a:t>Access elements by index (starting at </a:t>
            </a:r>
            <a:r>
              <a:rPr lang="en-US" sz="2800" dirty="0" smtClean="0">
                <a:solidFill>
                  <a:srgbClr val="92D050"/>
                </a:solidFill>
              </a:rPr>
              <a:t>0!)</a:t>
            </a:r>
          </a:p>
          <a:p>
            <a:pPr marL="342900" indent="-342900"/>
            <a:r>
              <a:rPr lang="en-US" sz="2800" dirty="0" err="1" smtClean="0"/>
              <a:t>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(0</a:t>
            </a:r>
            <a:r>
              <a:rPr lang="en-US" sz="2800" dirty="0"/>
              <a:t>)); </a:t>
            </a:r>
            <a:r>
              <a:rPr lang="en-US" sz="2800" dirty="0">
                <a:solidFill>
                  <a:srgbClr val="92D050"/>
                </a:solidFill>
              </a:rPr>
              <a:t>// prints </a:t>
            </a:r>
            <a:r>
              <a:rPr lang="en-US" sz="2800" dirty="0" smtClean="0">
                <a:solidFill>
                  <a:srgbClr val="92D050"/>
                </a:solidFill>
              </a:rPr>
              <a:t>16</a:t>
            </a:r>
          </a:p>
          <a:p>
            <a:pPr marL="342900" indent="-342900"/>
            <a:r>
              <a:rPr lang="en-US" sz="2800" dirty="0" err="1" smtClean="0"/>
              <a:t>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(1</a:t>
            </a:r>
            <a:r>
              <a:rPr lang="en-US" sz="2800" dirty="0"/>
              <a:t>)); </a:t>
            </a:r>
            <a:r>
              <a:rPr lang="en-US" sz="2800" dirty="0">
                <a:solidFill>
                  <a:srgbClr val="92D050"/>
                </a:solidFill>
              </a:rPr>
              <a:t>// prints </a:t>
            </a:r>
            <a:r>
              <a:rPr lang="en-US" sz="2800" dirty="0" smtClean="0">
                <a:solidFill>
                  <a:srgbClr val="92D050"/>
                </a:solidFill>
              </a:rPr>
              <a:t>42</a:t>
            </a:r>
            <a:endParaRPr lang="en-US" sz="2800" dirty="0">
              <a:solidFill>
                <a:srgbClr val="92D050"/>
              </a:solidFill>
              <a:latin typeface="Times New Roman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6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152400" y="1155700"/>
            <a:ext cx="885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 dirty="0"/>
              <a:t>// Access elements by index (starting at 0</a:t>
            </a:r>
            <a:r>
              <a:rPr lang="en-US" sz="2800" dirty="0" smtClean="0"/>
              <a:t>!)</a:t>
            </a:r>
          </a:p>
          <a:p>
            <a:pPr marL="342900" indent="-342900"/>
            <a:r>
              <a:rPr lang="en-US" sz="2800" dirty="0" smtClean="0"/>
              <a:t>for 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list.size</a:t>
            </a:r>
            <a:r>
              <a:rPr lang="en-US" sz="2800" dirty="0"/>
              <a:t>(); </a:t>
            </a:r>
            <a:r>
              <a:rPr lang="en-US" sz="2800" dirty="0" err="1"/>
              <a:t>i</a:t>
            </a:r>
            <a:r>
              <a:rPr lang="en-US" sz="2800" dirty="0"/>
              <a:t>++) </a:t>
            </a:r>
            <a:r>
              <a:rPr lang="en-US" sz="2800" dirty="0" smtClean="0"/>
              <a:t>{</a:t>
            </a:r>
          </a:p>
          <a:p>
            <a:pPr marL="342900" indent="-342900"/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list.get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));</a:t>
            </a:r>
          </a:p>
          <a:p>
            <a:pPr marL="342900" indent="-342900"/>
            <a:r>
              <a:rPr lang="en-US" sz="2800" dirty="0" smtClean="0"/>
              <a:t>}</a:t>
            </a:r>
            <a:endParaRPr lang="en-US" sz="2800" dirty="0">
              <a:solidFill>
                <a:srgbClr val="92D050"/>
              </a:solidFill>
              <a:latin typeface="Times New Roman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ArrayList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241</Words>
  <Application>Microsoft Macintosh PowerPoint</Application>
  <PresentationFormat>On-screen Show (4:3)</PresentationFormat>
  <Paragraphs>48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Chalkboard</vt:lpstr>
      <vt:lpstr>Courier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24</cp:revision>
  <dcterms:created xsi:type="dcterms:W3CDTF">2016-06-23T10:30:28Z</dcterms:created>
  <dcterms:modified xsi:type="dcterms:W3CDTF">2017-07-11T06:33:10Z</dcterms:modified>
</cp:coreProperties>
</file>