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4"/>
  </p:notesMasterIdLst>
  <p:handoutMasterIdLst>
    <p:handoutMasterId r:id="rId5"/>
  </p:handoutMasterIdLst>
  <p:sldIdLst>
    <p:sldId id="256" r:id="rId2"/>
    <p:sldId id="365" r:id="rId3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44F543A-9EC2-9943-AE65-82C1D9FD3B5E}">
          <p14:sldIdLst>
            <p14:sldId id="256"/>
            <p14:sldId id="3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ck Troccoli" initials="NT" lastIdx="1" clrIdx="0">
    <p:extLst>
      <p:ext uri="{19B8F6BF-5375-455C-9EA6-DF929625EA0E}">
        <p15:presenceInfo xmlns:p15="http://schemas.microsoft.com/office/powerpoint/2012/main" userId="64397634599ac70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00"/>
    <a:srgbClr val="DDDDDD"/>
    <a:srgbClr val="F8F8F8"/>
    <a:srgbClr val="FF9999"/>
    <a:srgbClr val="8C1515"/>
    <a:srgbClr val="FFFFC0"/>
    <a:srgbClr val="FFFF80"/>
    <a:srgbClr val="CCCC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379" autoAdjust="0"/>
    <p:restoredTop sz="92514" autoAdjust="0"/>
  </p:normalViewPr>
  <p:slideViewPr>
    <p:cSldViewPr>
      <p:cViewPr varScale="1">
        <p:scale>
          <a:sx n="67" d="100"/>
          <a:sy n="67" d="100"/>
        </p:scale>
        <p:origin x="176" y="48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9" d="100"/>
          <a:sy n="109" d="100"/>
        </p:scale>
        <p:origin x="-2742" y="-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 altLang="x-none"/>
          </a:p>
        </p:txBody>
      </p:sp>
      <p:sp>
        <p:nvSpPr>
          <p:cNvPr id="141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 altLang="x-none"/>
          </a:p>
        </p:txBody>
      </p:sp>
      <p:sp>
        <p:nvSpPr>
          <p:cNvPr id="141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fld id="{AC6EEC9E-87D7-B849-9C36-242A317D52C0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 altLang="x-non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 altLang="x-none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 altLang="x-none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fld id="{AA742258-FB98-3F4C-92C7-D00F89B753B5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>
            <a:extLst>
              <a:ext uri="{FF2B5EF4-FFF2-40B4-BE49-F238E27FC236}">
                <a16:creationId xmlns:a16="http://schemas.microsoft.com/office/drawing/2014/main" id="{78340356-4F82-7642-8E61-31438DC7957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12192000" cy="1143000"/>
          </a:xfrm>
          <a:prstGeom prst="roundRect">
            <a:avLst>
              <a:gd name="adj" fmla="val 111"/>
            </a:avLst>
          </a:prstGeom>
          <a:solidFill>
            <a:srgbClr val="8C1515"/>
          </a:solidFill>
          <a:ln w="9398">
            <a:solidFill>
              <a:srgbClr val="000000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defTabSz="457200">
              <a:defRPr>
                <a:solidFill>
                  <a:schemeClr val="tx1"/>
                </a:solidFill>
                <a:latin typeface="Arial" charset="0"/>
              </a:defRPr>
            </a:lvl3pPr>
            <a:lvl4pPr marL="1598613" indent="-227013" algn="l" defTabSz="4572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 defTabSz="4572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ndale Mono" charset="0"/>
              <a:buNone/>
            </a:pPr>
            <a:endParaRPr lang="x-none" altLang="x-none">
              <a:latin typeface="Calibri" charset="0"/>
              <a:ea typeface="Arial" charset="0"/>
              <a:cs typeface="Arial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F175B182-7757-2B4B-B49F-0C8D0928297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14400" y="1600200"/>
            <a:ext cx="10363200" cy="2057400"/>
          </a:xfrm>
          <a:prstGeom prst="rect">
            <a:avLst/>
          </a:prstGeom>
        </p:spPr>
        <p:txBody>
          <a:bodyPr anchor="ctr"/>
          <a:lstStyle>
            <a:lvl1pPr algn="ctr">
              <a:defRPr b="1">
                <a:solidFill>
                  <a:schemeClr val="tx1"/>
                </a:solidFill>
                <a:latin typeface="Calibri" charset="0"/>
              </a:defRPr>
            </a:lvl1pPr>
          </a:lstStyle>
          <a:p>
            <a:pPr lvl="0"/>
            <a:endParaRPr lang="x-none" altLang="x-none" noProof="0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5481B511-27D1-E445-A6E2-A51E87B26D6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895600" y="4114800"/>
            <a:ext cx="6400800" cy="15240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pPr lvl="0"/>
            <a:r>
              <a:rPr lang="en-US" altLang="x-none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49697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6B736492-65D5-7A4F-80A3-31C72A12A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1277600" cy="1143000"/>
          </a:xfrm>
          <a:prstGeom prst="rect">
            <a:avLst/>
          </a:prstGeom>
        </p:spPr>
        <p:txBody>
          <a:bodyPr anchor="ctr"/>
          <a:lstStyle>
            <a:lvl1pPr algn="ctr">
              <a:defRPr b="1" i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7C47DD1-735B-0D4F-9D32-27E3EDDC7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118110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70449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EFA560C6-A739-2049-B91E-DFEB262D8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1277600" cy="1143000"/>
          </a:xfrm>
          <a:prstGeom prst="rect">
            <a:avLst/>
          </a:prstGeom>
        </p:spPr>
        <p:txBody>
          <a:bodyPr anchor="ctr"/>
          <a:lstStyle>
            <a:lvl1pPr algn="ctr">
              <a:defRPr b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6053172-13CE-2343-B369-1A8A92D7D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5833872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D86B485-66BF-7341-A676-CCAF29FCB1DA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172200" y="1299882"/>
            <a:ext cx="5833872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91262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C58FD81F-A890-1E4F-B50C-FA58B0FE3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1277600" cy="1143000"/>
          </a:xfrm>
          <a:prstGeom prst="rect">
            <a:avLst/>
          </a:prstGeom>
        </p:spPr>
        <p:txBody>
          <a:bodyPr anchor="ctr"/>
          <a:lstStyle>
            <a:lvl1pPr algn="ctr">
              <a:defRPr b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EA21BD5-23D0-9A4C-8FB5-C2A851AD2C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400" y="2316956"/>
            <a:ext cx="5833872" cy="41600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FAFCA5F-2182-4F49-BA8A-15432F96A26B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172200" y="2316956"/>
            <a:ext cx="5833872" cy="416452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22B291DF-3599-8746-A039-AF3E6FA7DB5C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152400" y="1493044"/>
            <a:ext cx="583387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D0D46F08-21FE-D846-93BD-BD73EF536E36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6172200" y="1493044"/>
            <a:ext cx="583387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96803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B15EFE8-1D4D-3341-ABA9-3C476C845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1277600" cy="1143000"/>
          </a:xfrm>
          <a:prstGeom prst="rect">
            <a:avLst/>
          </a:prstGeom>
        </p:spPr>
        <p:txBody>
          <a:bodyPr anchor="ctr"/>
          <a:lstStyle>
            <a:lvl1pPr algn="ctr">
              <a:defRPr b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40083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6767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BB5AFA63-4AC5-A544-B0C8-BCA9F9986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1277600" cy="1143000"/>
          </a:xfrm>
          <a:prstGeom prst="rect">
            <a:avLst/>
          </a:prstGeom>
        </p:spPr>
        <p:txBody>
          <a:bodyPr anchor="ctr"/>
          <a:lstStyle>
            <a:lvl1pPr algn="ctr">
              <a:defRPr b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95D5EC6-7C9A-704C-B040-4E8BFC2DC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3400" y="1524000"/>
            <a:ext cx="76009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4F2C3107-306B-114F-B302-3E7C93CBDA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" y="1523999"/>
            <a:ext cx="4191000" cy="48736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6561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EE60B452-E427-004F-BA7B-F57002120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1277600" cy="1143000"/>
          </a:xfrm>
          <a:prstGeom prst="rect">
            <a:avLst/>
          </a:prstGeom>
        </p:spPr>
        <p:txBody>
          <a:bodyPr anchor="ctr"/>
          <a:lstStyle>
            <a:lvl1pPr algn="ctr">
              <a:defRPr b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DCBBB664-6680-4947-9DFB-6AAFC2FF45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28600" y="1523999"/>
            <a:ext cx="4114800" cy="48736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70EBC0EC-CB7F-8E41-B709-6B10FCE8C4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343400" y="1523999"/>
            <a:ext cx="76200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211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44EB059-4C62-3143-8431-5E4301860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1277600" cy="1143000"/>
          </a:xfrm>
          <a:prstGeom prst="rect">
            <a:avLst/>
          </a:prstGeom>
        </p:spPr>
        <p:txBody>
          <a:bodyPr anchor="ctr"/>
          <a:lstStyle>
            <a:lvl1pPr algn="ctr">
              <a:defRPr b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Vertical Text Placeholder 2">
            <a:extLst>
              <a:ext uri="{FF2B5EF4-FFF2-40B4-BE49-F238E27FC236}">
                <a16:creationId xmlns:a16="http://schemas.microsoft.com/office/drawing/2014/main" id="{59AEACB6-59D2-4E47-BE1E-F7C225C461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2400" y="1295400"/>
            <a:ext cx="11811000" cy="5181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77296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1BAC2715-7B69-034F-ADD4-FCB4F1C9EE1C}"/>
              </a:ext>
            </a:extLst>
          </p:cNvPr>
          <p:cNvSpPr txBox="1">
            <a:spLocks noGrp="1"/>
          </p:cNvSpPr>
          <p:nvPr userDrawn="1"/>
        </p:nvSpPr>
        <p:spPr>
          <a:xfrm>
            <a:off x="10972800" y="6356355"/>
            <a:ext cx="1016000" cy="365125"/>
          </a:xfrm>
          <a:prstGeom prst="rect">
            <a:avLst/>
          </a:prstGeom>
          <a:noFill/>
        </p:spPr>
        <p:txBody>
          <a:bodyPr lIns="0" tIns="0" rIns="0" bIns="0" anchor="b"/>
          <a:lstStyle/>
          <a:p>
            <a:pPr>
              <a:spcBef>
                <a:spcPts val="500"/>
              </a:spcBef>
            </a:pPr>
            <a:fld id="{6B0F97DD-C0E0-384C-93CD-7A62F824A3DE}" type="slidenum">
              <a:rPr lang="en-US" altLang="x-none" sz="1200">
                <a:solidFill>
                  <a:srgbClr val="424242"/>
                </a:solidFill>
                <a:latin typeface="Verdana" charset="0"/>
              </a:rPr>
              <a:pPr>
                <a:spcBef>
                  <a:spcPts val="500"/>
                </a:spcBef>
              </a:pPr>
              <a:t>‹#›</a:t>
            </a:fld>
            <a:endParaRPr lang="en-US" altLang="x-none"/>
          </a:p>
        </p:txBody>
      </p:sp>
      <p:sp>
        <p:nvSpPr>
          <p:cNvPr id="8" name="AutoShape 3">
            <a:extLst>
              <a:ext uri="{FF2B5EF4-FFF2-40B4-BE49-F238E27FC236}">
                <a16:creationId xmlns:a16="http://schemas.microsoft.com/office/drawing/2014/main" id="{85DF6712-59E7-BE4D-938E-10F7141D2A4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12192000" cy="1143000"/>
          </a:xfrm>
          <a:prstGeom prst="roundRect">
            <a:avLst>
              <a:gd name="adj" fmla="val 111"/>
            </a:avLst>
          </a:prstGeom>
          <a:solidFill>
            <a:srgbClr val="8C1515"/>
          </a:solidFill>
          <a:ln w="9398">
            <a:solidFill>
              <a:srgbClr val="000000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defTabSz="457200">
              <a:defRPr>
                <a:solidFill>
                  <a:schemeClr val="tx1"/>
                </a:solidFill>
                <a:latin typeface="Arial" charset="0"/>
              </a:defRPr>
            </a:lvl3pPr>
            <a:lvl4pPr marL="1598613" indent="-227013" algn="l" defTabSz="4572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 defTabSz="4572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ndale Mono" charset="0"/>
              <a:buNone/>
            </a:pPr>
            <a:endParaRPr lang="x-none" altLang="x-none">
              <a:latin typeface="Tahoma" charset="0"/>
              <a:ea typeface="Arial" charset="0"/>
              <a:cs typeface="Arial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6DCD2242-3A48-6A44-9897-F959BCA692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295400"/>
            <a:ext cx="118364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85552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x-none" dirty="0"/>
              <a:t>CS Bridge, Lecture 3</a:t>
            </a:r>
            <a:br>
              <a:rPr lang="en-US" altLang="x-none" dirty="0"/>
            </a:br>
            <a:r>
              <a:rPr lang="en-US" altLang="x-none" sz="3400" dirty="0"/>
              <a:t>More Karel Control Flow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6E7502-392D-0A4B-85F2-7B8ECF69A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2570" y="3429000"/>
            <a:ext cx="3586859" cy="2819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Lecture Plan</a:t>
            </a:r>
          </a:p>
        </p:txBody>
      </p:sp>
      <p:sp>
        <p:nvSpPr>
          <p:cNvPr id="800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sz="3600" b="1" dirty="0"/>
              <a:t>Review: </a:t>
            </a:r>
            <a:r>
              <a:rPr lang="en-US" altLang="x-none" sz="3600" dirty="0"/>
              <a:t>Karel and Control Flow</a:t>
            </a:r>
            <a:endParaRPr lang="en-US" altLang="x-none" sz="3600" b="1" dirty="0"/>
          </a:p>
          <a:p>
            <a:r>
              <a:rPr lang="en-US" altLang="x-none" sz="3600" dirty="0"/>
              <a:t>If/Else Statements</a:t>
            </a:r>
          </a:p>
          <a:p>
            <a:r>
              <a:rPr lang="en-US" altLang="x-none" sz="3600" b="1" dirty="0"/>
              <a:t>Practice:</a:t>
            </a:r>
            <a:r>
              <a:rPr lang="en-US" altLang="x-none" sz="3600" dirty="0"/>
              <a:t> Hurdle Jumper</a:t>
            </a:r>
          </a:p>
          <a:p>
            <a:r>
              <a:rPr lang="en-US" altLang="x-none" sz="3600" dirty="0"/>
              <a:t>Decomposition and Top-Down Design</a:t>
            </a:r>
          </a:p>
          <a:p>
            <a:r>
              <a:rPr lang="en-US" altLang="x-none" sz="3600" b="1" dirty="0"/>
              <a:t>Practice:</a:t>
            </a:r>
            <a:r>
              <a:rPr lang="en-US" altLang="x-none" sz="3600" dirty="0"/>
              <a:t> Double Beepers</a:t>
            </a:r>
            <a:endParaRPr lang="en-US" altLang="x-none" sz="3600" b="1" dirty="0"/>
          </a:p>
        </p:txBody>
      </p:sp>
    </p:spTree>
    <p:extLst>
      <p:ext uri="{BB962C8B-B14F-4D97-AF65-F5344CB8AC3E}">
        <p14:creationId xmlns:p14="http://schemas.microsoft.com/office/powerpoint/2010/main" val="519923923"/>
      </p:ext>
    </p:extLst>
  </p:cSld>
  <p:clrMapOvr>
    <a:masterClrMapping/>
  </p:clrMapOvr>
</p:sld>
</file>

<file path=ppt/theme/theme1.xml><?xml version="1.0" encoding="utf-8"?>
<a:theme xmlns:a="http://schemas.openxmlformats.org/drawingml/2006/main" name="1_Default Design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6954</TotalTime>
  <Words>34</Words>
  <Application>Microsoft Macintosh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Andale Mono</vt:lpstr>
      <vt:lpstr>Arial</vt:lpstr>
      <vt:lpstr>Calibri</vt:lpstr>
      <vt:lpstr>Tahoma</vt:lpstr>
      <vt:lpstr>Verdana</vt:lpstr>
      <vt:lpstr>1_Default Design</vt:lpstr>
      <vt:lpstr>CS Bridge, Lecture 3 More Karel Control Flow</vt:lpstr>
      <vt:lpstr>Lecture Plan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106A Lecture Slides</dc:title>
  <dc:creator/>
  <cp:keywords/>
  <dc:description/>
  <cp:lastModifiedBy>Nick Troccoli</cp:lastModifiedBy>
  <cp:revision>696</cp:revision>
  <cp:lastPrinted>2017-06-26T08:05:25Z</cp:lastPrinted>
  <dcterms:created xsi:type="dcterms:W3CDTF">2008-06-28T20:57:21Z</dcterms:created>
  <dcterms:modified xsi:type="dcterms:W3CDTF">2020-08-05T03:33:10Z</dcterms:modified>
</cp:coreProperties>
</file>