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88" r:id="rId4"/>
    <p:sldId id="289" r:id="rId5"/>
    <p:sldId id="291" r:id="rId6"/>
    <p:sldId id="290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9144000" cy="6858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400" kern="1200">
        <a:solidFill>
          <a:schemeClr val="bg1"/>
        </a:solidFill>
        <a:latin typeface="Helvetica Neue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400" kern="1200">
        <a:solidFill>
          <a:schemeClr val="bg1"/>
        </a:solidFill>
        <a:latin typeface="Helvetica Neue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400" kern="1200">
        <a:solidFill>
          <a:schemeClr val="bg1"/>
        </a:solidFill>
        <a:latin typeface="Helvetica Neue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400" kern="1200">
        <a:solidFill>
          <a:schemeClr val="bg1"/>
        </a:solidFill>
        <a:latin typeface="Helvetica Neue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400" kern="1200">
        <a:solidFill>
          <a:schemeClr val="bg1"/>
        </a:solidFill>
        <a:latin typeface="Helvetica Neue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Helvetica Neue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Helvetica Neue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Helvetica Neue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Helvetica Neue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81"/>
  </p:normalViewPr>
  <p:slideViewPr>
    <p:cSldViewPr>
      <p:cViewPr varScale="1">
        <p:scale>
          <a:sx n="91" d="100"/>
          <a:sy n="91" d="100"/>
        </p:scale>
        <p:origin x="688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AutoShape 2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AutoShap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AutoShape 2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Rectangle 2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14713" cy="25511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7" name="Rectangle 29"/>
          <p:cNvSpPr>
            <a:spLocks noGrp="1" noChangeArrowheads="1"/>
          </p:cNvSpPr>
          <p:nvPr>
            <p:ph type="body"/>
          </p:nvPr>
        </p:nvSpPr>
        <p:spPr bwMode="auto">
          <a:xfrm>
            <a:off x="1219200" y="3276600"/>
            <a:ext cx="6665913" cy="300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/>
          </p:nvPr>
        </p:nvSpPr>
        <p:spPr bwMode="auto">
          <a:xfrm>
            <a:off x="5181600" y="6477000"/>
            <a:ext cx="3922713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fld id="{9CA6654D-5C86-494E-92D7-D4C8C696F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604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F9A5C9-89E1-5940-ACB0-B4713A9E5D1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C911044D-597F-8441-9AAE-D07BA75151C4}" type="slidenum">
              <a:rPr lang="en-US" altLang="en-US" sz="1200">
                <a:latin typeface="Times New Roman" charset="0"/>
              </a:rPr>
              <a:pPr algn="r">
                <a:buClrTx/>
                <a:buFontTx/>
                <a:buNone/>
              </a:pPr>
              <a:t>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481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157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67A120-EBD4-214D-AD3B-E82D78A6123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89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162300"/>
            <a:ext cx="6705600" cy="32861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09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F1FD4E-8334-444B-9A91-8B4583A0D9D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162300"/>
            <a:ext cx="6705600" cy="32861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97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F01E4A-E707-4547-9128-9EB3653EDCC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162300"/>
            <a:ext cx="6705600" cy="32861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8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F9A5C9-89E1-5940-ACB0-B4713A9E5D1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C911044D-597F-8441-9AAE-D07BA75151C4}" type="slidenum">
              <a:rPr lang="en-US" altLang="en-US" sz="1200">
                <a:latin typeface="Times New Roman" charset="0"/>
              </a:rPr>
              <a:pPr algn="r">
                <a:buClrTx/>
                <a:buFontTx/>
                <a:buNone/>
              </a:pPr>
              <a:t>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481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68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F9A5C9-89E1-5940-ACB0-B4713A9E5D1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C911044D-597F-8441-9AAE-D07BA75151C4}" type="slidenum">
              <a:rPr lang="en-US" altLang="en-US" sz="1200">
                <a:latin typeface="Times New Roman" charset="0"/>
              </a:rPr>
              <a:pPr algn="r">
                <a:buClrTx/>
                <a:buFontTx/>
                <a:buNone/>
              </a:pPr>
              <a:t>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481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55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F9A5C9-89E1-5940-ACB0-B4713A9E5D1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C911044D-597F-8441-9AAE-D07BA75151C4}" type="slidenum">
              <a:rPr lang="en-US" altLang="en-US" sz="1200">
                <a:latin typeface="Times New Roman" charset="0"/>
              </a:rPr>
              <a:pPr algn="r">
                <a:buClrTx/>
                <a:buFontTx/>
                <a:buNone/>
              </a:pPr>
              <a:t>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481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14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F9A5C9-89E1-5940-ACB0-B4713A9E5D1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C911044D-597F-8441-9AAE-D07BA75151C4}" type="slidenum">
              <a:rPr lang="en-US" altLang="en-US" sz="1200">
                <a:latin typeface="Times New Roman" charset="0"/>
              </a:rPr>
              <a:pPr algn="r">
                <a:buClrTx/>
                <a:buFontTx/>
                <a:buNone/>
              </a:pPr>
              <a:t>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481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1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F9A5C9-89E1-5940-ACB0-B4713A9E5D1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C911044D-597F-8441-9AAE-D07BA75151C4}" type="slidenum">
              <a:rPr lang="en-US" altLang="en-US" sz="1200">
                <a:latin typeface="Times New Roman" charset="0"/>
              </a:rPr>
              <a:pPr algn="r">
                <a:buClrTx/>
                <a:buFontTx/>
                <a:buNone/>
              </a:pPr>
              <a:t>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481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80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2A3CBC-66F6-B640-BD56-CBAED79ABE4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162300"/>
            <a:ext cx="6705600" cy="32861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542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4E4E78-4598-E247-A73A-DA75A059612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162300"/>
            <a:ext cx="6705600" cy="32861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759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FD0A01-DDB9-DF4A-9823-7F956A89A43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162300"/>
            <a:ext cx="6705600" cy="32861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98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43923A-C50C-A641-83C3-77E1A6A3C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54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3140F5A-2C1F-3841-9D99-DE6F6DC79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29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609600"/>
            <a:ext cx="1931988" cy="5446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48325" cy="5446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5607B45-0469-FA4D-B541-50F02F0E9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36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3AAABE-CD37-D448-B202-1833D23A0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83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360763-FCB3-8A4F-8C44-732EE34318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20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89363" cy="4075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563" y="1981200"/>
            <a:ext cx="3790950" cy="4075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CFFABD2-4EF8-C949-A0AA-6E3CFCDF5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7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F3437C2-1539-4F46-A500-3093AB3081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83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99B8B38-FC1E-9F44-B6A2-54F60A17C1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24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B037E9F-393F-9744-A48D-A2A5F049BC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49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64027EB-1A73-844D-A721-CF5D40BFE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6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DEE6AF-FF50-DB42-8E8F-DFCBD2C5C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5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32713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32713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6531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AE75ABE1-2172-5240-8041-8BF88A3FFA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62068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6000">
                <a:solidFill>
                  <a:srgbClr val="FF0000"/>
                </a:solidFill>
                <a:latin typeface="Times New Roman" charset="0"/>
              </a:rPr>
              <a:t>Simple Arrays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188" y="2114526"/>
            <a:ext cx="80756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b="1"/>
              <a:t>Short introduction to processing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661628"/>
            <a:ext cx="5855506" cy="34854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Cycling through Array Elements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482600" y="4110038"/>
            <a:ext cx="8088313" cy="1754187"/>
            <a:chOff x="304" y="2589"/>
            <a:chExt cx="5095" cy="1105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912" y="3125"/>
              <a:ext cx="4103" cy="56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800" b="1">
                  <a:latin typeface="Courier New" charset="0"/>
                </a:rPr>
                <a:t>for (int i = 0; i &lt; intArray.length; i++) {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800" b="1">
                  <a:latin typeface="Courier New" charset="0"/>
                </a:rPr>
                <a:t>   intArray[i] = -1;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800" b="1">
                  <a:latin typeface="Courier New" charset="0"/>
                </a:rPr>
                <a:t>}</a:t>
              </a:r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304" y="2589"/>
              <a:ext cx="5095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03213" indent="-303213"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  <a:spcAft>
                  <a:spcPts val="1500"/>
                </a:spcAft>
                <a:buFont typeface="Times New Roman" charset="0"/>
                <a:buChar char="•"/>
              </a:pPr>
              <a:r>
                <a:rPr lang="en-US" altLang="en-US" sz="2400">
                  <a:latin typeface="Times New Roman" charset="0"/>
                </a:rPr>
                <a:t>As an example, you can reset every element in </a:t>
              </a:r>
              <a:r>
                <a:rPr lang="en-US" altLang="en-US" sz="2000" b="1">
                  <a:latin typeface="Courier New" charset="0"/>
                </a:rPr>
                <a:t>intArray</a:t>
              </a:r>
              <a:r>
                <a:rPr lang="en-US" altLang="en-US" sz="2400">
                  <a:latin typeface="Times New Roman" charset="0"/>
                </a:rPr>
                <a:t> to -1 using the following </a:t>
              </a:r>
              <a:r>
                <a:rPr lang="en-US" altLang="en-US" sz="2000" b="1">
                  <a:latin typeface="Courier New" charset="0"/>
                </a:rPr>
                <a:t>for</a:t>
              </a:r>
              <a:r>
                <a:rPr lang="en-US" altLang="en-US" sz="2400">
                  <a:latin typeface="Times New Roman" charset="0"/>
                </a:rPr>
                <a:t> loop:</a:t>
              </a:r>
            </a:p>
          </p:txBody>
        </p:sp>
      </p:grp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482600" y="1241425"/>
            <a:ext cx="8088313" cy="1754188"/>
            <a:chOff x="304" y="782"/>
            <a:chExt cx="5095" cy="1105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04" y="782"/>
              <a:ext cx="5095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03213" indent="-303213"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Font typeface="Times New Roman" charset="0"/>
                <a:buChar char="•"/>
              </a:pPr>
              <a:r>
                <a:rPr lang="en-US" altLang="en-US" sz="2400" dirty="0" smtClean="0">
                  <a:latin typeface="Times New Roman" charset="0"/>
                </a:rPr>
                <a:t>Cycling through </a:t>
              </a:r>
              <a:r>
                <a:rPr lang="en-US" altLang="en-US" sz="2400" dirty="0">
                  <a:latin typeface="Times New Roman" charset="0"/>
                </a:rPr>
                <a:t>each of the array </a:t>
              </a:r>
              <a:r>
                <a:rPr lang="en-US" altLang="en-US" sz="2400" dirty="0" smtClean="0">
                  <a:latin typeface="Times New Roman" charset="0"/>
                </a:rPr>
                <a:t>elements</a:t>
              </a:r>
              <a:endParaRPr lang="en-US" altLang="en-US" sz="2400" dirty="0">
                <a:latin typeface="Times New Roman" charset="0"/>
              </a:endParaRPr>
            </a:p>
            <a:p>
              <a:pPr marL="341313"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endParaRPr lang="en-US" altLang="en-US" sz="2400" dirty="0">
                <a:latin typeface="Times New Roman" charset="0"/>
              </a:endParaRPr>
            </a:p>
            <a:p>
              <a:pPr marL="341313" algn="just"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endParaRPr lang="en-US" altLang="en-US" sz="2400" dirty="0">
                <a:latin typeface="Times New Roman" charset="0"/>
              </a:endParaRP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912" y="1318"/>
              <a:ext cx="4103" cy="56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800" b="1">
                  <a:latin typeface="Courier New" charset="0"/>
                </a:rPr>
                <a:t>for (int i = 0; i &lt; </a:t>
              </a:r>
              <a:r>
                <a:rPr lang="en-US" altLang="en-US" sz="1800" i="1">
                  <a:latin typeface="Times New Roman" charset="0"/>
                </a:rPr>
                <a:t>array</a:t>
              </a:r>
              <a:r>
                <a:rPr lang="en-US" altLang="en-US" sz="1800" b="1">
                  <a:latin typeface="Courier New" charset="0"/>
                </a:rPr>
                <a:t>.length; i++) {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800" b="1">
                  <a:latin typeface="Courier New" charset="0"/>
                </a:rPr>
                <a:t>   </a:t>
              </a:r>
              <a:r>
                <a:rPr lang="en-US" altLang="en-US" sz="1800" i="1">
                  <a:latin typeface="Times New Roman" charset="0"/>
                </a:rPr>
                <a:t>Operations involving the i</a:t>
              </a:r>
              <a:r>
                <a:rPr lang="en-US" altLang="en-US" sz="1800" i="1" baseline="30000">
                  <a:latin typeface="Times New Roman" charset="0"/>
                </a:rPr>
                <a:t>th</a:t>
              </a:r>
              <a:r>
                <a:rPr lang="en-US" altLang="en-US" sz="1800" i="1">
                  <a:latin typeface="Times New Roman" charset="0"/>
                </a:rPr>
                <a:t> element of the array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800" b="1">
                  <a:latin typeface="Courier New" charset="0"/>
                </a:rPr>
                <a:t>}</a:t>
              </a:r>
            </a:p>
          </p:txBody>
        </p:sp>
      </p:grpSp>
      <p:sp>
        <p:nvSpPr>
          <p:cNvPr id="2" name="Rounded Rectangle 1"/>
          <p:cNvSpPr/>
          <p:nvPr/>
        </p:nvSpPr>
        <p:spPr bwMode="auto">
          <a:xfrm>
            <a:off x="4211960" y="2092325"/>
            <a:ext cx="1584176" cy="328563"/>
          </a:xfrm>
          <a:prstGeom prst="roundRect">
            <a:avLst/>
          </a:prstGeom>
          <a:solidFill>
            <a:srgbClr val="00B8FF">
              <a:alpha val="3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elvetica Neu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71527"/>
            <a:ext cx="7992888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RacingCars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GraphicsProgram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run(){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5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numCars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=10;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carHeight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getHeight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()/(2*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numCars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onaco" charset="0"/>
              </a:rPr>
              <a:t>GRect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[] </a:t>
            </a:r>
            <a:r>
              <a:rPr lang="en-US" sz="1500" dirty="0" smtClean="0">
                <a:solidFill>
                  <a:srgbClr val="6A3E3E"/>
                </a:solidFill>
                <a:latin typeface="Monaco" charset="0"/>
              </a:rPr>
              <a:t>cars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GRect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numCars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5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=0;</a:t>
            </a:r>
            <a:r>
              <a:rPr lang="en-US" sz="1500" b="1" dirty="0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numCars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;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++){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500" dirty="0" smtClean="0">
                <a:solidFill>
                  <a:srgbClr val="6A3E3E"/>
                </a:solidFill>
                <a:latin typeface="Monaco" charset="0"/>
              </a:rPr>
              <a:t>cars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500" dirty="0" err="1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]=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GRect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500" b="1" dirty="0" err="1" smtClean="0">
                <a:solidFill>
                  <a:srgbClr val="0000C0"/>
                </a:solidFill>
                <a:latin typeface="Monaco" charset="0"/>
              </a:rPr>
              <a:t>CAR_WIDTH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carHeight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500" dirty="0" smtClean="0">
                <a:solidFill>
                  <a:srgbClr val="6A3E3E"/>
                </a:solidFill>
                <a:latin typeface="Monaco" charset="0"/>
              </a:rPr>
              <a:t>cars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500" dirty="0" err="1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].</a:t>
            </a:r>
            <a:r>
              <a:rPr lang="en-US" sz="1500" dirty="0" err="1" smtClean="0">
                <a:solidFill>
                  <a:srgbClr val="000000"/>
                </a:solidFill>
                <a:latin typeface="Monaco" charset="0"/>
              </a:rPr>
              <a:t>setColor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500" dirty="0" err="1" smtClean="0">
                <a:solidFill>
                  <a:srgbClr val="0000C0"/>
                </a:solidFill>
                <a:latin typeface="Monaco" charset="0"/>
              </a:rPr>
              <a:t>rgen</a:t>
            </a:r>
            <a:r>
              <a:rPr lang="en-US" sz="1500" dirty="0" err="1" smtClean="0">
                <a:solidFill>
                  <a:srgbClr val="000000"/>
                </a:solidFill>
                <a:latin typeface="Monaco" charset="0"/>
              </a:rPr>
              <a:t>.nextColor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500" dirty="0" smtClean="0">
                <a:solidFill>
                  <a:srgbClr val="6A3E3E"/>
                </a:solidFill>
                <a:latin typeface="Monaco" charset="0"/>
              </a:rPr>
              <a:t>cars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500" dirty="0" err="1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].</a:t>
            </a:r>
            <a:r>
              <a:rPr lang="en-US" sz="1500" dirty="0" err="1" smtClean="0">
                <a:solidFill>
                  <a:srgbClr val="000000"/>
                </a:solidFill>
                <a:latin typeface="Monaco" charset="0"/>
              </a:rPr>
              <a:t>setFilled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add(</a:t>
            </a:r>
            <a:r>
              <a:rPr lang="en-US" sz="1500" dirty="0" smtClean="0">
                <a:solidFill>
                  <a:srgbClr val="6A3E3E"/>
                </a:solidFill>
                <a:latin typeface="Monaco" charset="0"/>
              </a:rPr>
              <a:t>cars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500" dirty="0" err="1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],</a:t>
            </a:r>
            <a:r>
              <a:rPr lang="en-US" sz="1500" dirty="0" smtClean="0">
                <a:solidFill>
                  <a:srgbClr val="0000C0"/>
                </a:solidFill>
                <a:latin typeface="Monaco" charset="0"/>
              </a:rPr>
              <a:t>X_OFFSET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,(2*</a:t>
            </a:r>
            <a:r>
              <a:rPr lang="en-US" sz="1500" dirty="0" err="1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)*</a:t>
            </a:r>
            <a:r>
              <a:rPr lang="en-US" sz="1500" dirty="0" err="1" smtClean="0">
                <a:solidFill>
                  <a:srgbClr val="6A3E3E"/>
                </a:solidFill>
                <a:latin typeface="Monaco" charset="0"/>
              </a:rPr>
              <a:t>carHeight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500" b="1" dirty="0" err="1" smtClean="0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6A3E3E"/>
                </a:solidFill>
                <a:latin typeface="Monaco" charset="0"/>
              </a:rPr>
              <a:t>finished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false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5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=0;</a:t>
            </a:r>
            <a:r>
              <a:rPr lang="en-US" sz="1500" b="1" dirty="0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numCars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;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++){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500" dirty="0" smtClean="0">
                <a:solidFill>
                  <a:srgbClr val="6A3E3E"/>
                </a:solidFill>
                <a:latin typeface="Monaco" charset="0"/>
              </a:rPr>
              <a:t>cars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500" dirty="0" err="1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].move(</a:t>
            </a:r>
            <a:r>
              <a:rPr lang="en-US" sz="1500" dirty="0" err="1" smtClean="0">
                <a:solidFill>
                  <a:srgbClr val="0000C0"/>
                </a:solidFill>
                <a:latin typeface="Monaco" charset="0"/>
              </a:rPr>
              <a:t>rgen</a:t>
            </a:r>
            <a:r>
              <a:rPr lang="en-US" sz="1500" dirty="0" err="1" smtClean="0">
                <a:solidFill>
                  <a:srgbClr val="000000"/>
                </a:solidFill>
                <a:latin typeface="Monaco" charset="0"/>
              </a:rPr>
              <a:t>.nextInt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(0,</a:t>
            </a:r>
            <a:r>
              <a:rPr lang="en-US" sz="1500" dirty="0" smtClean="0">
                <a:solidFill>
                  <a:srgbClr val="0000C0"/>
                </a:solidFill>
                <a:latin typeface="Monaco" charset="0"/>
              </a:rPr>
              <a:t>MAX_VELOCITY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), 0);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500" b="1" dirty="0" smtClean="0">
                <a:solidFill>
                  <a:srgbClr val="6A3E3E"/>
                </a:solidFill>
                <a:latin typeface="Monaco" charset="0"/>
              </a:rPr>
              <a:t>cars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500" b="1" dirty="0" err="1" smtClean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].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getX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()&gt;=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getWidth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()-</a:t>
            </a:r>
            <a:r>
              <a:rPr lang="en-US" sz="1500" b="1" dirty="0" smtClean="0">
                <a:solidFill>
                  <a:srgbClr val="0000C0"/>
                </a:solidFill>
                <a:latin typeface="Monaco" charset="0"/>
              </a:rPr>
              <a:t>CAR_WIDTH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sz="1500" dirty="0" smtClean="0">
                <a:solidFill>
                  <a:srgbClr val="6A3E3E"/>
                </a:solidFill>
                <a:latin typeface="Monaco" charset="0"/>
              </a:rPr>
              <a:t>finished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pause(</a:t>
            </a:r>
            <a:r>
              <a:rPr lang="en-US" sz="1500" dirty="0" smtClean="0">
                <a:solidFill>
                  <a:srgbClr val="0000C0"/>
                </a:solidFill>
                <a:latin typeface="Monaco" charset="0"/>
              </a:rPr>
              <a:t>PAUSE_TIME</a:t>
            </a:r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500" b="1" dirty="0" smtClean="0">
                <a:solidFill>
                  <a:srgbClr val="6A3E3E"/>
                </a:solidFill>
                <a:latin typeface="Monaco" charset="0"/>
              </a:rPr>
              <a:t>finished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break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0000C0"/>
                </a:solidFill>
                <a:latin typeface="Monaco" charset="0"/>
              </a:rPr>
              <a:t>CAR_WIDTH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=75;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0000C0"/>
                </a:solidFill>
                <a:latin typeface="Monaco" charset="0"/>
              </a:rPr>
              <a:t>MAX_VELOCITY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=5;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0000C0"/>
                </a:solidFill>
                <a:latin typeface="Monaco" charset="0"/>
              </a:rPr>
              <a:t>PAUSE_TIME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=20;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smtClean="0">
                <a:solidFill>
                  <a:srgbClr val="0000C0"/>
                </a:solidFill>
                <a:latin typeface="Monaco" charset="0"/>
              </a:rPr>
              <a:t>X_OFFSET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=50;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5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RandomGenerator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500" b="1" dirty="0" err="1" smtClean="0">
                <a:solidFill>
                  <a:srgbClr val="0000C0"/>
                </a:solidFill>
                <a:latin typeface="Monaco" charset="0"/>
              </a:rPr>
              <a:t>rgen</a:t>
            </a:r>
            <a:r>
              <a:rPr lang="en-US" sz="1500" b="1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500" b="1" dirty="0" err="1" smtClean="0">
                <a:solidFill>
                  <a:srgbClr val="000000"/>
                </a:solidFill>
                <a:latin typeface="Monaco" charset="0"/>
              </a:rPr>
              <a:t>RandomGenerator.</a:t>
            </a:r>
            <a:r>
              <a:rPr lang="en-US" sz="1500" b="1" i="1" dirty="0" err="1" smtClean="0">
                <a:solidFill>
                  <a:srgbClr val="000000"/>
                </a:solidFill>
                <a:latin typeface="Monaco" charset="0"/>
              </a:rPr>
              <a:t>getInstance</a:t>
            </a:r>
            <a:r>
              <a:rPr lang="en-US" sz="1500" b="1" i="1" dirty="0" smtClean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219200" y="2471738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charset="0"/>
              </a:rPr>
              <a:t>/**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charset="0"/>
              </a:rPr>
              <a:t> * Calculates the sum of an integer array.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charset="0"/>
              </a:rPr>
              <a:t> * @param array An array of integers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charset="0"/>
              </a:rPr>
              <a:t> * @return The sum of the values in the array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latin typeface="Courier New" charset="0"/>
              </a:rPr>
              <a:t>private int sumArray(</a:t>
            </a:r>
            <a:r>
              <a:rPr lang="en-US" altLang="en-US" sz="1800" b="1">
                <a:solidFill>
                  <a:srgbClr val="7E0021"/>
                </a:solidFill>
                <a:latin typeface="Courier New" charset="0"/>
              </a:rPr>
              <a:t>int[] array</a:t>
            </a:r>
            <a:r>
              <a:rPr lang="en-US" altLang="en-US" sz="1800" b="1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latin typeface="Courier New" charset="0"/>
              </a:rPr>
              <a:t>   int sum = 0;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latin typeface="Courier New" charset="0"/>
              </a:rPr>
              <a:t>   for (int i = 0; i &lt; array.length; i++)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latin typeface="Courier New" charset="0"/>
              </a:rPr>
              <a:t>      sum += array[i];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latin typeface="Courier New" charset="0"/>
              </a:rPr>
              <a:t>   return sum;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800" b="1">
                <a:latin typeface="Courier New" charset="0"/>
              </a:rPr>
              <a:t>}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Exercise: Summing an Array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ClrTx/>
              <a:buFontTx/>
              <a:buNone/>
            </a:pPr>
            <a:r>
              <a:rPr lang="en-US" altLang="en-US" sz="2400">
                <a:latin typeface="Times New Roman" charset="0"/>
              </a:rPr>
              <a:t>Write a method </a:t>
            </a:r>
            <a:r>
              <a:rPr lang="en-US" altLang="en-US" sz="2000" b="1">
                <a:latin typeface="Courier New" charset="0"/>
              </a:rPr>
              <a:t>sumArray</a:t>
            </a:r>
            <a:r>
              <a:rPr lang="en-US" altLang="en-US" sz="2400">
                <a:latin typeface="Times New Roman" charset="0"/>
              </a:rPr>
              <a:t> that takes an array of integers and returns the sum of those values.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61" y="911352"/>
            <a:ext cx="8625719" cy="47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6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32" y="3284984"/>
            <a:ext cx="8541640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620688"/>
            <a:ext cx="666848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98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812449"/>
            <a:ext cx="6264696" cy="54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59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92896"/>
            <a:ext cx="8070800" cy="3324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81754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Representing images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0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97" y="190500"/>
            <a:ext cx="2696191" cy="25184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711276"/>
            <a:ext cx="8483600" cy="410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476672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Representing colors of a pixel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7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Declaring an Array Variable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422400" y="1601788"/>
            <a:ext cx="6553200" cy="762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i="1">
                <a:latin typeface="Times New Roman" charset="0"/>
              </a:rPr>
              <a:t>  type</a:t>
            </a:r>
            <a:r>
              <a:rPr lang="en-US" altLang="en-US" sz="2000" b="1">
                <a:latin typeface="Courier New" charset="0"/>
              </a:rPr>
              <a:t>[]</a:t>
            </a:r>
            <a:r>
              <a:rPr lang="en-US" altLang="en-US" sz="1600" b="1">
                <a:latin typeface="Courier New" charset="0"/>
              </a:rPr>
              <a:t> </a:t>
            </a:r>
            <a:r>
              <a:rPr lang="en-US" altLang="en-US" sz="2200" i="1">
                <a:latin typeface="Times New Roman" charset="0"/>
              </a:rPr>
              <a:t>name</a:t>
            </a:r>
            <a:r>
              <a:rPr lang="en-US" altLang="en-US" sz="2000" b="1">
                <a:latin typeface="Courier New" charset="0"/>
              </a:rPr>
              <a:t> = new </a:t>
            </a:r>
            <a:r>
              <a:rPr lang="en-US" altLang="en-US" sz="2200" i="1">
                <a:latin typeface="Times New Roman" charset="0"/>
              </a:rPr>
              <a:t>type</a:t>
            </a:r>
            <a:r>
              <a:rPr lang="en-US" altLang="en-US" sz="2000" b="1">
                <a:latin typeface="Courier New" charset="0"/>
              </a:rPr>
              <a:t>[</a:t>
            </a:r>
            <a:r>
              <a:rPr lang="en-US" altLang="en-US" sz="2200" i="1">
                <a:latin typeface="Times New Roman" charset="0"/>
              </a:rPr>
              <a:t>n</a:t>
            </a:r>
            <a:r>
              <a:rPr lang="en-US" altLang="en-US" sz="2000" b="1">
                <a:latin typeface="Courier New" charset="0"/>
              </a:rPr>
              <a:t>];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303338" y="2974975"/>
            <a:ext cx="6743700" cy="457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>
                <a:latin typeface="Courier New" charset="0"/>
              </a:rPr>
              <a:t>int[] intArray = new int[10];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82600" y="3778250"/>
            <a:ext cx="8088313" cy="2398713"/>
            <a:chOff x="304" y="2380"/>
            <a:chExt cx="5095" cy="1511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304" y="2380"/>
              <a:ext cx="5095" cy="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768" y="2672"/>
              <a:ext cx="4343" cy="632"/>
              <a:chOff x="768" y="2672"/>
              <a:chExt cx="4343" cy="632"/>
            </a:xfrm>
          </p:grpSpPr>
          <p:sp>
            <p:nvSpPr>
              <p:cNvPr id="4103" name="Text Box 7"/>
              <p:cNvSpPr txBox="1">
                <a:spLocks noChangeArrowheads="1"/>
              </p:cNvSpPr>
              <p:nvPr/>
            </p:nvSpPr>
            <p:spPr bwMode="auto">
              <a:xfrm>
                <a:off x="864" y="3131"/>
                <a:ext cx="31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spcBef>
                    <a:spcPts val="750"/>
                  </a:spcBef>
                  <a:buClrTx/>
                  <a:buFontTx/>
                  <a:buNone/>
                </a:pPr>
                <a:r>
                  <a:rPr lang="en-US" altLang="en-US" sz="12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1296" y="3131"/>
                <a:ext cx="31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spcBef>
                    <a:spcPts val="750"/>
                  </a:spcBef>
                  <a:buClrTx/>
                  <a:buFontTx/>
                  <a:buNone/>
                </a:pPr>
                <a:r>
                  <a:rPr lang="en-US" altLang="en-US" sz="120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4105" name="Text Box 9"/>
              <p:cNvSpPr txBox="1">
                <a:spLocks noChangeArrowheads="1"/>
              </p:cNvSpPr>
              <p:nvPr/>
            </p:nvSpPr>
            <p:spPr bwMode="auto">
              <a:xfrm>
                <a:off x="1728" y="3131"/>
                <a:ext cx="31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spcBef>
                    <a:spcPts val="750"/>
                  </a:spcBef>
                  <a:buClrTx/>
                  <a:buFontTx/>
                  <a:buNone/>
                </a:pPr>
                <a:r>
                  <a:rPr lang="en-US" altLang="en-US" sz="120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4106" name="Text Box 10"/>
              <p:cNvSpPr txBox="1">
                <a:spLocks noChangeArrowheads="1"/>
              </p:cNvSpPr>
              <p:nvPr/>
            </p:nvSpPr>
            <p:spPr bwMode="auto">
              <a:xfrm>
                <a:off x="2160" y="3131"/>
                <a:ext cx="31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spcBef>
                    <a:spcPts val="750"/>
                  </a:spcBef>
                  <a:buClrTx/>
                  <a:buFontTx/>
                  <a:buNone/>
                </a:pPr>
                <a:r>
                  <a:rPr lang="en-US" altLang="en-US" sz="120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4107" name="Text Box 11"/>
              <p:cNvSpPr txBox="1">
                <a:spLocks noChangeArrowheads="1"/>
              </p:cNvSpPr>
              <p:nvPr/>
            </p:nvSpPr>
            <p:spPr bwMode="auto">
              <a:xfrm>
                <a:off x="2592" y="3131"/>
                <a:ext cx="31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spcBef>
                    <a:spcPts val="750"/>
                  </a:spcBef>
                  <a:buClrTx/>
                  <a:buFontTx/>
                  <a:buNone/>
                </a:pPr>
                <a:r>
                  <a:rPr lang="en-US" altLang="en-US" sz="120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4108" name="Text Box 12"/>
              <p:cNvSpPr txBox="1">
                <a:spLocks noChangeArrowheads="1"/>
              </p:cNvSpPr>
              <p:nvPr/>
            </p:nvSpPr>
            <p:spPr bwMode="auto">
              <a:xfrm>
                <a:off x="3024" y="3131"/>
                <a:ext cx="31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spcBef>
                    <a:spcPts val="750"/>
                  </a:spcBef>
                  <a:buClrTx/>
                  <a:buFontTx/>
                  <a:buNone/>
                </a:pPr>
                <a:r>
                  <a:rPr lang="en-US" altLang="en-US" sz="1200">
                    <a:latin typeface="Times New Roman" charset="0"/>
                  </a:rPr>
                  <a:t>5</a:t>
                </a:r>
              </a:p>
            </p:txBody>
          </p:sp>
          <p:sp>
            <p:nvSpPr>
              <p:cNvPr id="4109" name="Text Box 13"/>
              <p:cNvSpPr txBox="1">
                <a:spLocks noChangeArrowheads="1"/>
              </p:cNvSpPr>
              <p:nvPr/>
            </p:nvSpPr>
            <p:spPr bwMode="auto">
              <a:xfrm>
                <a:off x="3456" y="3131"/>
                <a:ext cx="31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spcBef>
                    <a:spcPts val="750"/>
                  </a:spcBef>
                  <a:buClrTx/>
                  <a:buFontTx/>
                  <a:buNone/>
                </a:pPr>
                <a:r>
                  <a:rPr lang="en-US" altLang="en-US" sz="1200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4110" name="Text Box 14"/>
              <p:cNvSpPr txBox="1">
                <a:spLocks noChangeArrowheads="1"/>
              </p:cNvSpPr>
              <p:nvPr/>
            </p:nvSpPr>
            <p:spPr bwMode="auto">
              <a:xfrm>
                <a:off x="3888" y="3131"/>
                <a:ext cx="31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spcBef>
                    <a:spcPts val="750"/>
                  </a:spcBef>
                  <a:buClrTx/>
                  <a:buFontTx/>
                  <a:buNone/>
                </a:pPr>
                <a:r>
                  <a:rPr lang="en-US" altLang="en-US" sz="1200">
                    <a:latin typeface="Times New Roman" charset="0"/>
                  </a:rPr>
                  <a:t>7</a:t>
                </a:r>
              </a:p>
            </p:txBody>
          </p:sp>
          <p:sp>
            <p:nvSpPr>
              <p:cNvPr id="4111" name="Text Box 15"/>
              <p:cNvSpPr txBox="1">
                <a:spLocks noChangeArrowheads="1"/>
              </p:cNvSpPr>
              <p:nvPr/>
            </p:nvSpPr>
            <p:spPr bwMode="auto">
              <a:xfrm>
                <a:off x="4320" y="3131"/>
                <a:ext cx="31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spcBef>
                    <a:spcPts val="750"/>
                  </a:spcBef>
                  <a:buClrTx/>
                  <a:buFontTx/>
                  <a:buNone/>
                </a:pPr>
                <a:r>
                  <a:rPr lang="en-US" altLang="en-US" sz="1200">
                    <a:latin typeface="Times New Roman" charset="0"/>
                  </a:rPr>
                  <a:t>8</a:t>
                </a:r>
              </a:p>
            </p:txBody>
          </p:sp>
          <p:sp>
            <p:nvSpPr>
              <p:cNvPr id="4112" name="Rectangle 16"/>
              <p:cNvSpPr>
                <a:spLocks noChangeArrowheads="1"/>
              </p:cNvSpPr>
              <p:nvPr/>
            </p:nvSpPr>
            <p:spPr bwMode="auto">
              <a:xfrm>
                <a:off x="816" y="2835"/>
                <a:ext cx="407" cy="27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113" name="Rectangle 17"/>
              <p:cNvSpPr>
                <a:spLocks noChangeArrowheads="1"/>
              </p:cNvSpPr>
              <p:nvPr/>
            </p:nvSpPr>
            <p:spPr bwMode="auto">
              <a:xfrm>
                <a:off x="1248" y="2835"/>
                <a:ext cx="407" cy="27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114" name="Rectangle 18"/>
              <p:cNvSpPr>
                <a:spLocks noChangeArrowheads="1"/>
              </p:cNvSpPr>
              <p:nvPr/>
            </p:nvSpPr>
            <p:spPr bwMode="auto">
              <a:xfrm>
                <a:off x="1680" y="2835"/>
                <a:ext cx="407" cy="27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115" name="Rectangle 19"/>
              <p:cNvSpPr>
                <a:spLocks noChangeArrowheads="1"/>
              </p:cNvSpPr>
              <p:nvPr/>
            </p:nvSpPr>
            <p:spPr bwMode="auto">
              <a:xfrm>
                <a:off x="2112" y="2835"/>
                <a:ext cx="407" cy="27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116" name="Rectangle 20"/>
              <p:cNvSpPr>
                <a:spLocks noChangeArrowheads="1"/>
              </p:cNvSpPr>
              <p:nvPr/>
            </p:nvSpPr>
            <p:spPr bwMode="auto">
              <a:xfrm>
                <a:off x="2544" y="2835"/>
                <a:ext cx="407" cy="27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117" name="Rectangle 21"/>
              <p:cNvSpPr>
                <a:spLocks noChangeArrowheads="1"/>
              </p:cNvSpPr>
              <p:nvPr/>
            </p:nvSpPr>
            <p:spPr bwMode="auto">
              <a:xfrm>
                <a:off x="2976" y="2835"/>
                <a:ext cx="407" cy="27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118" name="Rectangle 22"/>
              <p:cNvSpPr>
                <a:spLocks noChangeArrowheads="1"/>
              </p:cNvSpPr>
              <p:nvPr/>
            </p:nvSpPr>
            <p:spPr bwMode="auto">
              <a:xfrm>
                <a:off x="3408" y="2835"/>
                <a:ext cx="407" cy="27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119" name="Rectangle 23"/>
              <p:cNvSpPr>
                <a:spLocks noChangeArrowheads="1"/>
              </p:cNvSpPr>
              <p:nvPr/>
            </p:nvSpPr>
            <p:spPr bwMode="auto">
              <a:xfrm>
                <a:off x="3840" y="2835"/>
                <a:ext cx="407" cy="27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120" name="Rectangle 24"/>
              <p:cNvSpPr>
                <a:spLocks noChangeArrowheads="1"/>
              </p:cNvSpPr>
              <p:nvPr/>
            </p:nvSpPr>
            <p:spPr bwMode="auto">
              <a:xfrm>
                <a:off x="4272" y="2835"/>
                <a:ext cx="407" cy="27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121" name="Rectangle 25"/>
              <p:cNvSpPr>
                <a:spLocks noChangeArrowheads="1"/>
              </p:cNvSpPr>
              <p:nvPr/>
            </p:nvSpPr>
            <p:spPr bwMode="auto">
              <a:xfrm>
                <a:off x="4704" y="2835"/>
                <a:ext cx="407" cy="27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122" name="Text Box 26"/>
              <p:cNvSpPr txBox="1">
                <a:spLocks noChangeArrowheads="1"/>
              </p:cNvSpPr>
              <p:nvPr/>
            </p:nvSpPr>
            <p:spPr bwMode="auto">
              <a:xfrm>
                <a:off x="4752" y="3131"/>
                <a:ext cx="31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ctr">
                  <a:spcBef>
                    <a:spcPts val="750"/>
                  </a:spcBef>
                  <a:buClrTx/>
                  <a:buFontTx/>
                  <a:buNone/>
                </a:pPr>
                <a:r>
                  <a:rPr lang="en-US" altLang="en-US" sz="1200">
                    <a:latin typeface="Times New Roman" charset="0"/>
                  </a:rPr>
                  <a:t>9</a:t>
                </a:r>
              </a:p>
            </p:txBody>
          </p:sp>
          <p:sp>
            <p:nvSpPr>
              <p:cNvPr id="4123" name="Rectangle 27"/>
              <p:cNvSpPr>
                <a:spLocks noChangeArrowheads="1"/>
              </p:cNvSpPr>
              <p:nvPr/>
            </p:nvSpPr>
            <p:spPr bwMode="auto">
              <a:xfrm>
                <a:off x="768" y="2672"/>
                <a:ext cx="727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en-US" altLang="en-US" sz="1600" b="1">
                    <a:latin typeface="Courier New" charset="0"/>
                  </a:rPr>
                  <a:t>intArray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Introduction to Arrays</a:t>
            </a: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03225" y="1219200"/>
            <a:ext cx="8189913" cy="403225"/>
            <a:chOff x="254" y="768"/>
            <a:chExt cx="5159" cy="254"/>
          </a:xfrm>
        </p:grpSpPr>
        <p:sp>
          <p:nvSpPr>
            <p:cNvPr id="5123" name="Text Box 3"/>
            <p:cNvSpPr txBox="1">
              <a:spLocks noChangeArrowheads="1"/>
            </p:cNvSpPr>
            <p:nvPr/>
          </p:nvSpPr>
          <p:spPr bwMode="auto">
            <a:xfrm>
              <a:off x="549" y="768"/>
              <a:ext cx="486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550"/>
                </a:spcAft>
                <a:buClrTx/>
                <a:buFontTx/>
                <a:buNone/>
              </a:pPr>
              <a:r>
                <a:rPr lang="en-US" altLang="en-US" sz="2400" i="1">
                  <a:latin typeface="Times New Roman" charset="0"/>
                </a:rPr>
                <a:t>An array is ordered.(considering indexes not the contents)</a:t>
              </a:r>
              <a:r>
                <a:rPr lang="en-US" altLang="en-US" sz="2400">
                  <a:latin typeface="Times New Roman" charset="0"/>
                </a:rPr>
                <a:t> </a:t>
              </a:r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254" y="768"/>
              <a:ext cx="27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  <a:buClrTx/>
                <a:buFontTx/>
                <a:buNone/>
              </a:pPr>
              <a:r>
                <a:rPr lang="en-US" altLang="en-US" sz="2200">
                  <a:latin typeface="Times New Roman" charset="0"/>
                </a:rPr>
                <a:t>1.</a:t>
              </a:r>
            </a:p>
          </p:txBody>
        </p:sp>
      </p:grp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403225" y="2201863"/>
            <a:ext cx="8189913" cy="403225"/>
            <a:chOff x="254" y="1387"/>
            <a:chExt cx="5159" cy="254"/>
          </a:xfrm>
        </p:grpSpPr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549" y="1387"/>
              <a:ext cx="486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375"/>
                </a:spcAft>
                <a:buClrTx/>
                <a:buFontTx/>
                <a:buNone/>
              </a:pPr>
              <a:r>
                <a:rPr lang="en-US" altLang="en-US" sz="2400" i="1">
                  <a:latin typeface="Times New Roman" charset="0"/>
                </a:rPr>
                <a:t>An array is homogeneous.</a:t>
              </a:r>
              <a:r>
                <a:rPr lang="en-US" altLang="en-US" sz="2400">
                  <a:latin typeface="Times New Roman" charset="0"/>
                </a:rPr>
                <a:t> </a:t>
              </a:r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254" y="1387"/>
              <a:ext cx="27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  <a:buClrTx/>
                <a:buFontTx/>
                <a:buNone/>
              </a:pPr>
              <a:r>
                <a:rPr lang="en-US" altLang="en-US" sz="2200">
                  <a:latin typeface="Times New Roman" charset="0"/>
                </a:rPr>
                <a:t>2.</a:t>
              </a:r>
            </a:p>
          </p:txBody>
        </p:sp>
      </p:grp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3657600"/>
            <a:ext cx="695007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Array Selection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08100" y="5175250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en-US" sz="1200">
                <a:latin typeface="Times New Roman" charset="0"/>
              </a:rPr>
              <a:t>0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93900" y="5175250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en-US" sz="1200">
                <a:latin typeface="Times New Roman" charset="0"/>
              </a:rPr>
              <a:t>1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679700" y="5175250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en-US" sz="1200">
                <a:latin typeface="Times New Roman" charset="0"/>
              </a:rPr>
              <a:t>2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365500" y="5175250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en-US" sz="1200">
                <a:latin typeface="Times New Roman" charset="0"/>
              </a:rPr>
              <a:t>3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051300" y="5175250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en-US" sz="1200">
                <a:latin typeface="Times New Roman" charset="0"/>
              </a:rPr>
              <a:t>4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737100" y="5175250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en-US" sz="1200">
                <a:latin typeface="Times New Roman" charset="0"/>
              </a:rPr>
              <a:t>5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422900" y="5175250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en-US" sz="1200">
                <a:latin typeface="Times New Roman" charset="0"/>
              </a:rPr>
              <a:t>6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108700" y="5175250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en-US" sz="1200">
                <a:latin typeface="Times New Roman" charset="0"/>
              </a:rPr>
              <a:t>7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794500" y="5175250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en-US" sz="1200">
                <a:latin typeface="Times New Roman" charset="0"/>
              </a:rPr>
              <a:t>8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231900" y="4705350"/>
            <a:ext cx="685800" cy="46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917700" y="4705350"/>
            <a:ext cx="685800" cy="46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603500" y="4705350"/>
            <a:ext cx="685800" cy="46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289300" y="4705350"/>
            <a:ext cx="685800" cy="46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3975100" y="4705350"/>
            <a:ext cx="685800" cy="46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4660900" y="4705350"/>
            <a:ext cx="685800" cy="46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346700" y="4705350"/>
            <a:ext cx="685800" cy="46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6032500" y="4705350"/>
            <a:ext cx="685800" cy="46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6718300" y="4705350"/>
            <a:ext cx="685800" cy="46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7404100" y="4705350"/>
            <a:ext cx="685800" cy="46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480300" y="5175250"/>
            <a:ext cx="533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en-US" sz="1200">
                <a:latin typeface="Times New Roman" charset="0"/>
              </a:rPr>
              <a:t>9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1155700" y="4446588"/>
            <a:ext cx="11557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intArray</a:t>
            </a:r>
          </a:p>
        </p:txBody>
      </p:sp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468313" y="1208088"/>
            <a:ext cx="8088312" cy="1039812"/>
            <a:chOff x="295" y="761"/>
            <a:chExt cx="5095" cy="655"/>
          </a:xfrm>
        </p:grpSpPr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295" y="761"/>
              <a:ext cx="5095" cy="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03213" indent="-303213"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600"/>
                </a:spcAft>
                <a:buFont typeface="Times New Roman" charset="0"/>
                <a:buChar char="•"/>
              </a:pPr>
              <a:r>
                <a:rPr lang="en-US" altLang="en-US" sz="2400">
                  <a:latin typeface="Times New Roman" charset="0"/>
                </a:rPr>
                <a:t>You can, for example, select the initial element by writing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2071" y="1057"/>
              <a:ext cx="1639" cy="26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 b="1">
                  <a:latin typeface="Courier New" charset="0"/>
                </a:rPr>
                <a:t>intArray[0]</a:t>
              </a:r>
            </a:p>
          </p:txBody>
        </p:sp>
      </p:grpSp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482600" y="2579688"/>
            <a:ext cx="8088313" cy="1700212"/>
            <a:chOff x="304" y="1625"/>
            <a:chExt cx="5095" cy="1071"/>
          </a:xfrm>
        </p:grpSpPr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304" y="1625"/>
              <a:ext cx="5095" cy="1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03213" indent="-303213"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03213" algn="l"/>
                  <a:tab pos="760413" algn="l"/>
                  <a:tab pos="1217613" algn="l"/>
                  <a:tab pos="1674813" algn="l"/>
                  <a:tab pos="2132013" algn="l"/>
                  <a:tab pos="2589213" algn="l"/>
                  <a:tab pos="3046413" algn="l"/>
                  <a:tab pos="3503613" algn="l"/>
                  <a:tab pos="3960813" algn="l"/>
                  <a:tab pos="4418013" algn="l"/>
                  <a:tab pos="4875213" algn="l"/>
                  <a:tab pos="5332413" algn="l"/>
                  <a:tab pos="5789613" algn="l"/>
                  <a:tab pos="6246813" algn="l"/>
                  <a:tab pos="6704013" algn="l"/>
                  <a:tab pos="7161213" algn="l"/>
                  <a:tab pos="7618413" algn="l"/>
                  <a:tab pos="8075613" algn="l"/>
                  <a:tab pos="8532813" algn="l"/>
                  <a:tab pos="8990013" algn="l"/>
                  <a:tab pos="9447213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600"/>
                </a:spcAft>
                <a:buFont typeface="Times New Roman" charset="0"/>
                <a:buChar char="•"/>
              </a:pPr>
              <a:r>
                <a:rPr lang="en-US" altLang="en-US" sz="2400">
                  <a:latin typeface="Times New Roman" charset="0"/>
                </a:rPr>
                <a:t>Assigning a value to an element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2072" y="2321"/>
              <a:ext cx="1639" cy="26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 b="1">
                  <a:latin typeface="Courier New" charset="0"/>
                </a:rPr>
                <a:t>intArray[9] = 42;</a:t>
              </a:r>
            </a:p>
          </p:txBody>
        </p:sp>
      </p:grpSp>
      <p:grpSp>
        <p:nvGrpSpPr>
          <p:cNvPr id="6173" name="Group 29"/>
          <p:cNvGrpSpPr>
            <a:grpSpLocks/>
          </p:cNvGrpSpPr>
          <p:nvPr/>
        </p:nvGrpSpPr>
        <p:grpSpPr bwMode="auto">
          <a:xfrm>
            <a:off x="7391400" y="4713288"/>
            <a:ext cx="646113" cy="458787"/>
            <a:chOff x="4656" y="2969"/>
            <a:chExt cx="407" cy="289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4694" y="3003"/>
              <a:ext cx="337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4656" y="2969"/>
              <a:ext cx="40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42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9" dur="100" fill="hold" masterRel="sameClick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  <p:set>
                                      <p:cBhvr additive="repl">
                                        <p:cTn id="10" dur="1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17" dur="100" fill="hold" masterRel="sameClick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 additive="repl">
                                        <p:cTn id="18" dur="1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ＭＳ Ｐゴシック"/>
        <a:cs typeface="ＭＳ Ｐゴシック"/>
      </a:majorFont>
      <a:minorFont>
        <a:latin typeface="Times New Roman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Helvetica Neu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324</Words>
  <Application>Microsoft Macintosh PowerPoint</Application>
  <PresentationFormat>On-screen Show (4:3)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Courier New</vt:lpstr>
      <vt:lpstr>Helvetica Neue</vt:lpstr>
      <vt:lpstr>Monaco</vt:lpstr>
      <vt:lpstr>ＭＳ Ｐゴシック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cp:lastPrinted>1601-01-01T00:00:00Z</cp:lastPrinted>
  <dcterms:created xsi:type="dcterms:W3CDTF">2017-07-09T20:44:38Z</dcterms:created>
  <dcterms:modified xsi:type="dcterms:W3CDTF">2017-07-10T10:04:35Z</dcterms:modified>
</cp:coreProperties>
</file>