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6.png" ContentType="image/png"/>
  <Override PartName="/ppt/media/image25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7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7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" y="5023080"/>
            <a:ext cx="8228880" cy="360"/>
          </a:xfrm>
          <a:prstGeom prst="straightConnector1">
            <a:avLst/>
          </a:prstGeom>
          <a:noFill/>
          <a:ln w="50760">
            <a:solidFill>
              <a:srgbClr val="cfd4d4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>
            <a:off x="457200" y="411480"/>
            <a:ext cx="8228880" cy="360"/>
          </a:xfrm>
          <a:prstGeom prst="straightConnector1">
            <a:avLst/>
          </a:prstGeom>
          <a:noFill/>
          <a:ln w="57240">
            <a:solidFill>
              <a:srgbClr val="cc0202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457200" y="3633480"/>
            <a:ext cx="8228880" cy="360"/>
          </a:xfrm>
          <a:prstGeom prst="straightConnector1">
            <a:avLst/>
          </a:prstGeom>
          <a:noFill/>
          <a:ln w="57240">
            <a:solidFill>
              <a:srgbClr val="cc0202"/>
            </a:solidFill>
            <a:round/>
          </a:ln>
        </p:spPr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57200" y="5023080"/>
            <a:ext cx="8228880" cy="360"/>
          </a:xfrm>
          <a:prstGeom prst="straightConnector1">
            <a:avLst/>
          </a:prstGeom>
          <a:noFill/>
          <a:ln w="50760">
            <a:solidFill>
              <a:srgbClr val="cfd4d4"/>
            </a:solidFill>
            <a:round/>
          </a:ln>
        </p:spPr>
      </p:sp>
      <p:sp>
        <p:nvSpPr>
          <p:cNvPr id="40" name="CustomShape 2"/>
          <p:cNvSpPr/>
          <p:nvPr/>
        </p:nvSpPr>
        <p:spPr>
          <a:xfrm>
            <a:off x="457200" y="1143000"/>
            <a:ext cx="8228880" cy="360"/>
          </a:xfrm>
          <a:prstGeom prst="straightConnector1">
            <a:avLst/>
          </a:prstGeom>
          <a:noFill/>
          <a:ln w="50760">
            <a:solidFill>
              <a:srgbClr val="da0002"/>
            </a:solidFill>
            <a:round/>
          </a:ln>
        </p:spPr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71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563760"/>
            <a:ext cx="8228880" cy="30088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GB" sz="7200">
                <a:solidFill>
                  <a:srgbClr val="cc0202"/>
                </a:solidFill>
                <a:latin typeface="Arial"/>
                <a:ea typeface="Arial"/>
              </a:rPr>
              <a:t>Cell Behaviour Modeling Platform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685800" y="2840040"/>
            <a:ext cx="7771680" cy="78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2800">
                <a:solidFill>
                  <a:srgbClr val="5b595a"/>
                </a:solidFill>
                <a:latin typeface="Arial"/>
                <a:ea typeface="Arial"/>
              </a:rPr>
              <a:t>Ryan Carey, Lewis Kindeleit, Antoine Messager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da0002"/>
                </a:solidFill>
                <a:latin typeface="Arial"/>
                <a:ea typeface="Arial"/>
              </a:rPr>
              <a:t>Cell-Cell Interaction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11AE9D48-EC17-4415-8509-3A4A7451BDCD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pic>
        <p:nvPicPr>
          <p:cNvPr id="114" name="Shape 11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04000" y="3493080"/>
            <a:ext cx="2809080" cy="523080"/>
          </a:xfrm>
          <a:prstGeom prst="rect">
            <a:avLst/>
          </a:prstGeom>
          <a:ln>
            <a:noFill/>
          </a:ln>
        </p:spPr>
      </p:pic>
      <p:pic>
        <p:nvPicPr>
          <p:cNvPr id="115" name="Shape 11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280" y="1217880"/>
            <a:ext cx="6202080" cy="2298240"/>
          </a:xfrm>
          <a:prstGeom prst="rect">
            <a:avLst/>
          </a:prstGeom>
          <a:ln>
            <a:noFill/>
          </a:ln>
        </p:spPr>
      </p:pic>
      <p:pic>
        <p:nvPicPr>
          <p:cNvPr id="116" name="Shape 11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112720" y="2444400"/>
            <a:ext cx="3726000" cy="238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da0002"/>
                </a:solidFill>
                <a:latin typeface="Arial"/>
                <a:ea typeface="Arial"/>
              </a:rPr>
              <a:t>Cell-Wall interaction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931551E3-91EB-47F1-8D1F-2EC258F53C17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pic>
        <p:nvPicPr>
          <p:cNvPr id="119" name="Shape 12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6960" y="1648440"/>
            <a:ext cx="5752440" cy="1666080"/>
          </a:xfrm>
          <a:prstGeom prst="rect">
            <a:avLst/>
          </a:prstGeom>
          <a:ln>
            <a:noFill/>
          </a:ln>
        </p:spPr>
      </p:pic>
      <p:pic>
        <p:nvPicPr>
          <p:cNvPr id="120" name="Shape 12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61120" y="2653560"/>
            <a:ext cx="3423600" cy="185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4" dur="indefinite" restart="never" nodeType="tmRoot">
          <p:childTnLst>
            <p:seq>
              <p:cTn id="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da0002"/>
                </a:solidFill>
                <a:latin typeface="Arial"/>
                <a:ea typeface="Arial"/>
              </a:rPr>
              <a:t>Diffusion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C20EDC80-F3D5-42F5-98F8-204839370AF6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pic>
        <p:nvPicPr>
          <p:cNvPr id="123" name="Shape 12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3280" y="1303200"/>
            <a:ext cx="3472920" cy="660960"/>
          </a:xfrm>
          <a:prstGeom prst="rect">
            <a:avLst/>
          </a:prstGeom>
          <a:ln>
            <a:noFill/>
          </a:ln>
        </p:spPr>
      </p:pic>
      <p:pic>
        <p:nvPicPr>
          <p:cNvPr id="124" name="Shape 12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716000" y="1418760"/>
            <a:ext cx="3168360" cy="50508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7280640" y="2119320"/>
            <a:ext cx="1344600" cy="50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Instantaneous</a:t>
            </a:r>
            <a:endParaRPr/>
          </a:p>
        </p:txBody>
      </p:sp>
      <p:sp>
        <p:nvSpPr>
          <p:cNvPr id="126" name="CustomShape 4"/>
          <p:cNvSpPr/>
          <p:nvPr/>
        </p:nvSpPr>
        <p:spPr>
          <a:xfrm>
            <a:off x="4551840" y="1317240"/>
            <a:ext cx="6840" cy="3229560"/>
          </a:xfrm>
          <a:prstGeom prst="straightConnector1">
            <a:avLst/>
          </a:prstGeom>
          <a:noFill/>
          <a:ln w="19080">
            <a:solidFill>
              <a:srgbClr val="5b595a"/>
            </a:solidFill>
            <a:round/>
          </a:ln>
        </p:spPr>
      </p:sp>
      <p:pic>
        <p:nvPicPr>
          <p:cNvPr id="127" name="Shape 13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379160" y="2039040"/>
            <a:ext cx="5933520" cy="2837520"/>
          </a:xfrm>
          <a:prstGeom prst="rect">
            <a:avLst/>
          </a:prstGeom>
          <a:ln>
            <a:noFill/>
          </a:ln>
        </p:spPr>
      </p:pic>
      <p:sp>
        <p:nvSpPr>
          <p:cNvPr id="128" name="CustomShape 5"/>
          <p:cNvSpPr/>
          <p:nvPr/>
        </p:nvSpPr>
        <p:spPr>
          <a:xfrm>
            <a:off x="685800" y="2119320"/>
            <a:ext cx="1116000" cy="50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Sustained</a:t>
            </a:r>
            <a:endParaRPr/>
          </a:p>
        </p:txBody>
      </p:sp>
    </p:spTree>
  </p:cSld>
  <p:timing>
    <p:tnLst>
      <p:par>
        <p:cTn id="36" dur="indefinite" restart="never" nodeType="tmRoot">
          <p:childTnLst>
            <p:seq>
              <p:cTn id="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da0002"/>
                </a:solidFill>
                <a:latin typeface="Arial"/>
                <a:ea typeface="Arial"/>
              </a:rPr>
              <a:t>Diffusion Illustration</a:t>
            </a:r>
            <a:endParaRPr/>
          </a:p>
        </p:txBody>
      </p:sp>
      <p:sp>
        <p:nvSpPr>
          <p:cNvPr id="130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6F90FF7D-A028-413A-B0DB-F0A673D853F4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pic>
        <p:nvPicPr>
          <p:cNvPr id="131" name="Shape 14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446840"/>
            <a:ext cx="8228880" cy="2925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8" dur="indefinite" restart="never" nodeType="tmRoot">
          <p:childTnLst>
            <p:seq>
              <p:cTn id="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da0002"/>
                </a:solidFill>
                <a:latin typeface="Arial"/>
                <a:ea typeface="Arial"/>
              </a:rPr>
              <a:t>Diffusion Interface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AC3A44DD-1DCF-40FF-9395-E0D1BE1BD5BA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pic>
        <p:nvPicPr>
          <p:cNvPr id="134" name="Shape 14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88680" y="1273320"/>
            <a:ext cx="6457320" cy="355212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504000" y="1615320"/>
            <a:ext cx="1499760" cy="201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VIDEO of the integrative diffusion instead and click on the location and coefficient button to show the other interface</a:t>
            </a:r>
            <a:endParaRPr/>
          </a:p>
        </p:txBody>
      </p:sp>
    </p:spTree>
  </p:cSld>
  <p:timing>
    <p:tnLst>
      <p:par>
        <p:cTn id="40" dur="indefinite" restart="never" nodeType="tmRoot">
          <p:childTnLst>
            <p:seq>
              <p:cTn id="4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da0002"/>
                </a:solidFill>
                <a:latin typeface="Arial"/>
                <a:ea typeface="Arial"/>
              </a:rPr>
              <a:t>Example: Stem Cell Replication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8E1C14B5-BC25-4EDE-953F-4437E00491E6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pic>
        <p:nvPicPr>
          <p:cNvPr id="13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77680" y="1332720"/>
            <a:ext cx="4089960" cy="341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2" dur="indefinite" restart="never" nodeType="tmRoot">
          <p:childTnLst>
            <p:seq>
              <p:cTn id="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da0002"/>
                </a:solidFill>
                <a:latin typeface="Arial"/>
                <a:ea typeface="Arial"/>
              </a:rPr>
              <a:t>Example: Stem Cell Replication</a:t>
            </a:r>
            <a:endParaRPr/>
          </a:p>
        </p:txBody>
      </p:sp>
      <p:pic>
        <p:nvPicPr>
          <p:cNvPr id="1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00240" y="1209240"/>
            <a:ext cx="4942440" cy="370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4" dur="indefinite" restart="never" nodeType="tmRoot">
          <p:childTnLst>
            <p:seq>
              <p:cTn id="4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da0002"/>
                </a:solidFill>
                <a:latin typeface="Arial"/>
                <a:ea typeface="Arial"/>
              </a:rPr>
              <a:t>Example: Macrophage Migration</a:t>
            </a:r>
            <a:endParaRPr/>
          </a:p>
        </p:txBody>
      </p:sp>
    </p:spTree>
  </p:cSld>
  <p:timing>
    <p:tnLst>
      <p:par>
        <p:cTn id="46" dur="indefinite" restart="never" nodeType="tmRoot">
          <p:childTnLst>
            <p:seq>
              <p:cTn id="4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da0002"/>
                </a:solidFill>
                <a:latin typeface="Arial"/>
                <a:ea typeface="Arial"/>
              </a:rPr>
              <a:t>Example: Macrophage Migration</a:t>
            </a:r>
            <a:endParaRPr/>
          </a:p>
        </p:txBody>
      </p:sp>
      <p:pic>
        <p:nvPicPr>
          <p:cNvPr id="14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36000" y="1786680"/>
            <a:ext cx="4319640" cy="303696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6000" y="1692720"/>
            <a:ext cx="3674880" cy="3274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8" dur="indefinite" restart="never" nodeType="tmRoot">
          <p:childTnLst>
            <p:seq>
              <p:cTn id="4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da0002"/>
                </a:solidFill>
                <a:latin typeface="Arial"/>
                <a:ea typeface="Arial"/>
              </a:rPr>
              <a:t>References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</a:rPr>
              <a:t>Kaul, Himanshu, and Yiannis Ventikos. "Investigating biocomplexity through the agent-based paradigm." </a:t>
            </a:r>
            <a:r>
              <a:rPr i="1" lang="en-GB" sz="1200">
                <a:solidFill>
                  <a:srgbClr val="000000"/>
                </a:solidFill>
                <a:latin typeface="Arial"/>
                <a:ea typeface="Arial"/>
              </a:rPr>
              <a:t>Briefings in bioinformatics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</a:rPr>
              <a:t> 16.1 (2015): 137-152.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7" name="CustomShape 3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213D8F78-8DB4-4BFA-BB79-FD2A2B808256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50" dur="indefinite" restart="never" nodeType="tmRoot">
          <p:childTnLst>
            <p:seq>
              <p:cTn id="5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da0002"/>
                </a:solidFill>
                <a:latin typeface="Arial"/>
                <a:ea typeface="Arial"/>
              </a:rPr>
              <a:t>Design aims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2471760"/>
            <a:ext cx="1996560" cy="121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Graphical or prompt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6826320" y="2471760"/>
            <a:ext cx="1859760" cy="109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Graphical or binary</a:t>
            </a:r>
            <a:endParaRPr/>
          </a:p>
        </p:txBody>
      </p:sp>
      <p:sp>
        <p:nvSpPr>
          <p:cNvPr id="82" name="CustomShape 4"/>
          <p:cNvSpPr/>
          <p:nvPr/>
        </p:nvSpPr>
        <p:spPr>
          <a:xfrm>
            <a:off x="3375720" y="1586160"/>
            <a:ext cx="2250000" cy="30387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Flexibly &amp; efficiently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reproduce biologically realistic behaviour</a:t>
            </a:r>
            <a:endParaRPr/>
          </a:p>
        </p:txBody>
      </p:sp>
      <p:sp>
        <p:nvSpPr>
          <p:cNvPr id="83" name="CustomShape 5"/>
          <p:cNvSpPr/>
          <p:nvPr/>
        </p:nvSpPr>
        <p:spPr>
          <a:xfrm>
            <a:off x="576000" y="3124080"/>
            <a:ext cx="2781360" cy="360"/>
          </a:xfrm>
          <a:prstGeom prst="straightConnector1">
            <a:avLst/>
          </a:prstGeom>
          <a:noFill/>
          <a:ln w="19080">
            <a:solidFill>
              <a:srgbClr val="5b595a"/>
            </a:solidFill>
            <a:round/>
            <a:tailEnd len="lg" type="triangle" w="lg"/>
          </a:ln>
        </p:spPr>
      </p:sp>
      <p:sp>
        <p:nvSpPr>
          <p:cNvPr id="84" name="CustomShape 6"/>
          <p:cNvSpPr/>
          <p:nvPr/>
        </p:nvSpPr>
        <p:spPr>
          <a:xfrm>
            <a:off x="5626440" y="3124080"/>
            <a:ext cx="2781360" cy="360"/>
          </a:xfrm>
          <a:prstGeom prst="straightConnector1">
            <a:avLst/>
          </a:prstGeom>
          <a:noFill/>
          <a:ln w="19080">
            <a:solidFill>
              <a:srgbClr val="5b595a"/>
            </a:solidFill>
            <a:round/>
            <a:tailEnd len="lg" type="triangle" w="lg"/>
          </a:ln>
        </p:spPr>
      </p:sp>
      <p:sp>
        <p:nvSpPr>
          <p:cNvPr id="85" name="CustomShape 7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0F23025E-82B4-4C92-BD75-39837EF642AE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da0002"/>
                </a:solidFill>
                <a:latin typeface="Arial"/>
                <a:ea typeface="Arial"/>
              </a:rPr>
              <a:t>Design choices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Agent-based models</a:t>
            </a:r>
            <a:endParaRPr/>
          </a:p>
        </p:txBody>
      </p:sp>
      <p:sp>
        <p:nvSpPr>
          <p:cNvPr id="88" name="CustomShape 3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7B1F3D70-550C-4869-B5F2-7095C2D285B7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da0002"/>
                </a:solidFill>
                <a:latin typeface="Arial"/>
                <a:ea typeface="Arial"/>
              </a:rPr>
              <a:t>Agent-based models (ABMs)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Suited to modelling interdependent modules (e.g. cells)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Flexible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Can model heterogenous entities with heterogenous interaction network. (Kaul 2015)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Growing in popularity with increasing computing power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A424C30F-C156-452E-A521-05B40F5FB7E2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da0002"/>
                </a:solidFill>
                <a:latin typeface="Arial"/>
                <a:ea typeface="Arial"/>
              </a:rPr>
              <a:t>Design choices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Agent-based models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Continuous space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Different types of cells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Environment modelled with PDEs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n-GB" sz="3000">
                <a:solidFill>
                  <a:srgbClr val="000000"/>
                </a:solidFill>
                <a:latin typeface="Arial"/>
                <a:ea typeface="Arial"/>
              </a:rPr>
              <a:t>Julia Language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4" name="Shape 71" descr=""/>
          <p:cNvPicPr/>
          <p:nvPr/>
        </p:nvPicPr>
        <p:blipFill>
          <a:blip r:embed="rId1"/>
          <a:srcRect l="3847115" t="-7608977" r="5627926" b="-9084938"/>
          <a:stretch>
            <a:fillRect/>
          </a:stretch>
        </p:blipFill>
        <p:spPr>
          <a:xfrm>
            <a:off x="5679720" y="3544200"/>
            <a:ext cx="1877760" cy="128412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A77E122C-5888-4A78-B968-AC77EC839F93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da0002"/>
                </a:solidFill>
                <a:latin typeface="Arial"/>
                <a:ea typeface="Arial"/>
              </a:rPr>
              <a:t>Model overview</a:t>
            </a:r>
            <a:endParaRPr/>
          </a:p>
        </p:txBody>
      </p:sp>
      <p:pic>
        <p:nvPicPr>
          <p:cNvPr id="97" name="Shape 7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86600" y="1248840"/>
            <a:ext cx="3180240" cy="367488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281FA1D1-D664-4892-8874-B0872B018E0C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pic>
        <p:nvPicPr>
          <p:cNvPr id="99" name="Shape 8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44600" y="1244520"/>
            <a:ext cx="3180240" cy="368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da0002"/>
                </a:solidFill>
                <a:latin typeface="Arial"/>
                <a:ea typeface="Arial"/>
              </a:rPr>
              <a:t>Cell Model</a:t>
            </a:r>
            <a:endParaRPr/>
          </a:p>
        </p:txBody>
      </p:sp>
      <p:pic>
        <p:nvPicPr>
          <p:cNvPr id="101" name="Shape 8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1401120"/>
            <a:ext cx="2742480" cy="1732680"/>
          </a:xfrm>
          <a:prstGeom prst="rect">
            <a:avLst/>
          </a:prstGeom>
          <a:ln>
            <a:noFill/>
          </a:ln>
        </p:spPr>
      </p:pic>
      <p:pic>
        <p:nvPicPr>
          <p:cNvPr id="102" name="Shape 8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24760" y="2318040"/>
            <a:ext cx="2297880" cy="201744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370C9972-C7C2-48E8-801B-52238063A634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pic>
        <p:nvPicPr>
          <p:cNvPr id="104" name="Shape 8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697000" y="1468800"/>
            <a:ext cx="1638720" cy="109224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6644160" y="3134520"/>
            <a:ext cx="2175840" cy="115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</a:rPr>
              <a:t>Explanation of cell division</a:t>
            </a:r>
            <a:endParaRPr/>
          </a:p>
        </p:txBody>
      </p:sp>
    </p:spTree>
  </p:cSld>
  <p:timing>
    <p:tnLst>
      <p:par>
        <p:cTn id="18" dur="indefinite" restart="never" nodeType="tmRoot">
          <p:childTnLst>
            <p:seq>
              <p:cTn id="1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da0002"/>
                </a:solidFill>
                <a:latin typeface="Arial"/>
                <a:ea typeface="Arial"/>
              </a:rPr>
              <a:t>Cell Model Interface</a:t>
            </a:r>
            <a:endParaRPr/>
          </a:p>
        </p:txBody>
      </p:sp>
      <p:sp>
        <p:nvSpPr>
          <p:cNvPr id="107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CCD80399-815C-4098-893A-E862A46EA4C5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pic>
        <p:nvPicPr>
          <p:cNvPr id="108" name="Shape 9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8400" y="1196640"/>
            <a:ext cx="8413920" cy="379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" dur="indefinite" restart="never" nodeType="tmRoot">
          <p:childTnLst>
            <p:seq>
              <p:cTn id="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GB" sz="3600">
                <a:solidFill>
                  <a:srgbClr val="da0002"/>
                </a:solidFill>
                <a:latin typeface="Arial"/>
                <a:ea typeface="Arial"/>
              </a:rPr>
              <a:t>Cell Ballistic</a:t>
            </a:r>
            <a:endParaRPr/>
          </a:p>
        </p:txBody>
      </p:sp>
      <p:pic>
        <p:nvPicPr>
          <p:cNvPr id="110" name="Shape 10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9120" y="1218240"/>
            <a:ext cx="6284880" cy="3621600"/>
          </a:xfrm>
          <a:prstGeom prst="rect">
            <a:avLst/>
          </a:prstGeom>
          <a:ln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C7FB02DB-285D-4335-B406-BF8EAB0A1099}" type="slidenum">
              <a:rPr lang="en-GB" sz="1300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timing>
    <p:tnLst>
      <p:par>
        <p:cTn id="22" dur="indefinite" restart="never" nodeType="tmRoot">
          <p:childTnLst>
            <p:seq>
              <p:cTn id="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