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7559675" cy="10691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5BA48-59BF-4B6E-9910-A5A6E3DC3174}" type="datetimeFigureOut">
              <a:rPr lang="en-US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7201-E995-4965-A612-DA273398B78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7201-E995-4965-A612-DA273398B78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Imag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6" name="Imag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6" name="CustomShape 2"/>
          <p:cNvSpPr/>
          <p:nvPr/>
        </p:nvSpPr>
        <p:spPr>
          <a:xfrm>
            <a:off x="457200" y="411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457200" y="3633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1143000"/>
            <a:ext cx="822888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563760"/>
            <a:ext cx="8228880" cy="3008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6600" b="1">
                <a:solidFill>
                  <a:srgbClr val="CC0202"/>
                </a:solidFill>
                <a:latin typeface="Arial"/>
                <a:ea typeface="Arial"/>
              </a:rPr>
              <a:t>Cell Behaviour Modelling Platform</a:t>
            </a:r>
            <a:endParaRPr sz="6600"/>
          </a:p>
        </p:txBody>
      </p:sp>
      <p:sp>
        <p:nvSpPr>
          <p:cNvPr id="78" name="CustomShape 2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800">
                <a:solidFill>
                  <a:srgbClr val="5B595A"/>
                </a:solidFill>
                <a:latin typeface="Arial"/>
                <a:ea typeface="Arial"/>
              </a:rPr>
              <a:t>Ryan Carey, Lewis Kindeleit, Antoine Messager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Cell-Wall interaction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931551E3-91EB-47F1-8D1F-2EC258F53C17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/>
          </a:p>
        </p:txBody>
      </p:sp>
      <p:pic>
        <p:nvPicPr>
          <p:cNvPr id="119" name="Shape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156960" y="1648440"/>
            <a:ext cx="5752440" cy="1666080"/>
          </a:xfrm>
          <a:prstGeom prst="rect">
            <a:avLst/>
          </a:prstGeom>
          <a:ln>
            <a:noFill/>
          </a:ln>
        </p:spPr>
      </p:pic>
      <p:pic>
        <p:nvPicPr>
          <p:cNvPr id="120" name="Shape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5361120" y="2653560"/>
            <a:ext cx="3423600" cy="185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20EDC80-F3D5-42F5-98F8-204839370AF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/>
          </a:p>
        </p:txBody>
      </p:sp>
      <p:pic>
        <p:nvPicPr>
          <p:cNvPr id="123" name="Shape 128"/>
          <p:cNvPicPr/>
          <p:nvPr/>
        </p:nvPicPr>
        <p:blipFill>
          <a:blip r:embed="rId3"/>
          <a:stretch>
            <a:fillRect/>
          </a:stretch>
        </p:blipFill>
        <p:spPr>
          <a:xfrm>
            <a:off x="863280" y="1303200"/>
            <a:ext cx="3472920" cy="660960"/>
          </a:xfrm>
          <a:prstGeom prst="rect">
            <a:avLst/>
          </a:prstGeom>
          <a:ln>
            <a:noFill/>
          </a:ln>
        </p:spPr>
      </p:pic>
      <p:pic>
        <p:nvPicPr>
          <p:cNvPr id="124" name="Shape 129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000" y="1418760"/>
            <a:ext cx="3168360" cy="5050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7280640" y="2119320"/>
            <a:ext cx="1344600" cy="505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Instantaneous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4551840" y="1317240"/>
            <a:ext cx="6840" cy="32295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</a:ln>
        </p:spPr>
      </p:sp>
      <p:pic>
        <p:nvPicPr>
          <p:cNvPr id="127" name="Shape 132"/>
          <p:cNvPicPr/>
          <p:nvPr/>
        </p:nvPicPr>
        <p:blipFill>
          <a:blip r:embed="rId5"/>
          <a:stretch>
            <a:fillRect/>
          </a:stretch>
        </p:blipFill>
        <p:spPr>
          <a:xfrm>
            <a:off x="1379160" y="1949120"/>
            <a:ext cx="5933520" cy="28375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685800" y="2119320"/>
            <a:ext cx="1116000" cy="505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Sustained</a:t>
            </a:r>
            <a:endParaRPr/>
          </a:p>
        </p:txBody>
      </p:sp>
      <p:sp>
        <p:nvSpPr>
          <p:cNvPr id="2" name="ZoneTexte 1"/>
          <p:cNvSpPr txBox="1"/>
          <p:nvPr/>
        </p:nvSpPr>
        <p:spPr>
          <a:xfrm>
            <a:off x="1933038" y="4671160"/>
            <a:ext cx="556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Plot of the concentration of ligands over time </a:t>
            </a:r>
            <a:r>
              <a:rPr lang="fr-FR" sz="1200" dirty="0" err="1" smtClean="0"/>
              <a:t>at</a:t>
            </a:r>
            <a:r>
              <a:rPr lang="fr-FR" sz="1200" dirty="0" smtClean="0"/>
              <a:t> a </a:t>
            </a:r>
            <a:r>
              <a:rPr lang="fr-FR" sz="1200" dirty="0" err="1" smtClean="0"/>
              <a:t>fixed</a:t>
            </a:r>
            <a:r>
              <a:rPr lang="fr-FR" sz="1200" dirty="0" smtClean="0"/>
              <a:t> distance </a:t>
            </a:r>
            <a:r>
              <a:rPr lang="fr-FR" sz="1200" dirty="0" err="1" smtClean="0"/>
              <a:t>from</a:t>
            </a:r>
            <a:r>
              <a:rPr lang="fr-FR" sz="1200" dirty="0" smtClean="0"/>
              <a:t> the source 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 Illustration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6F90FF7D-A028-413A-B0DB-F0A673D853F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/>
          </a:p>
        </p:txBody>
      </p:sp>
      <p:pic>
        <p:nvPicPr>
          <p:cNvPr id="131" name="Shap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46840"/>
            <a:ext cx="8228880" cy="292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Diffusion Interface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C3A44DD-1DCF-40FF-9395-E0D1BE1BD5BA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504000" y="1615320"/>
            <a:ext cx="1499760" cy="20156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</a:rPr>
              <a:t>VIDEO of the integrative diffusion instead and click on the location and coefficient button to show the other interface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8E1C14B5-BC25-4EDE-953F-4437E00491E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/>
          </a:p>
        </p:txBody>
      </p:sp>
      <p:pic>
        <p:nvPicPr>
          <p:cNvPr id="138" name="Imag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4477680" y="1332720"/>
            <a:ext cx="4089960" cy="34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pic>
        <p:nvPicPr>
          <p:cNvPr id="140" name="Image 139"/>
          <p:cNvPicPr/>
          <p:nvPr/>
        </p:nvPicPr>
        <p:blipFill>
          <a:blip r:embed="rId2"/>
          <a:stretch>
            <a:fillRect/>
          </a:stretch>
        </p:blipFill>
        <p:spPr>
          <a:xfrm>
            <a:off x="2100240" y="1209240"/>
            <a:ext cx="4942440" cy="370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  <p:pic>
        <p:nvPicPr>
          <p:cNvPr id="143" name="Imag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4536000" y="1786680"/>
            <a:ext cx="4319640" cy="3036960"/>
          </a:xfrm>
          <a:prstGeom prst="rect">
            <a:avLst/>
          </a:prstGeom>
          <a:ln>
            <a:noFill/>
          </a:ln>
        </p:spPr>
      </p:pic>
      <p:pic>
        <p:nvPicPr>
          <p:cNvPr id="144" name="Image 143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" y="1692720"/>
            <a:ext cx="3674880" cy="327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Kaul, Himanshu, and Yiannis Ventikos. "Investigating biocomplexity through the agent-based paradigm." </a:t>
            </a:r>
            <a:r>
              <a:rPr lang="en-GB" sz="1200" i="1">
                <a:solidFill>
                  <a:srgbClr val="000000"/>
                </a:solidFill>
                <a:latin typeface="Arial"/>
                <a:ea typeface="Arial"/>
              </a:rPr>
              <a:t>Briefings in bioinformatics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16.1 (2015): 137-152.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213D8F78-8DB4-4BFA-BB79-FD2A2B80825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Design aims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2898" y="2523237"/>
            <a:ext cx="1996560" cy="12121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prompt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825662" y="2523237"/>
            <a:ext cx="1859760" cy="109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binary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3375720" y="1586160"/>
            <a:ext cx="2250000" cy="3038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Flexibly &amp; efficiently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reproduce biologically realistic behaviour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57600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type="triangle" w="lg" len="lg"/>
          </a:ln>
        </p:spPr>
      </p:sp>
      <p:sp>
        <p:nvSpPr>
          <p:cNvPr id="84" name="CustomShape 6"/>
          <p:cNvSpPr/>
          <p:nvPr/>
        </p:nvSpPr>
        <p:spPr>
          <a:xfrm>
            <a:off x="562644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type="triangle" w="lg" len="lg"/>
          </a:ln>
        </p:spPr>
      </p:sp>
      <p:sp>
        <p:nvSpPr>
          <p:cNvPr id="85" name="CustomShape 7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0F23025E-82B4-4C92-BD75-39837EF642AE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Agent-based models (ABMs)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Suited to modelling interdependent modules (e.g. cells)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model heterogenous entities with heterogenous interaction network. (Kaul 2015)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Growing in popularity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424C30F-C156-452E-A521-05B40F5FB7E2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Design choices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Agent-based models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Continuous space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Different types of cells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Environment modelled with PDEs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Julia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Shape 71"/>
          <p:cNvPicPr/>
          <p:nvPr/>
        </p:nvPicPr>
        <p:blipFill>
          <a:blip r:embed="rId3"/>
          <a:srcRect l="3847115" t="-7608977" r="5627926" b="-9084938"/>
          <a:stretch>
            <a:fillRect/>
          </a:stretch>
        </p:blipFill>
        <p:spPr>
          <a:xfrm>
            <a:off x="5679720" y="3544200"/>
            <a:ext cx="1877760" cy="12841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A77E122C-5888-4A78-B968-AC77EC839F93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Model overview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281FA1D1-D664-4892-8874-B0872B018E0C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/>
          </a:p>
        </p:txBody>
      </p:sp>
      <p:pic>
        <p:nvPicPr>
          <p:cNvPr id="99" name="Shap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4944600" y="1244520"/>
            <a:ext cx="3180240" cy="368352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lgorithmover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52" y="1456608"/>
            <a:ext cx="2743200" cy="325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 Model Interface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CD80399-815C-4098-893A-E862A46EA4C5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/>
          </a:p>
        </p:txBody>
      </p:sp>
      <p:pic>
        <p:nvPicPr>
          <p:cNvPr id="108" name="Shap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400" y="1196640"/>
            <a:ext cx="8413920" cy="379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 Model</a:t>
            </a:r>
            <a:endParaRPr/>
          </a:p>
        </p:txBody>
      </p:sp>
      <p:pic>
        <p:nvPicPr>
          <p:cNvPr id="101" name="Shap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083" y="1496156"/>
            <a:ext cx="2742480" cy="1732680"/>
          </a:xfrm>
          <a:prstGeom prst="rect">
            <a:avLst/>
          </a:prstGeom>
          <a:ln>
            <a:noFill/>
          </a:ln>
        </p:spPr>
      </p:pic>
      <p:pic>
        <p:nvPicPr>
          <p:cNvPr id="102" name="Shape 87"/>
          <p:cNvPicPr/>
          <p:nvPr/>
        </p:nvPicPr>
        <p:blipFill>
          <a:blip r:embed="rId4"/>
          <a:stretch>
            <a:fillRect/>
          </a:stretch>
        </p:blipFill>
        <p:spPr>
          <a:xfrm>
            <a:off x="3681707" y="1497420"/>
            <a:ext cx="3837431" cy="32727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370C9972-C7C2-48E8-801B-52238063A63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 dirty="0">
                <a:solidFill>
                  <a:srgbClr val="DA0002"/>
                </a:solidFill>
                <a:latin typeface="Arial"/>
                <a:ea typeface="Arial"/>
              </a:rPr>
              <a:t>Cell </a:t>
            </a:r>
            <a:r>
              <a:rPr lang="en-GB" sz="3600" b="1" dirty="0" smtClean="0">
                <a:solidFill>
                  <a:srgbClr val="DA0002"/>
                </a:solidFill>
                <a:latin typeface="Arial"/>
                <a:ea typeface="Arial"/>
              </a:rPr>
              <a:t>Ballistics</a:t>
            </a:r>
            <a:endParaRPr dirty="0"/>
          </a:p>
        </p:txBody>
      </p:sp>
      <p:pic>
        <p:nvPicPr>
          <p:cNvPr id="110" name="Shap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9120" y="1218240"/>
            <a:ext cx="6284880" cy="36216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C7FB02DB-285D-4335-B406-BF8EAB0A1099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DA0002"/>
                </a:solidFill>
                <a:latin typeface="Arial"/>
                <a:ea typeface="Arial"/>
              </a:rPr>
              <a:t>Cell-Cell Interaction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11AE9D48-EC17-4415-8509-3A4A7451BDCD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/>
          </a:p>
        </p:txBody>
      </p:sp>
      <p:pic>
        <p:nvPicPr>
          <p:cNvPr id="114" name="Shape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4104000" y="3493080"/>
            <a:ext cx="2809080" cy="523080"/>
          </a:xfrm>
          <a:prstGeom prst="rect">
            <a:avLst/>
          </a:prstGeom>
          <a:ln>
            <a:noFill/>
          </a:ln>
        </p:spPr>
      </p:pic>
      <p:pic>
        <p:nvPicPr>
          <p:cNvPr id="115" name="Shape 112"/>
          <p:cNvPicPr/>
          <p:nvPr/>
        </p:nvPicPr>
        <p:blipFill>
          <a:blip r:embed="rId4"/>
          <a:stretch>
            <a:fillRect/>
          </a:stretch>
        </p:blipFill>
        <p:spPr>
          <a:xfrm>
            <a:off x="17280" y="1217880"/>
            <a:ext cx="6202080" cy="2298240"/>
          </a:xfrm>
          <a:prstGeom prst="rect">
            <a:avLst/>
          </a:prstGeom>
          <a:ln>
            <a:noFill/>
          </a:ln>
        </p:spPr>
      </p:pic>
      <p:pic>
        <p:nvPicPr>
          <p:cNvPr id="116" name="Shape 113"/>
          <p:cNvPicPr/>
          <p:nvPr/>
        </p:nvPicPr>
        <p:blipFill>
          <a:blip r:embed="rId5"/>
          <a:stretch>
            <a:fillRect/>
          </a:stretch>
        </p:blipFill>
        <p:spPr>
          <a:xfrm>
            <a:off x="5112720" y="2444400"/>
            <a:ext cx="3726000" cy="238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54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antoine messager</cp:lastModifiedBy>
  <cp:revision>2</cp:revision>
  <dcterms:modified xsi:type="dcterms:W3CDTF">2015-03-29T11:29:17Z</dcterms:modified>
</cp:coreProperties>
</file>