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sldIdLst>
    <p:sldId id="256" r:id="rId2"/>
    <p:sldId id="257" r:id="rId3"/>
    <p:sldId id="263" r:id="rId4"/>
    <p:sldId id="261" r:id="rId5"/>
    <p:sldId id="258" r:id="rId6"/>
    <p:sldId id="259" r:id="rId7"/>
    <p:sldId id="262" r:id="rId8"/>
    <p:sldId id="260"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54232CE-D81C-4CF1-B714-19950FCAA808}" type="datetimeFigureOut">
              <a:rPr lang="en-US" smtClean="0"/>
              <a:t>12/14/2020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605DD06-54EA-42ED-96DC-1418B5B8AD3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807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4232CE-D81C-4CF1-B714-19950FCAA808}"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5DD06-54EA-42ED-96DC-1418B5B8AD3D}" type="slidenum">
              <a:rPr lang="en-US" smtClean="0"/>
              <a:t>‹#›</a:t>
            </a:fld>
            <a:endParaRPr lang="en-US"/>
          </a:p>
        </p:txBody>
      </p:sp>
    </p:spTree>
    <p:extLst>
      <p:ext uri="{BB962C8B-B14F-4D97-AF65-F5344CB8AC3E}">
        <p14:creationId xmlns:p14="http://schemas.microsoft.com/office/powerpoint/2010/main" val="3997369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4232CE-D81C-4CF1-B714-19950FCAA808}"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5DD06-54EA-42ED-96DC-1418B5B8AD3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5274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4232CE-D81C-4CF1-B714-19950FCAA808}"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5DD06-54EA-42ED-96DC-1418B5B8AD3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4706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4232CE-D81C-4CF1-B714-19950FCAA808}"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5DD06-54EA-42ED-96DC-1418B5B8AD3D}" type="slidenum">
              <a:rPr lang="en-US" smtClean="0"/>
              <a:t>‹#›</a:t>
            </a:fld>
            <a:endParaRPr lang="en-US"/>
          </a:p>
        </p:txBody>
      </p:sp>
    </p:spTree>
    <p:extLst>
      <p:ext uri="{BB962C8B-B14F-4D97-AF65-F5344CB8AC3E}">
        <p14:creationId xmlns:p14="http://schemas.microsoft.com/office/powerpoint/2010/main" val="438412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4232CE-D81C-4CF1-B714-19950FCAA808}"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5DD06-54EA-42ED-96DC-1418B5B8AD3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4098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4232CE-D81C-4CF1-B714-19950FCAA808}"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5DD06-54EA-42ED-96DC-1418B5B8AD3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2307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232CE-D81C-4CF1-B714-19950FCAA808}"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5DD06-54EA-42ED-96DC-1418B5B8AD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7476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232CE-D81C-4CF1-B714-19950FCAA808}"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5DD06-54EA-42ED-96DC-1418B5B8AD3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3789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232CE-D81C-4CF1-B714-19950FCAA808}"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5DD06-54EA-42ED-96DC-1418B5B8AD3D}" type="slidenum">
              <a:rPr lang="en-US" smtClean="0"/>
              <a:t>‹#›</a:t>
            </a:fld>
            <a:endParaRPr lang="en-US"/>
          </a:p>
        </p:txBody>
      </p:sp>
    </p:spTree>
    <p:extLst>
      <p:ext uri="{BB962C8B-B14F-4D97-AF65-F5344CB8AC3E}">
        <p14:creationId xmlns:p14="http://schemas.microsoft.com/office/powerpoint/2010/main" val="3088427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4232CE-D81C-4CF1-B714-19950FCAA808}"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5DD06-54EA-42ED-96DC-1418B5B8AD3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2301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4232CE-D81C-4CF1-B714-19950FCAA808}"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5DD06-54EA-42ED-96DC-1418B5B8AD3D}" type="slidenum">
              <a:rPr lang="en-US" smtClean="0"/>
              <a:t>‹#›</a:t>
            </a:fld>
            <a:endParaRPr lang="en-US"/>
          </a:p>
        </p:txBody>
      </p:sp>
    </p:spTree>
    <p:extLst>
      <p:ext uri="{BB962C8B-B14F-4D97-AF65-F5344CB8AC3E}">
        <p14:creationId xmlns:p14="http://schemas.microsoft.com/office/powerpoint/2010/main" val="96940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4232CE-D81C-4CF1-B714-19950FCAA808}" type="datetimeFigureOut">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05DD06-54EA-42ED-96DC-1418B5B8AD3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1881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4232CE-D81C-4CF1-B714-19950FCAA808}"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05DD06-54EA-42ED-96DC-1418B5B8AD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567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232CE-D81C-4CF1-B714-19950FCAA808}" type="datetimeFigureOut">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05DD06-54EA-42ED-96DC-1418B5B8AD3D}" type="slidenum">
              <a:rPr lang="en-US" smtClean="0"/>
              <a:t>‹#›</a:t>
            </a:fld>
            <a:endParaRPr lang="en-US"/>
          </a:p>
        </p:txBody>
      </p:sp>
    </p:spTree>
    <p:extLst>
      <p:ext uri="{BB962C8B-B14F-4D97-AF65-F5344CB8AC3E}">
        <p14:creationId xmlns:p14="http://schemas.microsoft.com/office/powerpoint/2010/main" val="137898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4232CE-D81C-4CF1-B714-19950FCAA808}"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5DD06-54EA-42ED-96DC-1418B5B8AD3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391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4232CE-D81C-4CF1-B714-19950FCAA808}"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5DD06-54EA-42ED-96DC-1418B5B8AD3D}" type="slidenum">
              <a:rPr lang="en-US" smtClean="0"/>
              <a:t>‹#›</a:t>
            </a:fld>
            <a:endParaRPr lang="en-US"/>
          </a:p>
        </p:txBody>
      </p:sp>
    </p:spTree>
    <p:extLst>
      <p:ext uri="{BB962C8B-B14F-4D97-AF65-F5344CB8AC3E}">
        <p14:creationId xmlns:p14="http://schemas.microsoft.com/office/powerpoint/2010/main" val="356410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4232CE-D81C-4CF1-B714-19950FCAA808}" type="datetimeFigureOut">
              <a:rPr lang="en-US" smtClean="0"/>
              <a:t>12/14/2020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05DD06-54EA-42ED-96DC-1418B5B8AD3D}" type="slidenum">
              <a:rPr lang="en-US" smtClean="0"/>
              <a:t>‹#›</a:t>
            </a:fld>
            <a:endParaRPr lang="en-US"/>
          </a:p>
        </p:txBody>
      </p:sp>
    </p:spTree>
    <p:extLst>
      <p:ext uri="{BB962C8B-B14F-4D97-AF65-F5344CB8AC3E}">
        <p14:creationId xmlns:p14="http://schemas.microsoft.com/office/powerpoint/2010/main" val="3931026537"/>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0F002-9303-4122-A289-61DC425CF782}"/>
              </a:ext>
            </a:extLst>
          </p:cNvPr>
          <p:cNvSpPr>
            <a:spLocks noGrp="1"/>
          </p:cNvSpPr>
          <p:nvPr>
            <p:ph type="ctrTitle"/>
          </p:nvPr>
        </p:nvSpPr>
        <p:spPr/>
        <p:txBody>
          <a:bodyPr/>
          <a:lstStyle/>
          <a:p>
            <a:r>
              <a:rPr lang="en-US" dirty="0"/>
              <a:t>Country Travel Store</a:t>
            </a:r>
          </a:p>
        </p:txBody>
      </p:sp>
      <p:sp>
        <p:nvSpPr>
          <p:cNvPr id="3" name="Subtitle 2">
            <a:extLst>
              <a:ext uri="{FF2B5EF4-FFF2-40B4-BE49-F238E27FC236}">
                <a16:creationId xmlns:a16="http://schemas.microsoft.com/office/drawing/2014/main" id="{F74B87B3-34D9-478C-BA18-A78BB2807C73}"/>
              </a:ext>
            </a:extLst>
          </p:cNvPr>
          <p:cNvSpPr>
            <a:spLocks noGrp="1"/>
          </p:cNvSpPr>
          <p:nvPr>
            <p:ph type="subTitle" idx="1"/>
          </p:nvPr>
        </p:nvSpPr>
        <p:spPr/>
        <p:txBody>
          <a:bodyPr/>
          <a:lstStyle/>
          <a:p>
            <a:r>
              <a:rPr lang="en-US" dirty="0"/>
              <a:t>Phase IV Presentation</a:t>
            </a:r>
          </a:p>
          <a:p>
            <a:r>
              <a:rPr lang="en-US" dirty="0"/>
              <a:t>Analysis and Design By: Matthew Pederson and Ryan Chen</a:t>
            </a:r>
          </a:p>
        </p:txBody>
      </p:sp>
    </p:spTree>
    <p:extLst>
      <p:ext uri="{BB962C8B-B14F-4D97-AF65-F5344CB8AC3E}">
        <p14:creationId xmlns:p14="http://schemas.microsoft.com/office/powerpoint/2010/main" val="1983241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D3EB-D0F2-4027-9A6A-BF5C933D9EC0}"/>
              </a:ext>
            </a:extLst>
          </p:cNvPr>
          <p:cNvSpPr>
            <a:spLocks noGrp="1"/>
          </p:cNvSpPr>
          <p:nvPr>
            <p:ph type="title"/>
          </p:nvPr>
        </p:nvSpPr>
        <p:spPr/>
        <p:txBody>
          <a:bodyPr/>
          <a:lstStyle/>
          <a:p>
            <a:r>
              <a:rPr lang="en-US" dirty="0"/>
              <a:t>The New System</a:t>
            </a:r>
          </a:p>
        </p:txBody>
      </p:sp>
      <p:sp>
        <p:nvSpPr>
          <p:cNvPr id="3" name="Content Placeholder 2">
            <a:extLst>
              <a:ext uri="{FF2B5EF4-FFF2-40B4-BE49-F238E27FC236}">
                <a16:creationId xmlns:a16="http://schemas.microsoft.com/office/drawing/2014/main" id="{9A002110-490C-427B-A175-5D1EA727E03E}"/>
              </a:ext>
            </a:extLst>
          </p:cNvPr>
          <p:cNvSpPr>
            <a:spLocks noGrp="1"/>
          </p:cNvSpPr>
          <p:nvPr>
            <p:ph idx="1"/>
          </p:nvPr>
        </p:nvSpPr>
        <p:spPr/>
        <p:txBody>
          <a:bodyPr>
            <a:normAutofit/>
          </a:bodyPr>
          <a:lstStyle/>
          <a:p>
            <a:r>
              <a:rPr lang="en-US" dirty="0"/>
              <a:t>The new system we are going to give The Country Travel Store is a new way for them to store and collect the data they get from customers, trips, partners employees and expenses. This is something they desperately needed and when shown this new system I believe they will be very pleased with it. </a:t>
            </a:r>
          </a:p>
          <a:p>
            <a:endParaRPr lang="en-US" dirty="0"/>
          </a:p>
          <a:p>
            <a:endParaRPr lang="en-US" dirty="0"/>
          </a:p>
          <a:p>
            <a:pPr marL="0" indent="0">
              <a:buNone/>
            </a:pPr>
            <a:endParaRPr lang="en-US" sz="1000" dirty="0"/>
          </a:p>
          <a:p>
            <a:pPr marL="0" indent="0">
              <a:buNone/>
            </a:pPr>
            <a:endParaRPr lang="en-US" sz="14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7948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1708EBE-8F1C-4F88-9893-363C6C692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3008F04-25AC-4851-913F-8E3AE20B17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7" name="Picture 16">
              <a:extLst>
                <a:ext uri="{FF2B5EF4-FFF2-40B4-BE49-F238E27FC236}">
                  <a16:creationId xmlns:a16="http://schemas.microsoft.com/office/drawing/2014/main" id="{9EFFDCD6-F7ED-482D-907C-CD48B9B1DD4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7">
              <a:extLst>
                <a:ext uri="{FF2B5EF4-FFF2-40B4-BE49-F238E27FC236}">
                  <a16:creationId xmlns:a16="http://schemas.microsoft.com/office/drawing/2014/main" id="{D5765067-14FA-421E-B823-BC9850AB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105C27D4-E19A-481A-BB00-A276CC012F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 name="Picture 19">
              <a:extLst>
                <a:ext uri="{FF2B5EF4-FFF2-40B4-BE49-F238E27FC236}">
                  <a16:creationId xmlns:a16="http://schemas.microsoft.com/office/drawing/2014/main" id="{13A9933D-84D7-4A15-B34D-2D7B08120A4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0323EA5-0E19-45E3-A18B-2F3995D85B64}"/>
              </a:ext>
            </a:extLst>
          </p:cNvPr>
          <p:cNvSpPr>
            <a:spLocks noGrp="1"/>
          </p:cNvSpPr>
          <p:nvPr>
            <p:ph type="title"/>
          </p:nvPr>
        </p:nvSpPr>
        <p:spPr>
          <a:xfrm>
            <a:off x="1256858" y="982132"/>
            <a:ext cx="4842190" cy="1774814"/>
          </a:xfrm>
        </p:spPr>
        <p:txBody>
          <a:bodyPr>
            <a:normAutofit/>
          </a:bodyPr>
          <a:lstStyle/>
          <a:p>
            <a:r>
              <a:rPr lang="en-US" dirty="0"/>
              <a:t>Overview</a:t>
            </a:r>
          </a:p>
        </p:txBody>
      </p:sp>
      <p:cxnSp>
        <p:nvCxnSpPr>
          <p:cNvPr id="22" name="Straight Connector 21">
            <a:extLst>
              <a:ext uri="{FF2B5EF4-FFF2-40B4-BE49-F238E27FC236}">
                <a16:creationId xmlns:a16="http://schemas.microsoft.com/office/drawing/2014/main" id="{34C3C3E8-6B5D-49DA-997A-3582B89C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46233" y="2838638"/>
            <a:ext cx="4663440"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Diagram&#10;&#10;Description automatically generated">
            <a:extLst>
              <a:ext uri="{FF2B5EF4-FFF2-40B4-BE49-F238E27FC236}">
                <a16:creationId xmlns:a16="http://schemas.microsoft.com/office/drawing/2014/main" id="{AFB463BF-F798-44B6-953F-2E597CAF98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401" y="3254519"/>
            <a:ext cx="2216907" cy="2216907"/>
          </a:xfrm>
          <a:prstGeom prst="rect">
            <a:avLst/>
          </a:prstGeom>
          <a:ln w="57150" cmpd="thickThin">
            <a:noFill/>
            <a:miter lim="800000"/>
          </a:ln>
        </p:spPr>
      </p:pic>
      <p:pic>
        <p:nvPicPr>
          <p:cNvPr id="9" name="Picture 8">
            <a:extLst>
              <a:ext uri="{FF2B5EF4-FFF2-40B4-BE49-F238E27FC236}">
                <a16:creationId xmlns:a16="http://schemas.microsoft.com/office/drawing/2014/main" id="{998CC989-7534-478F-86A6-CA26D1A6629E}"/>
              </a:ext>
            </a:extLst>
          </p:cNvPr>
          <p:cNvPicPr>
            <a:picLocks noChangeAspect="1"/>
          </p:cNvPicPr>
          <p:nvPr/>
        </p:nvPicPr>
        <p:blipFill>
          <a:blip r:embed="rId6"/>
          <a:stretch>
            <a:fillRect/>
          </a:stretch>
        </p:blipFill>
        <p:spPr>
          <a:xfrm>
            <a:off x="3837973" y="3326315"/>
            <a:ext cx="2229372" cy="2073316"/>
          </a:xfrm>
          <a:prstGeom prst="rect">
            <a:avLst/>
          </a:prstGeom>
          <a:ln w="57150" cmpd="thickThin">
            <a:noFill/>
            <a:miter lim="800000"/>
          </a:ln>
        </p:spPr>
      </p:pic>
      <p:sp>
        <p:nvSpPr>
          <p:cNvPr id="3" name="Content Placeholder 2">
            <a:extLst>
              <a:ext uri="{FF2B5EF4-FFF2-40B4-BE49-F238E27FC236}">
                <a16:creationId xmlns:a16="http://schemas.microsoft.com/office/drawing/2014/main" id="{D23F6DBE-B603-471D-8820-7C40430D5387}"/>
              </a:ext>
            </a:extLst>
          </p:cNvPr>
          <p:cNvSpPr>
            <a:spLocks noGrp="1"/>
          </p:cNvSpPr>
          <p:nvPr>
            <p:ph idx="1"/>
          </p:nvPr>
        </p:nvSpPr>
        <p:spPr>
          <a:xfrm>
            <a:off x="6604033" y="1158023"/>
            <a:ext cx="4528947" cy="4696335"/>
          </a:xfrm>
        </p:spPr>
        <p:txBody>
          <a:bodyPr>
            <a:normAutofit/>
          </a:bodyPr>
          <a:lstStyle/>
          <a:p>
            <a:r>
              <a:rPr lang="en-US" dirty="0"/>
              <a:t>Country Travel Store is a small travel agency owned by my grandmother for over 30 years. She started the company, and they have been based out of Monticello, Minnesota for the duration of their existence.</a:t>
            </a:r>
          </a:p>
        </p:txBody>
      </p:sp>
    </p:spTree>
    <p:extLst>
      <p:ext uri="{BB962C8B-B14F-4D97-AF65-F5344CB8AC3E}">
        <p14:creationId xmlns:p14="http://schemas.microsoft.com/office/powerpoint/2010/main" val="39016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1603CB3-7EBE-40D4-9A7F-58BC08AB23C8}"/>
              </a:ext>
            </a:extLst>
          </p:cNvPr>
          <p:cNvSpPr>
            <a:spLocks noGrp="1"/>
          </p:cNvSpPr>
          <p:nvPr>
            <p:ph type="title"/>
          </p:nvPr>
        </p:nvSpPr>
        <p:spPr>
          <a:xfrm>
            <a:off x="952108" y="954756"/>
            <a:ext cx="2730414" cy="4946003"/>
          </a:xfrm>
        </p:spPr>
        <p:txBody>
          <a:bodyPr>
            <a:normAutofit/>
          </a:bodyPr>
          <a:lstStyle/>
          <a:p>
            <a:r>
              <a:rPr lang="en-US">
                <a:solidFill>
                  <a:srgbClr val="FFFFFF"/>
                </a:solidFill>
              </a:rPr>
              <a:t>Analysis</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89EA61-92F8-4D46-A63B-64E9687B2062}"/>
              </a:ext>
            </a:extLst>
          </p:cNvPr>
          <p:cNvSpPr>
            <a:spLocks noGrp="1"/>
          </p:cNvSpPr>
          <p:nvPr>
            <p:ph idx="1"/>
          </p:nvPr>
        </p:nvSpPr>
        <p:spPr>
          <a:xfrm>
            <a:off x="5140934" y="469900"/>
            <a:ext cx="5953630" cy="5405968"/>
          </a:xfrm>
        </p:spPr>
        <p:txBody>
          <a:bodyPr anchor="ctr">
            <a:normAutofit/>
          </a:bodyPr>
          <a:lstStyle/>
          <a:p>
            <a:r>
              <a:rPr lang="en-US" dirty="0"/>
              <a:t>When deciding what to do for a project for The Country Travel Store it was relatively easy, because right away in the interview they brought up that they use an all-paper filing system broken up by category (5 categories). This set the project in motion because we quickly explained why that was not efficient and they then asked us if we could design a system that would fix their paper problem. </a:t>
            </a:r>
          </a:p>
        </p:txBody>
      </p:sp>
    </p:spTree>
    <p:extLst>
      <p:ext uri="{BB962C8B-B14F-4D97-AF65-F5344CB8AC3E}">
        <p14:creationId xmlns:p14="http://schemas.microsoft.com/office/powerpoint/2010/main" val="55325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40FBE6-72B7-43D4-A8EB-FDBC35FE5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47B8492-BC4D-4046-B35A-C38E03494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47264A7B-BD07-443B-B4AE-B7D112274D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8D9B85B4-ACC6-412B-BC6B-2163BCCD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17D5E57D-F913-44D3-9AF3-FCDFAE64F7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BCF01E4E-4102-455A-BC41-D5F848B941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5C16DC3F-107A-4B95-90D3-A1522A753BC2}"/>
              </a:ext>
            </a:extLst>
          </p:cNvPr>
          <p:cNvSpPr>
            <a:spLocks noGrp="1"/>
          </p:cNvSpPr>
          <p:nvPr>
            <p:ph type="title"/>
          </p:nvPr>
        </p:nvSpPr>
        <p:spPr>
          <a:xfrm>
            <a:off x="1295402" y="982132"/>
            <a:ext cx="3660056" cy="1325373"/>
          </a:xfrm>
        </p:spPr>
        <p:txBody>
          <a:bodyPr anchor="b">
            <a:normAutofit/>
          </a:bodyPr>
          <a:lstStyle/>
          <a:p>
            <a:r>
              <a:rPr lang="en-US" sz="2400"/>
              <a:t>The Old System</a:t>
            </a:r>
          </a:p>
        </p:txBody>
      </p:sp>
      <p:cxnSp>
        <p:nvCxnSpPr>
          <p:cNvPr id="18" name="Straight Connector 17">
            <a:extLst>
              <a:ext uri="{FF2B5EF4-FFF2-40B4-BE49-F238E27FC236}">
                <a16:creationId xmlns:a16="http://schemas.microsoft.com/office/drawing/2014/main" id="{16652DC1-CA18-4263-AC06-BAB0B05EC7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BFDBF6F6-B697-49F6-9EF3-0BD4508C8493}"/>
              </a:ext>
            </a:extLst>
          </p:cNvPr>
          <p:cNvSpPr>
            <a:spLocks noGrp="1"/>
          </p:cNvSpPr>
          <p:nvPr>
            <p:ph idx="1"/>
          </p:nvPr>
        </p:nvSpPr>
        <p:spPr>
          <a:xfrm>
            <a:off x="1295401" y="2493774"/>
            <a:ext cx="3660057" cy="3382094"/>
          </a:xfrm>
        </p:spPr>
        <p:txBody>
          <a:bodyPr>
            <a:normAutofit/>
          </a:bodyPr>
          <a:lstStyle/>
          <a:p>
            <a:pPr algn="ctr"/>
            <a:r>
              <a:rPr lang="en-US" sz="1600" dirty="0"/>
              <a:t>All paper</a:t>
            </a:r>
          </a:p>
          <a:p>
            <a:pPr algn="ctr"/>
            <a:r>
              <a:rPr lang="en-US" sz="1600" dirty="0"/>
              <a:t>No way to back up</a:t>
            </a:r>
          </a:p>
          <a:p>
            <a:pPr algn="ctr"/>
            <a:r>
              <a:rPr lang="en-US" sz="1600" dirty="0"/>
              <a:t>Risk of loss or damage is high</a:t>
            </a:r>
          </a:p>
          <a:p>
            <a:pPr algn="ctr"/>
            <a:r>
              <a:rPr lang="en-US" sz="1600" dirty="0"/>
              <a:t>This is one month in 2019 of one category, Imagine over 30 years of data stored this way.</a:t>
            </a:r>
          </a:p>
        </p:txBody>
      </p:sp>
      <p:pic>
        <p:nvPicPr>
          <p:cNvPr id="5" name="Picture 4" descr="Diagram&#10;&#10;Description automatically generated">
            <a:extLst>
              <a:ext uri="{FF2B5EF4-FFF2-40B4-BE49-F238E27FC236}">
                <a16:creationId xmlns:a16="http://schemas.microsoft.com/office/drawing/2014/main" id="{2F4DCE89-0151-4B45-88A0-6C80B8A20ECA}"/>
              </a:ext>
            </a:extLst>
          </p:cNvPr>
          <p:cNvPicPr>
            <a:picLocks noChangeAspect="1"/>
          </p:cNvPicPr>
          <p:nvPr/>
        </p:nvPicPr>
        <p:blipFill rotWithShape="1">
          <a:blip r:embed="rId5">
            <a:extLst>
              <a:ext uri="{28A0092B-C50C-407E-A947-70E740481C1C}">
                <a14:useLocalDpi xmlns:a14="http://schemas.microsoft.com/office/drawing/2010/main" val="0"/>
              </a:ext>
            </a:extLst>
          </a:blip>
          <a:srcRect l="4886" r="28011" b="2"/>
          <a:stretch/>
        </p:blipFill>
        <p:spPr>
          <a:xfrm rot="5400000">
            <a:off x="5706533" y="694265"/>
            <a:ext cx="4893735" cy="5469466"/>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10681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3" name="Picture 42">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4" name="Rectangle 43">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5" name="Picture 44">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6" name="Picture 45">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2B4BFF0-3939-4390-8C13-954809D5E673}"/>
              </a:ext>
            </a:extLst>
          </p:cNvPr>
          <p:cNvSpPr>
            <a:spLocks noGrp="1"/>
          </p:cNvSpPr>
          <p:nvPr>
            <p:ph type="title"/>
          </p:nvPr>
        </p:nvSpPr>
        <p:spPr>
          <a:xfrm>
            <a:off x="6094412" y="982132"/>
            <a:ext cx="4802185" cy="1303867"/>
          </a:xfrm>
        </p:spPr>
        <p:txBody>
          <a:bodyPr>
            <a:normAutofit/>
          </a:bodyPr>
          <a:lstStyle/>
          <a:p>
            <a:r>
              <a:rPr lang="en-US" dirty="0"/>
              <a:t>Phase I</a:t>
            </a:r>
          </a:p>
        </p:txBody>
      </p:sp>
      <p:sp>
        <p:nvSpPr>
          <p:cNvPr id="48" name="Rectangle 47">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F66F2A5-FB30-4DB7-A48F-4CC98C62380A}"/>
              </a:ext>
            </a:extLst>
          </p:cNvPr>
          <p:cNvPicPr>
            <a:picLocks noChangeAspect="1"/>
          </p:cNvPicPr>
          <p:nvPr/>
        </p:nvPicPr>
        <p:blipFill rotWithShape="1">
          <a:blip r:embed="rId5"/>
          <a:srcRect r="-6" b="1112"/>
          <a:stretch/>
        </p:blipFill>
        <p:spPr>
          <a:xfrm>
            <a:off x="1166327" y="1164998"/>
            <a:ext cx="4388455" cy="4368056"/>
          </a:xfrm>
          <a:prstGeom prst="rect">
            <a:avLst/>
          </a:prstGeom>
        </p:spPr>
      </p:pic>
      <p:cxnSp>
        <p:nvCxnSpPr>
          <p:cNvPr id="50" name="Straight Connector 49">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C9D6735-2F76-45F5-AB3E-F12AC06437AB}"/>
              </a:ext>
            </a:extLst>
          </p:cNvPr>
          <p:cNvSpPr>
            <a:spLocks noGrp="1"/>
          </p:cNvSpPr>
          <p:nvPr>
            <p:ph idx="1"/>
          </p:nvPr>
        </p:nvSpPr>
        <p:spPr>
          <a:xfrm>
            <a:off x="6094412" y="2556932"/>
            <a:ext cx="4802184" cy="3318936"/>
          </a:xfrm>
        </p:spPr>
        <p:txBody>
          <a:bodyPr>
            <a:normAutofit lnSpcReduction="10000"/>
          </a:bodyPr>
          <a:lstStyle/>
          <a:p>
            <a:pPr>
              <a:lnSpc>
                <a:spcPct val="90000"/>
              </a:lnSpc>
            </a:pPr>
            <a:r>
              <a:rPr lang="en-US" dirty="0"/>
              <a:t>Stakeholders	</a:t>
            </a:r>
          </a:p>
          <a:p>
            <a:pPr lvl="1">
              <a:lnSpc>
                <a:spcPct val="90000"/>
              </a:lnSpc>
            </a:pPr>
            <a:r>
              <a:rPr lang="en-US" dirty="0"/>
              <a:t>This is a small company so there are not many people employed at the moment</a:t>
            </a:r>
          </a:p>
          <a:p>
            <a:pPr lvl="1">
              <a:lnSpc>
                <a:spcPct val="90000"/>
              </a:lnSpc>
            </a:pPr>
            <a:r>
              <a:rPr lang="en-US" dirty="0"/>
              <a:t>The Partners help The Country Travel Store with deals</a:t>
            </a:r>
          </a:p>
          <a:p>
            <a:pPr lvl="1">
              <a:lnSpc>
                <a:spcPct val="90000"/>
              </a:lnSpc>
            </a:pPr>
            <a:r>
              <a:rPr lang="en-US" dirty="0"/>
              <a:t>Owner gives the Partner’s information to the Representatives</a:t>
            </a:r>
          </a:p>
          <a:p>
            <a:pPr lvl="1">
              <a:lnSpc>
                <a:spcPct val="90000"/>
              </a:lnSpc>
            </a:pPr>
            <a:r>
              <a:rPr lang="en-US" dirty="0"/>
              <a:t>Representatives plan trips with their Customers</a:t>
            </a:r>
          </a:p>
        </p:txBody>
      </p:sp>
    </p:spTree>
    <p:extLst>
      <p:ext uri="{BB962C8B-B14F-4D97-AF65-F5344CB8AC3E}">
        <p14:creationId xmlns:p14="http://schemas.microsoft.com/office/powerpoint/2010/main" val="1126828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1" name="Picture 40">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2" name="Rectangle 41">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3" name="Picture 42">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4" name="Picture 43">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563AF6D2-434E-4B30-8D59-F2C45E025F55}"/>
              </a:ext>
            </a:extLst>
          </p:cNvPr>
          <p:cNvSpPr>
            <a:spLocks noGrp="1"/>
          </p:cNvSpPr>
          <p:nvPr>
            <p:ph type="title"/>
          </p:nvPr>
        </p:nvSpPr>
        <p:spPr>
          <a:xfrm>
            <a:off x="6094412" y="982132"/>
            <a:ext cx="4802185" cy="1303867"/>
          </a:xfrm>
        </p:spPr>
        <p:txBody>
          <a:bodyPr>
            <a:normAutofit/>
          </a:bodyPr>
          <a:lstStyle/>
          <a:p>
            <a:r>
              <a:rPr lang="en-US" dirty="0">
                <a:solidFill>
                  <a:srgbClr val="262626"/>
                </a:solidFill>
              </a:rPr>
              <a:t>Phase II</a:t>
            </a:r>
          </a:p>
        </p:txBody>
      </p:sp>
      <p:sp>
        <p:nvSpPr>
          <p:cNvPr id="46" name="Rectangle 45">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F360AE-CE0E-4ACF-A29B-FD681C3CB0FC}"/>
              </a:ext>
            </a:extLst>
          </p:cNvPr>
          <p:cNvPicPr/>
          <p:nvPr/>
        </p:nvPicPr>
        <p:blipFill>
          <a:blip r:embed="rId5"/>
          <a:stretch>
            <a:fillRect/>
          </a:stretch>
        </p:blipFill>
        <p:spPr>
          <a:xfrm>
            <a:off x="1166326" y="1166327"/>
            <a:ext cx="4387695" cy="4348066"/>
          </a:xfrm>
          <a:prstGeom prst="rect">
            <a:avLst/>
          </a:prstGeom>
        </p:spPr>
      </p:pic>
      <p:cxnSp>
        <p:nvCxnSpPr>
          <p:cNvPr id="48" name="Straight Connector 47">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8CD1BBC5-0790-4C83-9D29-3FAD5F9A1124}"/>
              </a:ext>
            </a:extLst>
          </p:cNvPr>
          <p:cNvSpPr>
            <a:spLocks noGrp="1"/>
          </p:cNvSpPr>
          <p:nvPr>
            <p:ph idx="1"/>
          </p:nvPr>
        </p:nvSpPr>
        <p:spPr>
          <a:xfrm>
            <a:off x="6094412" y="2556932"/>
            <a:ext cx="4802184" cy="3318936"/>
          </a:xfrm>
        </p:spPr>
        <p:txBody>
          <a:bodyPr>
            <a:normAutofit lnSpcReduction="10000"/>
          </a:bodyPr>
          <a:lstStyle/>
          <a:p>
            <a:r>
              <a:rPr lang="en-US" dirty="0">
                <a:solidFill>
                  <a:srgbClr val="262626"/>
                </a:solidFill>
              </a:rPr>
              <a:t>Activity Diagram</a:t>
            </a:r>
          </a:p>
          <a:p>
            <a:pPr lvl="1"/>
            <a:r>
              <a:rPr lang="en-US" dirty="0">
                <a:solidFill>
                  <a:srgbClr val="262626"/>
                </a:solidFill>
              </a:rPr>
              <a:t>Shows process of gathering information </a:t>
            </a:r>
          </a:p>
          <a:p>
            <a:pPr lvl="1"/>
            <a:r>
              <a:rPr lang="en-US" dirty="0">
                <a:solidFill>
                  <a:srgbClr val="262626"/>
                </a:solidFill>
              </a:rPr>
              <a:t>Old system requires this all to be written down</a:t>
            </a:r>
          </a:p>
          <a:p>
            <a:pPr lvl="1"/>
            <a:r>
              <a:rPr lang="en-US" dirty="0">
                <a:solidFill>
                  <a:srgbClr val="262626"/>
                </a:solidFill>
              </a:rPr>
              <a:t>This is how they would organize a trip</a:t>
            </a:r>
          </a:p>
          <a:p>
            <a:pPr lvl="1"/>
            <a:r>
              <a:rPr lang="en-US" dirty="0">
                <a:solidFill>
                  <a:srgbClr val="262626"/>
                </a:solidFill>
              </a:rPr>
              <a:t>Needed to write all the information down from customers, partners, and the trip details</a:t>
            </a:r>
          </a:p>
          <a:p>
            <a:pPr lvl="1"/>
            <a:endParaRPr lang="en-US" dirty="0">
              <a:solidFill>
                <a:srgbClr val="262626"/>
              </a:solidFill>
            </a:endParaRPr>
          </a:p>
        </p:txBody>
      </p:sp>
    </p:spTree>
    <p:extLst>
      <p:ext uri="{BB962C8B-B14F-4D97-AF65-F5344CB8AC3E}">
        <p14:creationId xmlns:p14="http://schemas.microsoft.com/office/powerpoint/2010/main" val="34679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08C249-0D01-44DC-998C-2CD639B053E8}"/>
              </a:ext>
            </a:extLst>
          </p:cNvPr>
          <p:cNvSpPr>
            <a:spLocks noGrp="1"/>
          </p:cNvSpPr>
          <p:nvPr>
            <p:ph type="title"/>
          </p:nvPr>
        </p:nvSpPr>
        <p:spPr>
          <a:xfrm>
            <a:off x="952108" y="954756"/>
            <a:ext cx="2730414" cy="4946003"/>
          </a:xfrm>
        </p:spPr>
        <p:txBody>
          <a:bodyPr>
            <a:normAutofit/>
          </a:bodyPr>
          <a:lstStyle/>
          <a:p>
            <a:r>
              <a:rPr lang="en-US">
                <a:solidFill>
                  <a:srgbClr val="FFFFFF"/>
                </a:solidFill>
              </a:rPr>
              <a:t>Design</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6ADD37-AB31-4DE3-88D9-B6C0BB3898BF}"/>
              </a:ext>
            </a:extLst>
          </p:cNvPr>
          <p:cNvSpPr>
            <a:spLocks noGrp="1"/>
          </p:cNvSpPr>
          <p:nvPr>
            <p:ph idx="1"/>
          </p:nvPr>
        </p:nvSpPr>
        <p:spPr>
          <a:xfrm>
            <a:off x="5140934" y="469900"/>
            <a:ext cx="5953630" cy="5405968"/>
          </a:xfrm>
        </p:spPr>
        <p:txBody>
          <a:bodyPr anchor="ctr">
            <a:normAutofit/>
          </a:bodyPr>
          <a:lstStyle/>
          <a:p>
            <a:r>
              <a:rPr lang="en-US" dirty="0"/>
              <a:t>The design was also relatively easy. We knew we wanted to get rid of their paper filing system, so we used Microsoft SQL Server to store their data. This way they could access it from most computers through our program. It also has the capability to be backed up, so they have much less risk in losing all their records.</a:t>
            </a:r>
          </a:p>
        </p:txBody>
      </p:sp>
    </p:spTree>
    <p:extLst>
      <p:ext uri="{BB962C8B-B14F-4D97-AF65-F5344CB8AC3E}">
        <p14:creationId xmlns:p14="http://schemas.microsoft.com/office/powerpoint/2010/main" val="376475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8" name="Picture 37">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9" name="Rectangle 38">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1" name="Picture 40">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4FDD02C1-2CB2-4C3C-B1A0-686F96343679}"/>
              </a:ext>
            </a:extLst>
          </p:cNvPr>
          <p:cNvSpPr>
            <a:spLocks noGrp="1"/>
          </p:cNvSpPr>
          <p:nvPr>
            <p:ph type="title"/>
          </p:nvPr>
        </p:nvSpPr>
        <p:spPr>
          <a:xfrm>
            <a:off x="6094412" y="982132"/>
            <a:ext cx="4802185" cy="1303867"/>
          </a:xfrm>
        </p:spPr>
        <p:txBody>
          <a:bodyPr>
            <a:normAutofit/>
          </a:bodyPr>
          <a:lstStyle/>
          <a:p>
            <a:r>
              <a:rPr lang="en-US" dirty="0">
                <a:solidFill>
                  <a:srgbClr val="262626"/>
                </a:solidFill>
              </a:rPr>
              <a:t>Phase III</a:t>
            </a:r>
          </a:p>
        </p:txBody>
      </p:sp>
      <p:sp>
        <p:nvSpPr>
          <p:cNvPr id="43" name="Rectangle 42">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836FE1B-A243-4E1C-AE82-90FD1EF71CB0}"/>
              </a:ext>
            </a:extLst>
          </p:cNvPr>
          <p:cNvPicPr>
            <a:picLocks noChangeAspect="1"/>
          </p:cNvPicPr>
          <p:nvPr/>
        </p:nvPicPr>
        <p:blipFill>
          <a:blip r:embed="rId5"/>
          <a:stretch>
            <a:fillRect/>
          </a:stretch>
        </p:blipFill>
        <p:spPr>
          <a:xfrm>
            <a:off x="1246136" y="1229579"/>
            <a:ext cx="4263346" cy="4275482"/>
          </a:xfrm>
          <a:prstGeom prst="rect">
            <a:avLst/>
          </a:prstGeom>
        </p:spPr>
      </p:pic>
      <p:cxnSp>
        <p:nvCxnSpPr>
          <p:cNvPr id="45" name="Straight Connector 44">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5777A1C-7262-4083-9041-94D326543618}"/>
              </a:ext>
            </a:extLst>
          </p:cNvPr>
          <p:cNvSpPr>
            <a:spLocks noGrp="1"/>
          </p:cNvSpPr>
          <p:nvPr>
            <p:ph idx="1"/>
          </p:nvPr>
        </p:nvSpPr>
        <p:spPr>
          <a:xfrm>
            <a:off x="6094412" y="2556932"/>
            <a:ext cx="4802184" cy="3318936"/>
          </a:xfrm>
        </p:spPr>
        <p:txBody>
          <a:bodyPr>
            <a:normAutofit/>
          </a:bodyPr>
          <a:lstStyle/>
          <a:p>
            <a:r>
              <a:rPr lang="en-US" dirty="0">
                <a:solidFill>
                  <a:srgbClr val="262626"/>
                </a:solidFill>
              </a:rPr>
              <a:t>Domain Class Diagram</a:t>
            </a:r>
          </a:p>
          <a:p>
            <a:pPr lvl="1"/>
            <a:r>
              <a:rPr lang="en-US" dirty="0">
                <a:solidFill>
                  <a:srgbClr val="262626"/>
                </a:solidFill>
              </a:rPr>
              <a:t>Shows the attributes and methods for our new system</a:t>
            </a:r>
          </a:p>
          <a:p>
            <a:pPr lvl="1"/>
            <a:r>
              <a:rPr lang="en-US" dirty="0">
                <a:solidFill>
                  <a:srgbClr val="262626"/>
                </a:solidFill>
              </a:rPr>
              <a:t>Helped us plan out how to build the system, and how we organized the tables in the database in Microsoft SQL Server</a:t>
            </a:r>
          </a:p>
        </p:txBody>
      </p:sp>
    </p:spTree>
    <p:extLst>
      <p:ext uri="{BB962C8B-B14F-4D97-AF65-F5344CB8AC3E}">
        <p14:creationId xmlns:p14="http://schemas.microsoft.com/office/powerpoint/2010/main" val="20990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57F745-AF67-4B54-9DD7-C3FFFF7ADD47}"/>
              </a:ext>
            </a:extLst>
          </p:cNvPr>
          <p:cNvPicPr>
            <a:picLocks noChangeAspect="1"/>
          </p:cNvPicPr>
          <p:nvPr/>
        </p:nvPicPr>
        <p:blipFill>
          <a:blip r:embed="rId2"/>
          <a:stretch>
            <a:fillRect/>
          </a:stretch>
        </p:blipFill>
        <p:spPr>
          <a:xfrm>
            <a:off x="1304540" y="948824"/>
            <a:ext cx="3795966" cy="2290339"/>
          </a:xfrm>
          <a:prstGeom prst="rect">
            <a:avLst/>
          </a:prstGeom>
        </p:spPr>
      </p:pic>
      <p:pic>
        <p:nvPicPr>
          <p:cNvPr id="5" name="Picture 4">
            <a:extLst>
              <a:ext uri="{FF2B5EF4-FFF2-40B4-BE49-F238E27FC236}">
                <a16:creationId xmlns:a16="http://schemas.microsoft.com/office/drawing/2014/main" id="{17F42F39-81A5-4357-BAC2-661B9DE785ED}"/>
              </a:ext>
            </a:extLst>
          </p:cNvPr>
          <p:cNvPicPr>
            <a:picLocks noChangeAspect="1"/>
          </p:cNvPicPr>
          <p:nvPr/>
        </p:nvPicPr>
        <p:blipFill>
          <a:blip r:embed="rId3"/>
          <a:stretch>
            <a:fillRect/>
          </a:stretch>
        </p:blipFill>
        <p:spPr>
          <a:xfrm>
            <a:off x="1304539" y="3618838"/>
            <a:ext cx="3875443" cy="2554873"/>
          </a:xfrm>
          <a:prstGeom prst="rect">
            <a:avLst/>
          </a:prstGeom>
        </p:spPr>
      </p:pic>
      <p:sp>
        <p:nvSpPr>
          <p:cNvPr id="8" name="TextBox 7">
            <a:extLst>
              <a:ext uri="{FF2B5EF4-FFF2-40B4-BE49-F238E27FC236}">
                <a16:creationId xmlns:a16="http://schemas.microsoft.com/office/drawing/2014/main" id="{5CED56EC-4644-4D4B-BA9C-D7497911AE06}"/>
              </a:ext>
            </a:extLst>
          </p:cNvPr>
          <p:cNvSpPr txBox="1"/>
          <p:nvPr/>
        </p:nvSpPr>
        <p:spPr>
          <a:xfrm>
            <a:off x="1304540" y="619936"/>
            <a:ext cx="3728935" cy="369332"/>
          </a:xfrm>
          <a:prstGeom prst="rect">
            <a:avLst/>
          </a:prstGeom>
          <a:noFill/>
        </p:spPr>
        <p:txBody>
          <a:bodyPr wrap="square" rtlCol="0">
            <a:spAutoFit/>
          </a:bodyPr>
          <a:lstStyle/>
          <a:p>
            <a:r>
              <a:rPr lang="en-US" dirty="0"/>
              <a:t>Login</a:t>
            </a:r>
          </a:p>
        </p:txBody>
      </p:sp>
      <p:sp>
        <p:nvSpPr>
          <p:cNvPr id="9" name="TextBox 8">
            <a:extLst>
              <a:ext uri="{FF2B5EF4-FFF2-40B4-BE49-F238E27FC236}">
                <a16:creationId xmlns:a16="http://schemas.microsoft.com/office/drawing/2014/main" id="{8027B8AD-2D29-4E99-A80A-785F98047EA6}"/>
              </a:ext>
            </a:extLst>
          </p:cNvPr>
          <p:cNvSpPr txBox="1"/>
          <p:nvPr/>
        </p:nvSpPr>
        <p:spPr>
          <a:xfrm>
            <a:off x="1349827" y="3303119"/>
            <a:ext cx="3683647" cy="369332"/>
          </a:xfrm>
          <a:prstGeom prst="rect">
            <a:avLst/>
          </a:prstGeom>
          <a:noFill/>
        </p:spPr>
        <p:txBody>
          <a:bodyPr wrap="square" rtlCol="0">
            <a:spAutoFit/>
          </a:bodyPr>
          <a:lstStyle/>
          <a:p>
            <a:r>
              <a:rPr lang="en-US" dirty="0"/>
              <a:t>Table Selection</a:t>
            </a:r>
          </a:p>
        </p:txBody>
      </p:sp>
      <p:sp>
        <p:nvSpPr>
          <p:cNvPr id="10" name="TextBox 9">
            <a:extLst>
              <a:ext uri="{FF2B5EF4-FFF2-40B4-BE49-F238E27FC236}">
                <a16:creationId xmlns:a16="http://schemas.microsoft.com/office/drawing/2014/main" id="{1A0739FB-AE8B-43BC-B78A-ADC077333E10}"/>
              </a:ext>
            </a:extLst>
          </p:cNvPr>
          <p:cNvSpPr txBox="1"/>
          <p:nvPr/>
        </p:nvSpPr>
        <p:spPr>
          <a:xfrm>
            <a:off x="6096000" y="1585519"/>
            <a:ext cx="4746173" cy="369332"/>
          </a:xfrm>
          <a:prstGeom prst="rect">
            <a:avLst/>
          </a:prstGeom>
          <a:noFill/>
        </p:spPr>
        <p:txBody>
          <a:bodyPr wrap="square" rtlCol="0">
            <a:spAutoFit/>
          </a:bodyPr>
          <a:lstStyle/>
          <a:p>
            <a:r>
              <a:rPr lang="en-US" dirty="0"/>
              <a:t>Table Manipulation</a:t>
            </a:r>
          </a:p>
        </p:txBody>
      </p:sp>
      <p:pic>
        <p:nvPicPr>
          <p:cNvPr id="30" name="Picture 29">
            <a:extLst>
              <a:ext uri="{FF2B5EF4-FFF2-40B4-BE49-F238E27FC236}">
                <a16:creationId xmlns:a16="http://schemas.microsoft.com/office/drawing/2014/main" id="{048D1E93-E71D-407C-A51E-7DE421E6B60F}"/>
              </a:ext>
            </a:extLst>
          </p:cNvPr>
          <p:cNvPicPr>
            <a:picLocks noChangeAspect="1"/>
          </p:cNvPicPr>
          <p:nvPr/>
        </p:nvPicPr>
        <p:blipFill>
          <a:blip r:embed="rId4"/>
          <a:stretch>
            <a:fillRect/>
          </a:stretch>
        </p:blipFill>
        <p:spPr>
          <a:xfrm>
            <a:off x="6090328" y="1954851"/>
            <a:ext cx="4687935" cy="2948299"/>
          </a:xfrm>
          <a:prstGeom prst="rect">
            <a:avLst/>
          </a:prstGeom>
        </p:spPr>
      </p:pic>
    </p:spTree>
    <p:extLst>
      <p:ext uri="{BB962C8B-B14F-4D97-AF65-F5344CB8AC3E}">
        <p14:creationId xmlns:p14="http://schemas.microsoft.com/office/powerpoint/2010/main" val="16677464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20</TotalTime>
  <Words>423</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Country Travel Store</vt:lpstr>
      <vt:lpstr>Overview</vt:lpstr>
      <vt:lpstr>Analysis</vt:lpstr>
      <vt:lpstr>The Old System</vt:lpstr>
      <vt:lpstr>Phase I</vt:lpstr>
      <vt:lpstr>Phase II</vt:lpstr>
      <vt:lpstr>Design</vt:lpstr>
      <vt:lpstr>Phase III</vt:lpstr>
      <vt:lpstr>PowerPoint Presentation</vt:lpstr>
      <vt:lpstr>The New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Country Travel Store</dc:title>
  <dc:creator>Pederson, Matthew E</dc:creator>
  <cp:lastModifiedBy>Pederson, Matthew E</cp:lastModifiedBy>
  <cp:revision>6</cp:revision>
  <dcterms:created xsi:type="dcterms:W3CDTF">2020-12-14T20:40:08Z</dcterms:created>
  <dcterms:modified xsi:type="dcterms:W3CDTF">2020-12-14T21:01:04Z</dcterms:modified>
</cp:coreProperties>
</file>