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13" r:id="rId2"/>
  </p:sldMasterIdLst>
  <p:notesMasterIdLst>
    <p:notesMasterId r:id="rId15"/>
  </p:notesMasterIdLst>
  <p:sldIdLst>
    <p:sldId id="296" r:id="rId3"/>
    <p:sldId id="261" r:id="rId4"/>
    <p:sldId id="298" r:id="rId5"/>
    <p:sldId id="277" r:id="rId6"/>
    <p:sldId id="275" r:id="rId7"/>
    <p:sldId id="289" r:id="rId8"/>
    <p:sldId id="273" r:id="rId9"/>
    <p:sldId id="283" r:id="rId10"/>
    <p:sldId id="290" r:id="rId11"/>
    <p:sldId id="291" r:id="rId12"/>
    <p:sldId id="295" r:id="rId13"/>
    <p:sldId id="297" r:id="rId14"/>
  </p:sldIdLst>
  <p:sldSz cx="13004800" cy="9753600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4A9BC294-FFE2-49D5-8D69-9E1BD2C41BD5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BBFC77FB-9ED0-4EC9-95AA-A1379042E64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C8D8F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3DC5C2F9-1CAC-4260-A1DD-9FCDBB87749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6CBB8FF1-D9AA-43F3-AF6F-95CC898621D3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557E315A-9189-4E53-9D0A-A374869E2CD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6B254B6-089B-4E10-A290-8EDDD10D2FD1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D58EB697-EAE1-4659-B5FC-A2B35F1D31A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023EEEF4-C596-4E56-8D4F-741A2153121C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A448CF52-703B-43A3-8AA6-88DF3212E56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540CA639-80A7-49B3-94E5-C0F9F1A42703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616954D9-A174-4291-BB3C-040F79852F53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856641F6-FDB1-480A-811D-9050FFD042BB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68412A76-BE83-4A09-84AC-24FA2126F4C1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369CFAA0-9370-4F61-B224-110A4D07E184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31C73DD5-D9A0-4F82-8E37-642CBD9E96F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1E4C3FDF-FC07-4D32-AECD-3DCEC5CC1891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F5FA3C0F-7C54-4B36-BBC6-5E29073A13FA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A20D355B-4BE3-47BD-A7A4-5E49585413B1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AAC41ED1-301F-422A-996D-80C7D17275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6DBB779D-E9F8-457D-97FB-BBE07FEBFB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A4AA0AE9-775D-45DC-880C-72E4B89ABB07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D579F8AC-01C3-4EA0-9897-A78AE47A981F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D37F0C22-8E12-4A1A-8845-62187FA9226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7C9106CA-F267-4485-8C05-DBD7559611C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063D7884-F1FF-43E9-AB62-1AADC9A630DF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D1AFC8E0-5FBF-43B9-8CC1-FE090ABE260C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F3360AEA-535B-4D01-AFD3-7AB28857B13B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-1720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61952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38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64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50" name="Shape 3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Actually reconstructed ancestral proteins and stuck them in yeast. WT=wild type, 3 delta = knockout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1" name="Shape 3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Evolution of super soldiers based on old pathways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What</a:t>
            </a:r>
            <a:r>
              <a:rPr lang="ja-JP" altLang="en-US" sz="2200">
                <a:latin typeface="Arial"/>
                <a:cs typeface="Lucida Grande" charset="0"/>
                <a:sym typeface="Lucida Grande" charset="0"/>
              </a:rPr>
              <a:t>’</a:t>
            </a:r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s wrong with this? This should feel deeply wrong to you.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Correcting for non-independence.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4 Opt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270000" y="4178300"/>
            <a:ext cx="10464800" cy="1397000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6400"/>
            </a:lvl1pPr>
          </a:lstStyle>
          <a:p>
            <a:pPr lvl="0">
              <a:defRPr sz="1800"/>
            </a:pPr>
            <a:r>
              <a:rPr sz="6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lo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603468"/>
            <a:ext cx="12192000" cy="6025932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5270500" y="596900"/>
            <a:ext cx="2501900" cy="6007100"/>
          </a:xfrm>
          <a:prstGeom prst="rect">
            <a:avLst/>
          </a:prstGeom>
          <a:solidFill>
            <a:srgbClr val="F58D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1274272" y="6870700"/>
            <a:ext cx="410871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4200">
                <a:latin typeface="+mn-lt"/>
                <a:ea typeface="+mn-ea"/>
                <a:cs typeface="+mn-cs"/>
                <a:sym typeface="Optima"/>
              </a:defRPr>
            </a:lvl1pPr>
          </a:lstStyle>
          <a:p>
            <a:pPr lvl="0">
              <a:defRPr sz="1800"/>
            </a:pPr>
            <a:r>
              <a:rPr sz="4200"/>
              <a:t>1</a:t>
            </a:r>
          </a:p>
        </p:txBody>
      </p:sp>
      <p:sp>
        <p:nvSpPr>
          <p:cNvPr id="36" name="Shape 36"/>
          <p:cNvSpPr/>
          <p:nvPr/>
        </p:nvSpPr>
        <p:spPr>
          <a:xfrm>
            <a:off x="1317472" y="6870700"/>
            <a:ext cx="410871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4200">
                <a:latin typeface="+mn-lt"/>
                <a:ea typeface="+mn-ea"/>
                <a:cs typeface="+mn-cs"/>
                <a:sym typeface="Optima"/>
              </a:defRPr>
            </a:lvl1pPr>
          </a:lstStyle>
          <a:p>
            <a:pPr lvl="0">
              <a:defRPr sz="1800"/>
            </a:pPr>
            <a:r>
              <a:rPr sz="4200"/>
              <a:t>2</a:t>
            </a:r>
          </a:p>
        </p:txBody>
      </p:sp>
      <p:sp>
        <p:nvSpPr>
          <p:cNvPr id="37" name="Shape 37"/>
          <p:cNvSpPr/>
          <p:nvPr/>
        </p:nvSpPr>
        <p:spPr>
          <a:xfrm>
            <a:off x="8783929" y="6870700"/>
            <a:ext cx="410872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4200">
                <a:latin typeface="+mn-lt"/>
                <a:ea typeface="+mn-ea"/>
                <a:cs typeface="+mn-cs"/>
                <a:sym typeface="Optima"/>
              </a:defRPr>
            </a:lvl1pPr>
          </a:lstStyle>
          <a:p>
            <a:pPr lvl="0">
              <a:defRPr sz="1800"/>
            </a:pPr>
            <a:r>
              <a:rPr sz="4200"/>
              <a:t>3</a:t>
            </a:r>
          </a:p>
        </p:txBody>
      </p:sp>
      <p:sp>
        <p:nvSpPr>
          <p:cNvPr id="38" name="Shape 38"/>
          <p:cNvSpPr/>
          <p:nvPr/>
        </p:nvSpPr>
        <p:spPr>
          <a:xfrm>
            <a:off x="6294729" y="6870700"/>
            <a:ext cx="410872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4200">
                <a:latin typeface="+mn-lt"/>
                <a:ea typeface="+mn-ea"/>
                <a:cs typeface="+mn-cs"/>
                <a:sym typeface="Optima"/>
              </a:defRPr>
            </a:lvl1pPr>
          </a:lstStyle>
          <a:p>
            <a:pPr lvl="0">
              <a:defRPr sz="1800"/>
            </a:pPr>
            <a:r>
              <a:rPr sz="4200"/>
              <a:t>4</a:t>
            </a:r>
          </a:p>
        </p:txBody>
      </p:sp>
      <p:sp>
        <p:nvSpPr>
          <p:cNvPr id="39" name="Shape 39"/>
          <p:cNvSpPr/>
          <p:nvPr/>
        </p:nvSpPr>
        <p:spPr>
          <a:xfrm>
            <a:off x="3805529" y="6870700"/>
            <a:ext cx="410872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4200">
                <a:latin typeface="+mn-lt"/>
                <a:ea typeface="+mn-ea"/>
                <a:cs typeface="+mn-cs"/>
                <a:sym typeface="Optima"/>
              </a:defRPr>
            </a:lvl1pPr>
          </a:lstStyle>
          <a:p>
            <a:pPr lvl="0">
              <a:defRPr sz="1800"/>
            </a:pPr>
            <a:r>
              <a:rPr sz="4200"/>
              <a:t>5</a:t>
            </a:r>
          </a:p>
        </p:txBody>
      </p:sp>
      <p:sp>
        <p:nvSpPr>
          <p:cNvPr id="40" name="Shape 40"/>
          <p:cNvSpPr/>
          <p:nvPr/>
        </p:nvSpPr>
        <p:spPr>
          <a:xfrm>
            <a:off x="10096500" y="596900"/>
            <a:ext cx="2501900" cy="60071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ot used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-12700" y="-25400"/>
            <a:ext cx="13055600" cy="9842500"/>
          </a:xfrm>
          <a:prstGeom prst="rect">
            <a:avLst/>
          </a:prstGeom>
          <a:gradFill>
            <a:gsLst>
              <a:gs pos="0">
                <a:srgbClr val="FF9300"/>
              </a:gs>
              <a:gs pos="100000">
                <a:srgbClr val="FFD479"/>
              </a:gs>
            </a:gsLst>
            <a:lin ang="162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1552742" y="3556000"/>
            <a:ext cx="9897136" cy="264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16900">
                <a:solidFill>
                  <a:srgbClr val="0433FF"/>
                </a:solidFill>
                <a:latin typeface="+mn-lt"/>
                <a:ea typeface="+mn-ea"/>
                <a:cs typeface="+mn-cs"/>
                <a:sym typeface="Opti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900">
                <a:solidFill>
                  <a:srgbClr val="0433FF"/>
                </a:solidFill>
              </a:rPr>
              <a:t>End of talk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SzPct val="171000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1pPr>
            <a:lvl2pPr>
              <a:buSzPct val="171000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2pPr>
            <a:lvl3pPr>
              <a:buSzPct val="171000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3pPr>
            <a:lvl4pPr>
              <a:buSzPct val="171000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4pPr>
            <a:lvl5pPr>
              <a:buSzPct val="171000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12120" indent="-494620">
              <a:spcBef>
                <a:spcPts val="3800"/>
              </a:spcBef>
              <a:buSzPct val="171000"/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1pPr>
            <a:lvl2pPr marL="1256620" indent="-494620">
              <a:spcBef>
                <a:spcPts val="3800"/>
              </a:spcBef>
              <a:buSzPct val="171000"/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2pPr>
            <a:lvl3pPr marL="1701120" indent="-494620">
              <a:spcBef>
                <a:spcPts val="3800"/>
              </a:spcBef>
              <a:buSzPct val="171000"/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3pPr>
            <a:lvl4pPr marL="2145620" indent="-494620">
              <a:spcBef>
                <a:spcPts val="3800"/>
              </a:spcBef>
              <a:buSzPct val="171000"/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4pPr>
            <a:lvl5pPr marL="2590120" indent="-494620">
              <a:spcBef>
                <a:spcPts val="3800"/>
              </a:spcBef>
              <a:buSzPct val="171000"/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  <a:buSzPct val="171000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1pPr>
            <a:lvl2pPr>
              <a:spcBef>
                <a:spcPts val="4800"/>
              </a:spcBef>
              <a:buSzPct val="171000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2pPr>
            <a:lvl3pPr>
              <a:spcBef>
                <a:spcPts val="4800"/>
              </a:spcBef>
              <a:buSzPct val="171000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3pPr>
            <a:lvl4pPr>
              <a:spcBef>
                <a:spcPts val="4800"/>
              </a:spcBef>
              <a:buSzPct val="171000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4pPr>
            <a:lvl5pPr>
              <a:spcBef>
                <a:spcPts val="4800"/>
              </a:spcBef>
              <a:buSzPct val="171000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Reflection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635000" y="15240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635000" y="49022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1pPr>
            <a:lvl2pPr marL="0" indent="0" algn="ctr">
              <a:spcBef>
                <a:spcPts val="0"/>
              </a:spcBef>
              <a:buSzTx/>
              <a:buNone/>
              <a:defRPr sz="34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2pPr>
            <a:lvl3pPr marL="0" indent="0" algn="ctr">
              <a:spcBef>
                <a:spcPts val="0"/>
              </a:spcBef>
              <a:buSzTx/>
              <a:buNone/>
              <a:defRPr sz="34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3pPr>
            <a:lvl4pPr marL="0" indent="0" algn="ctr">
              <a:spcBef>
                <a:spcPts val="0"/>
              </a:spcBef>
              <a:buSzTx/>
              <a:buNone/>
              <a:defRPr sz="34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4pPr>
            <a:lvl5pPr marL="0" indent="0" algn="ctr">
              <a:spcBef>
                <a:spcPts val="0"/>
              </a:spcBef>
              <a:buSzTx/>
              <a:buNone/>
              <a:defRPr sz="34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2 Opt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4470400"/>
            <a:ext cx="10464800" cy="800100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4200"/>
            </a:lvl1pPr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 Reflection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635000" y="15240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35000" y="49022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1pPr>
            <a:lvl2pPr marL="0" indent="0" algn="ctr">
              <a:spcBef>
                <a:spcPts val="0"/>
              </a:spcBef>
              <a:buSzTx/>
              <a:buNone/>
              <a:defRPr sz="34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2pPr>
            <a:lvl3pPr marL="0" indent="0" algn="ctr">
              <a:spcBef>
                <a:spcPts val="0"/>
              </a:spcBef>
              <a:buSzTx/>
              <a:buNone/>
              <a:defRPr sz="34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3pPr>
            <a:lvl4pPr marL="0" indent="0" algn="ctr">
              <a:spcBef>
                <a:spcPts val="0"/>
              </a:spcBef>
              <a:buSzTx/>
              <a:buNone/>
              <a:defRPr sz="34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4pPr>
            <a:lvl5pPr marL="0" indent="0" algn="ctr">
              <a:spcBef>
                <a:spcPts val="0"/>
              </a:spcBef>
              <a:buSzTx/>
              <a:buNone/>
              <a:defRPr sz="34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buSzPct val="171000"/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1pPr>
            <a:lvl2pPr marL="1256620" indent="-494620">
              <a:spcBef>
                <a:spcPts val="3800"/>
              </a:spcBef>
              <a:buSzPct val="171000"/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2pPr>
            <a:lvl3pPr marL="1701120" indent="-494620">
              <a:spcBef>
                <a:spcPts val="3800"/>
              </a:spcBef>
              <a:buSzPct val="171000"/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3pPr>
            <a:lvl4pPr marL="2145620" indent="-494620">
              <a:spcBef>
                <a:spcPts val="3800"/>
              </a:spcBef>
              <a:buSzPct val="171000"/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4pPr>
            <a:lvl5pPr marL="2590120" indent="-494620">
              <a:spcBef>
                <a:spcPts val="3800"/>
              </a:spcBef>
              <a:buSzPct val="171000"/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buSzPct val="171000"/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1pPr>
            <a:lvl2pPr marL="1256620" indent="-494620">
              <a:spcBef>
                <a:spcPts val="3800"/>
              </a:spcBef>
              <a:buSzPct val="171000"/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2pPr>
            <a:lvl3pPr marL="1701120" indent="-494620">
              <a:spcBef>
                <a:spcPts val="3800"/>
              </a:spcBef>
              <a:buSzPct val="171000"/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3pPr>
            <a:lvl4pPr marL="2145620" indent="-494620">
              <a:spcBef>
                <a:spcPts val="3800"/>
              </a:spcBef>
              <a:buSzPct val="171000"/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4pPr>
            <a:lvl5pPr marL="2590120" indent="-494620">
              <a:spcBef>
                <a:spcPts val="3800"/>
              </a:spcBef>
              <a:buSzPct val="171000"/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buSzPct val="171000"/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1pPr>
            <a:lvl2pPr marL="1256620" indent="-494620">
              <a:spcBef>
                <a:spcPts val="3800"/>
              </a:spcBef>
              <a:buSzPct val="171000"/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2pPr>
            <a:lvl3pPr marL="1701120" indent="-494620">
              <a:spcBef>
                <a:spcPts val="3800"/>
              </a:spcBef>
              <a:buSzPct val="171000"/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3pPr>
            <a:lvl4pPr marL="2145620" indent="-494620">
              <a:spcBef>
                <a:spcPts val="3800"/>
              </a:spcBef>
              <a:buSzPct val="171000"/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4pPr>
            <a:lvl5pPr marL="2590120" indent="-494620">
              <a:spcBef>
                <a:spcPts val="3800"/>
              </a:spcBef>
              <a:buSzPct val="171000"/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4 Optima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139700" y="152400"/>
            <a:ext cx="12725400" cy="1397000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6400"/>
            </a:lvl1pPr>
          </a:lstStyle>
          <a:p>
            <a:pPr lvl="0">
              <a:defRPr sz="1800"/>
            </a:pPr>
            <a:r>
              <a:rPr sz="6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4 Opt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1270000" y="4178300"/>
            <a:ext cx="10464800" cy="1397000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6400"/>
            </a:lvl1pPr>
          </a:lstStyle>
          <a:p>
            <a:pPr lvl="0">
              <a:defRPr sz="1800"/>
            </a:pPr>
            <a:r>
              <a:rPr sz="6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4 Optima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139700" y="152400"/>
            <a:ext cx="12725400" cy="1397000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6400"/>
            </a:lvl1pPr>
          </a:lstStyle>
          <a:p>
            <a:pPr lvl="0">
              <a:defRPr sz="1800"/>
            </a:pPr>
            <a:r>
              <a:rPr sz="6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3"/>
          <p:cNvGraphicFramePr/>
          <p:nvPr/>
        </p:nvGraphicFramePr>
        <p:xfrm>
          <a:off x="215900" y="241300"/>
          <a:ext cx="12560300" cy="92583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12060"/>
                <a:gridCol w="2512060"/>
                <a:gridCol w="2512060"/>
                <a:gridCol w="2512060"/>
                <a:gridCol w="2512060"/>
              </a:tblGrid>
              <a:tr h="185166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85166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85166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85166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85166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2 Opt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1270000" y="4470400"/>
            <a:ext cx="10464800" cy="800100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4200"/>
            </a:lvl1pPr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Table 110"/>
          <p:cNvGraphicFramePr/>
          <p:nvPr/>
        </p:nvGraphicFramePr>
        <p:xfrm>
          <a:off x="215900" y="241300"/>
          <a:ext cx="12560300" cy="92583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12060"/>
                <a:gridCol w="2512060"/>
                <a:gridCol w="2512060"/>
                <a:gridCol w="2512060"/>
                <a:gridCol w="2512060"/>
              </a:tblGrid>
              <a:tr h="185166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85166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85166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85166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85166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Optim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with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1270000" y="152400"/>
            <a:ext cx="10464800" cy="1320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1270000" y="84455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lo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603468"/>
            <a:ext cx="12192000" cy="60259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5270500" y="596900"/>
            <a:ext cx="2501900" cy="6007100"/>
          </a:xfrm>
          <a:prstGeom prst="rect">
            <a:avLst/>
          </a:prstGeom>
          <a:solidFill>
            <a:srgbClr val="F58D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1274272" y="6870700"/>
            <a:ext cx="410871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4200">
                <a:latin typeface="+mn-lt"/>
                <a:ea typeface="+mn-ea"/>
                <a:cs typeface="+mn-cs"/>
                <a:sym typeface="Optima"/>
              </a:defRPr>
            </a:lvl1pPr>
          </a:lstStyle>
          <a:p>
            <a:pPr lvl="0">
              <a:defRPr sz="1800"/>
            </a:pPr>
            <a:r>
              <a:rPr sz="4200"/>
              <a:t>1</a:t>
            </a:r>
          </a:p>
        </p:txBody>
      </p:sp>
      <p:sp>
        <p:nvSpPr>
          <p:cNvPr id="133" name="Shape 133"/>
          <p:cNvSpPr/>
          <p:nvPr/>
        </p:nvSpPr>
        <p:spPr>
          <a:xfrm>
            <a:off x="1317472" y="6870700"/>
            <a:ext cx="410871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4200">
                <a:latin typeface="+mn-lt"/>
                <a:ea typeface="+mn-ea"/>
                <a:cs typeface="+mn-cs"/>
                <a:sym typeface="Optima"/>
              </a:defRPr>
            </a:lvl1pPr>
          </a:lstStyle>
          <a:p>
            <a:pPr lvl="0">
              <a:defRPr sz="1800"/>
            </a:pPr>
            <a:r>
              <a:rPr sz="4200"/>
              <a:t>2</a:t>
            </a:r>
          </a:p>
        </p:txBody>
      </p:sp>
      <p:sp>
        <p:nvSpPr>
          <p:cNvPr id="134" name="Shape 134"/>
          <p:cNvSpPr/>
          <p:nvPr/>
        </p:nvSpPr>
        <p:spPr>
          <a:xfrm>
            <a:off x="8783929" y="6870700"/>
            <a:ext cx="410872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4200">
                <a:latin typeface="+mn-lt"/>
                <a:ea typeface="+mn-ea"/>
                <a:cs typeface="+mn-cs"/>
                <a:sym typeface="Optima"/>
              </a:defRPr>
            </a:lvl1pPr>
          </a:lstStyle>
          <a:p>
            <a:pPr lvl="0">
              <a:defRPr sz="1800"/>
            </a:pPr>
            <a:r>
              <a:rPr sz="4200"/>
              <a:t>3</a:t>
            </a:r>
          </a:p>
        </p:txBody>
      </p:sp>
      <p:sp>
        <p:nvSpPr>
          <p:cNvPr id="135" name="Shape 135"/>
          <p:cNvSpPr/>
          <p:nvPr/>
        </p:nvSpPr>
        <p:spPr>
          <a:xfrm>
            <a:off x="6294729" y="6870700"/>
            <a:ext cx="410872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4200">
                <a:latin typeface="+mn-lt"/>
                <a:ea typeface="+mn-ea"/>
                <a:cs typeface="+mn-cs"/>
                <a:sym typeface="Optima"/>
              </a:defRPr>
            </a:lvl1pPr>
          </a:lstStyle>
          <a:p>
            <a:pPr lvl="0">
              <a:defRPr sz="1800"/>
            </a:pPr>
            <a:r>
              <a:rPr sz="4200"/>
              <a:t>4</a:t>
            </a:r>
          </a:p>
        </p:txBody>
      </p:sp>
      <p:sp>
        <p:nvSpPr>
          <p:cNvPr id="136" name="Shape 136"/>
          <p:cNvSpPr/>
          <p:nvPr/>
        </p:nvSpPr>
        <p:spPr>
          <a:xfrm>
            <a:off x="3805529" y="6870700"/>
            <a:ext cx="410872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4200">
                <a:latin typeface="+mn-lt"/>
                <a:ea typeface="+mn-ea"/>
                <a:cs typeface="+mn-cs"/>
                <a:sym typeface="Optima"/>
              </a:defRPr>
            </a:lvl1pPr>
          </a:lstStyle>
          <a:p>
            <a:pPr lvl="0">
              <a:defRPr sz="1800"/>
            </a:pPr>
            <a:r>
              <a:rPr sz="4200"/>
              <a:t>5</a:t>
            </a:r>
          </a:p>
        </p:txBody>
      </p:sp>
      <p:sp>
        <p:nvSpPr>
          <p:cNvPr id="137" name="Shape 137"/>
          <p:cNvSpPr/>
          <p:nvPr/>
        </p:nvSpPr>
        <p:spPr>
          <a:xfrm>
            <a:off x="10096500" y="596900"/>
            <a:ext cx="2501900" cy="6007100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ot used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-12700" y="-25400"/>
            <a:ext cx="13055600" cy="9842500"/>
          </a:xfrm>
          <a:prstGeom prst="rect">
            <a:avLst/>
          </a:prstGeom>
          <a:gradFill>
            <a:gsLst>
              <a:gs pos="0">
                <a:srgbClr val="FF9300"/>
              </a:gs>
              <a:gs pos="100000">
                <a:srgbClr val="FFD479"/>
              </a:gs>
            </a:gsLst>
            <a:lin ang="162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552742" y="3556000"/>
            <a:ext cx="9897136" cy="264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16900">
                <a:solidFill>
                  <a:srgbClr val="0433FF"/>
                </a:solidFill>
                <a:latin typeface="+mn-lt"/>
                <a:ea typeface="+mn-ea"/>
                <a:cs typeface="+mn-cs"/>
                <a:sym typeface="Opti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900">
                <a:solidFill>
                  <a:srgbClr val="0433FF"/>
                </a:solidFill>
              </a:rPr>
              <a:t>End of talk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57446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5982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37754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9330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78636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with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1270000" y="152400"/>
            <a:ext cx="10464800" cy="1320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1270000" y="84455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7603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847923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7571653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843086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79393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6296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76200" y="-25400"/>
            <a:ext cx="13157200" cy="97917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80" r:id="rId24"/>
    <p:sldLayoutId id="2147483681" r:id="rId25"/>
    <p:sldLayoutId id="2147483682" r:id="rId26"/>
    <p:sldLayoutId id="2147483691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  <p:sldLayoutId id="2147483698" r:id="rId34"/>
    <p:sldLayoutId id="2147483700" r:id="rId35"/>
    <p:sldLayoutId id="2147483701" r:id="rId36"/>
    <p:sldLayoutId id="2147483702" r:id="rId37"/>
    <p:sldLayoutId id="2147483703" r:id="rId38"/>
    <p:sldLayoutId id="2147483704" r:id="rId39"/>
    <p:sldLayoutId id="2147483705" r:id="rId40"/>
    <p:sldLayoutId id="2147483706" r:id="rId41"/>
    <p:sldLayoutId id="2147483707" r:id="rId42"/>
    <p:sldLayoutId id="2147483710" r:id="rId43"/>
    <p:sldLayoutId id="2147483712" r:id="rId44"/>
  </p:sldLayoutIdLst>
  <p:transition xmlns:p14="http://schemas.microsoft.com/office/powerpoint/2010/main" spd="med"/>
  <p:txStyles>
    <p:titleStyle>
      <a:lvl1pPr algn="ctr" defTabSz="584200">
        <a:defRPr sz="8400">
          <a:latin typeface="+mn-lt"/>
          <a:ea typeface="+mn-ea"/>
          <a:cs typeface="+mn-cs"/>
          <a:sym typeface="Optima"/>
        </a:defRPr>
      </a:lvl1pPr>
      <a:lvl2pPr indent="228600" algn="ctr" defTabSz="584200">
        <a:defRPr sz="8400">
          <a:latin typeface="+mn-lt"/>
          <a:ea typeface="+mn-ea"/>
          <a:cs typeface="+mn-cs"/>
          <a:sym typeface="Optima"/>
        </a:defRPr>
      </a:lvl2pPr>
      <a:lvl3pPr indent="457200" algn="ctr" defTabSz="584200">
        <a:defRPr sz="8400">
          <a:latin typeface="+mn-lt"/>
          <a:ea typeface="+mn-ea"/>
          <a:cs typeface="+mn-cs"/>
          <a:sym typeface="Optima"/>
        </a:defRPr>
      </a:lvl3pPr>
      <a:lvl4pPr indent="685800" algn="ctr" defTabSz="584200">
        <a:defRPr sz="8400">
          <a:latin typeface="+mn-lt"/>
          <a:ea typeface="+mn-ea"/>
          <a:cs typeface="+mn-cs"/>
          <a:sym typeface="Optima"/>
        </a:defRPr>
      </a:lvl4pPr>
      <a:lvl5pPr indent="914400" algn="ctr" defTabSz="584200">
        <a:defRPr sz="8400">
          <a:latin typeface="+mn-lt"/>
          <a:ea typeface="+mn-ea"/>
          <a:cs typeface="+mn-cs"/>
          <a:sym typeface="Optima"/>
        </a:defRPr>
      </a:lvl5pPr>
      <a:lvl6pPr indent="1143000" algn="ctr" defTabSz="584200">
        <a:defRPr sz="8400">
          <a:latin typeface="+mn-lt"/>
          <a:ea typeface="+mn-ea"/>
          <a:cs typeface="+mn-cs"/>
          <a:sym typeface="Optima"/>
        </a:defRPr>
      </a:lvl6pPr>
      <a:lvl7pPr indent="1371600" algn="ctr" defTabSz="584200">
        <a:defRPr sz="8400">
          <a:latin typeface="+mn-lt"/>
          <a:ea typeface="+mn-ea"/>
          <a:cs typeface="+mn-cs"/>
          <a:sym typeface="Optima"/>
        </a:defRPr>
      </a:lvl7pPr>
      <a:lvl8pPr indent="1600200" algn="ctr" defTabSz="584200">
        <a:defRPr sz="8400">
          <a:latin typeface="+mn-lt"/>
          <a:ea typeface="+mn-ea"/>
          <a:cs typeface="+mn-cs"/>
          <a:sym typeface="Optima"/>
        </a:defRPr>
      </a:lvl8pPr>
      <a:lvl9pPr indent="1828800" algn="ctr" defTabSz="584200">
        <a:defRPr sz="8400">
          <a:latin typeface="+mn-lt"/>
          <a:ea typeface="+mn-ea"/>
          <a:cs typeface="+mn-cs"/>
          <a:sym typeface="Optima"/>
        </a:defRPr>
      </a:lvl9pPr>
    </p:titleStyle>
    <p:bodyStyle>
      <a:lvl1pPr marL="889000" indent="-571500" defTabSz="584200">
        <a:spcBef>
          <a:spcPts val="2400"/>
        </a:spcBef>
        <a:buSzPct val="89000"/>
        <a:buChar char="•"/>
        <a:defRPr sz="4200">
          <a:latin typeface="+mn-lt"/>
          <a:ea typeface="+mn-ea"/>
          <a:cs typeface="+mn-cs"/>
          <a:sym typeface="Optima"/>
        </a:defRPr>
      </a:lvl1pPr>
      <a:lvl2pPr marL="1333500" indent="-571500" defTabSz="584200">
        <a:spcBef>
          <a:spcPts val="2400"/>
        </a:spcBef>
        <a:buSzPct val="89000"/>
        <a:buChar char="•"/>
        <a:defRPr sz="4200">
          <a:latin typeface="+mn-lt"/>
          <a:ea typeface="+mn-ea"/>
          <a:cs typeface="+mn-cs"/>
          <a:sym typeface="Optima"/>
        </a:defRPr>
      </a:lvl2pPr>
      <a:lvl3pPr marL="1778000" indent="-571500" defTabSz="584200">
        <a:spcBef>
          <a:spcPts val="2400"/>
        </a:spcBef>
        <a:buSzPct val="89000"/>
        <a:buChar char="•"/>
        <a:defRPr sz="4200">
          <a:latin typeface="+mn-lt"/>
          <a:ea typeface="+mn-ea"/>
          <a:cs typeface="+mn-cs"/>
          <a:sym typeface="Optima"/>
        </a:defRPr>
      </a:lvl3pPr>
      <a:lvl4pPr marL="2222500" indent="-571500" defTabSz="584200">
        <a:spcBef>
          <a:spcPts val="2400"/>
        </a:spcBef>
        <a:buSzPct val="89000"/>
        <a:buChar char="•"/>
        <a:defRPr sz="4200">
          <a:latin typeface="+mn-lt"/>
          <a:ea typeface="+mn-ea"/>
          <a:cs typeface="+mn-cs"/>
          <a:sym typeface="Optima"/>
        </a:defRPr>
      </a:lvl4pPr>
      <a:lvl5pPr marL="2667000" indent="-571500" defTabSz="584200">
        <a:spcBef>
          <a:spcPts val="2400"/>
        </a:spcBef>
        <a:buSzPct val="89000"/>
        <a:buChar char="•"/>
        <a:defRPr sz="4200">
          <a:latin typeface="+mn-lt"/>
          <a:ea typeface="+mn-ea"/>
          <a:cs typeface="+mn-cs"/>
          <a:sym typeface="Optima"/>
        </a:defRPr>
      </a:lvl5pPr>
      <a:lvl6pPr marL="3022600" indent="-571500" defTabSz="584200">
        <a:spcBef>
          <a:spcPts val="2400"/>
        </a:spcBef>
        <a:buSzPct val="89000"/>
        <a:buChar char="•"/>
        <a:defRPr sz="4200">
          <a:latin typeface="+mn-lt"/>
          <a:ea typeface="+mn-ea"/>
          <a:cs typeface="+mn-cs"/>
          <a:sym typeface="Optima"/>
        </a:defRPr>
      </a:lvl6pPr>
      <a:lvl7pPr marL="3378200" indent="-571500" defTabSz="584200">
        <a:spcBef>
          <a:spcPts val="2400"/>
        </a:spcBef>
        <a:buSzPct val="89000"/>
        <a:buChar char="•"/>
        <a:defRPr sz="4200">
          <a:latin typeface="+mn-lt"/>
          <a:ea typeface="+mn-ea"/>
          <a:cs typeface="+mn-cs"/>
          <a:sym typeface="Optima"/>
        </a:defRPr>
      </a:lvl7pPr>
      <a:lvl8pPr marL="3733800" indent="-571500" defTabSz="584200">
        <a:spcBef>
          <a:spcPts val="2400"/>
        </a:spcBef>
        <a:buSzPct val="89000"/>
        <a:buChar char="•"/>
        <a:defRPr sz="4200">
          <a:latin typeface="+mn-lt"/>
          <a:ea typeface="+mn-ea"/>
          <a:cs typeface="+mn-cs"/>
          <a:sym typeface="Optima"/>
        </a:defRPr>
      </a:lvl8pPr>
      <a:lvl9pPr marL="4089400" indent="-571500" defTabSz="584200">
        <a:spcBef>
          <a:spcPts val="2400"/>
        </a:spcBef>
        <a:buSzPct val="89000"/>
        <a:buChar char="•"/>
        <a:defRPr sz="4200">
          <a:latin typeface="+mn-lt"/>
          <a:ea typeface="+mn-ea"/>
          <a:cs typeface="+mn-cs"/>
          <a:sym typeface="Optima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/>
          </p:cNvSpPr>
          <p:nvPr/>
        </p:nvSpPr>
        <p:spPr bwMode="auto">
          <a:xfrm>
            <a:off x="-76200" y="-25400"/>
            <a:ext cx="13157200" cy="979170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ctr" defTabSz="914400" rtl="0" fontAlgn="base">
              <a:spcBef>
                <a:spcPct val="0"/>
              </a:spcBef>
              <a:spcAft>
                <a:spcPct val="0"/>
              </a:spcAft>
            </a:pPr>
            <a:endParaRPr lang="en-US" sz="4200" kern="1200">
              <a:solidFill>
                <a:srgbClr val="000000"/>
              </a:solidFill>
              <a:latin typeface="Optima" charset="0"/>
              <a:ea typeface="ヒラギノ角ゴ ProN W3" charset="0"/>
              <a:cs typeface="ヒラギノ角ゴ ProN W3" charset="0"/>
              <a:sym typeface="Opti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4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540" y="2190939"/>
            <a:ext cx="12078200" cy="4903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5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tima"/>
                <a:ea typeface="Helvetica"/>
                <a:cs typeface="Optima"/>
                <a:sym typeface="Helvetica"/>
              </a:rPr>
              <a:t>Be able</a:t>
            </a:r>
            <a:r>
              <a:rPr kumimoji="0" lang="en-US" sz="5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tima"/>
                <a:ea typeface="Helvetica"/>
                <a:cs typeface="Optima"/>
                <a:sym typeface="Helvetica"/>
              </a:rPr>
              <a:t> to provide concrete examples </a:t>
            </a:r>
            <a:br>
              <a:rPr kumimoji="0" lang="en-US" sz="5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tima"/>
                <a:ea typeface="Helvetica"/>
                <a:cs typeface="Optima"/>
                <a:sym typeface="Helvetica"/>
              </a:rPr>
            </a:br>
            <a:r>
              <a:rPr kumimoji="0" lang="en-US" sz="5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tima"/>
                <a:ea typeface="Helvetica"/>
                <a:cs typeface="Optima"/>
                <a:sym typeface="Helvetica"/>
              </a:rPr>
              <a:t>of what can be learned through </a:t>
            </a:r>
            <a:br>
              <a:rPr kumimoji="0" lang="en-US" sz="5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tima"/>
                <a:ea typeface="Helvetica"/>
                <a:cs typeface="Optima"/>
                <a:sym typeface="Helvetica"/>
              </a:rPr>
            </a:br>
            <a:r>
              <a:rPr kumimoji="0" lang="en-US" sz="5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tima"/>
                <a:ea typeface="Helvetica"/>
                <a:cs typeface="Optima"/>
                <a:sym typeface="Helvetica"/>
              </a:rPr>
              <a:t>phylogenetics</a:t>
            </a:r>
            <a:br>
              <a:rPr kumimoji="0" lang="en-US" sz="5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tima"/>
                <a:ea typeface="Helvetica"/>
                <a:cs typeface="Optima"/>
                <a:sym typeface="Helvetica"/>
              </a:rPr>
            </a:br>
            <a:endParaRPr kumimoji="0" lang="en-US" sz="52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Optima"/>
              <a:ea typeface="Helvetica"/>
              <a:cs typeface="Optima"/>
              <a:sym typeface="Helvetica"/>
            </a:endParaRPr>
          </a:p>
          <a:p>
            <a:pPr marL="685800" marR="0" indent="-68580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5200" baseline="0" dirty="0" smtClean="0">
                <a:solidFill>
                  <a:srgbClr val="000000"/>
                </a:solidFill>
                <a:latin typeface="Optima"/>
                <a:cs typeface="Optima"/>
              </a:rPr>
              <a:t>Explain</a:t>
            </a:r>
            <a:r>
              <a:rPr lang="en-US" sz="5200" dirty="0">
                <a:solidFill>
                  <a:srgbClr val="000000"/>
                </a:solidFill>
                <a:latin typeface="Optima"/>
                <a:cs typeface="Optima"/>
              </a:rPr>
              <a:t> </a:t>
            </a:r>
            <a:r>
              <a:rPr lang="en-US" sz="5200" dirty="0" smtClean="0">
                <a:solidFill>
                  <a:srgbClr val="000000"/>
                </a:solidFill>
                <a:latin typeface="Optima"/>
                <a:cs typeface="Optima"/>
              </a:rPr>
              <a:t>some costs of ignoring </a:t>
            </a:r>
            <a:br>
              <a:rPr lang="en-US" sz="5200" dirty="0" smtClean="0">
                <a:solidFill>
                  <a:srgbClr val="000000"/>
                </a:solidFill>
                <a:latin typeface="Optima"/>
                <a:cs typeface="Optima"/>
              </a:rPr>
            </a:br>
            <a:r>
              <a:rPr lang="en-US" sz="5200" dirty="0" smtClean="0">
                <a:solidFill>
                  <a:srgbClr val="000000"/>
                </a:solidFill>
                <a:latin typeface="Optima"/>
                <a:cs typeface="Optima"/>
              </a:rPr>
              <a:t>phylogenies</a:t>
            </a:r>
            <a:endParaRPr kumimoji="0" lang="en-US" sz="5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tima"/>
              <a:ea typeface="Helvetica"/>
              <a:cs typeface="Optim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64520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16" name="Group 4"/>
          <p:cNvGrpSpPr>
            <a:grpSpLocks/>
          </p:cNvGrpSpPr>
          <p:nvPr/>
        </p:nvGrpSpPr>
        <p:grpSpPr bwMode="auto">
          <a:xfrm>
            <a:off x="1003300" y="215900"/>
            <a:ext cx="9880600" cy="8666163"/>
            <a:chOff x="0" y="0"/>
            <a:chExt cx="6224" cy="5459"/>
          </a:xfrm>
        </p:grpSpPr>
        <p:pic>
          <p:nvPicPr>
            <p:cNvPr id="90113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212"/>
            <a:stretch>
              <a:fillRect/>
            </a:stretch>
          </p:blipFill>
          <p:spPr bwMode="auto">
            <a:xfrm>
              <a:off x="0" y="1"/>
              <a:ext cx="6224" cy="5457"/>
            </a:xfrm>
            <a:prstGeom prst="rect">
              <a:avLst/>
            </a:prstGeom>
            <a:noFill/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14" name="Rectangle 2"/>
            <p:cNvSpPr>
              <a:spLocks/>
            </p:cNvSpPr>
            <p:nvPr/>
          </p:nvSpPr>
          <p:spPr bwMode="auto">
            <a:xfrm>
              <a:off x="3131" y="0"/>
              <a:ext cx="2924" cy="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 defTabSz="91440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4200" kern="1200">
                <a:solidFill>
                  <a:srgbClr val="000000"/>
                </a:solidFill>
                <a:latin typeface="Optima" charset="0"/>
                <a:ea typeface="ヒラギノ角ゴ ProN W3" charset="0"/>
                <a:cs typeface="ヒラギノ角ゴ ProN W3" charset="0"/>
                <a:sym typeface="Optima" charset="0"/>
              </a:endParaRPr>
            </a:p>
          </p:txBody>
        </p:sp>
        <p:sp>
          <p:nvSpPr>
            <p:cNvPr id="90115" name="Rectangle 3"/>
            <p:cNvSpPr>
              <a:spLocks/>
            </p:cNvSpPr>
            <p:nvPr/>
          </p:nvSpPr>
          <p:spPr bwMode="auto">
            <a:xfrm>
              <a:off x="332" y="5362"/>
              <a:ext cx="1649" cy="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 defTabSz="91440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4200" kern="1200">
                <a:solidFill>
                  <a:srgbClr val="000000"/>
                </a:solidFill>
                <a:latin typeface="Optima" charset="0"/>
                <a:ea typeface="ヒラギノ角ゴ ProN W3" charset="0"/>
                <a:cs typeface="ヒラギノ角ゴ ProN W3" charset="0"/>
                <a:sym typeface="Optima" charset="0"/>
              </a:endParaRPr>
            </a:p>
          </p:txBody>
        </p:sp>
      </p:grpSp>
      <p:sp>
        <p:nvSpPr>
          <p:cNvPr id="90117" name="Rectangle 5"/>
          <p:cNvSpPr>
            <a:spLocks/>
          </p:cNvSpPr>
          <p:nvPr/>
        </p:nvSpPr>
        <p:spPr bwMode="auto">
          <a:xfrm>
            <a:off x="50800" y="9061450"/>
            <a:ext cx="130048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defTabSz="914400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kern="1200">
                <a:solidFill>
                  <a:srgbClr val="000000"/>
                </a:solidFill>
                <a:latin typeface="Optima" charset="0"/>
                <a:ea typeface="ＭＳ Ｐゴシック" charset="0"/>
                <a:cs typeface="Optima" charset="0"/>
                <a:sym typeface="Optima" charset="0"/>
              </a:rPr>
              <a:t>Ackerly and Reich. Convergence and correlations among leaf size and function in seed plants: a comparative test using independent contrasts. Am. J. Bot. (1999) vol. 86 (9) pp. 1272-1281</a:t>
            </a:r>
          </a:p>
        </p:txBody>
      </p:sp>
      <p:sp>
        <p:nvSpPr>
          <p:cNvPr id="90118" name="Oval 6"/>
          <p:cNvSpPr>
            <a:spLocks/>
          </p:cNvSpPr>
          <p:nvPr/>
        </p:nvSpPr>
        <p:spPr bwMode="auto">
          <a:xfrm>
            <a:off x="5575300" y="5308600"/>
            <a:ext cx="165100" cy="165100"/>
          </a:xfrm>
          <a:prstGeom prst="ellipse">
            <a:avLst/>
          </a:prstGeom>
          <a:solidFill>
            <a:schemeClr val="accent1"/>
          </a:solidFill>
          <a:ln w="508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914400" rtl="0" fontAlgn="base">
              <a:spcBef>
                <a:spcPct val="0"/>
              </a:spcBef>
              <a:spcAft>
                <a:spcPct val="0"/>
              </a:spcAft>
            </a:pPr>
            <a:endParaRPr lang="en-US" sz="4200" kern="1200">
              <a:solidFill>
                <a:srgbClr val="000000"/>
              </a:solidFill>
              <a:latin typeface="Optima" charset="0"/>
              <a:ea typeface="ヒラギノ角ゴ ProN W3" charset="0"/>
              <a:cs typeface="ヒラギノ角ゴ ProN W3" charset="0"/>
              <a:sym typeface="Optima" charset="0"/>
            </a:endParaRPr>
          </a:p>
        </p:txBody>
      </p:sp>
      <p:sp>
        <p:nvSpPr>
          <p:cNvPr id="90119" name="Oval 7"/>
          <p:cNvSpPr>
            <a:spLocks/>
          </p:cNvSpPr>
          <p:nvPr/>
        </p:nvSpPr>
        <p:spPr bwMode="auto">
          <a:xfrm>
            <a:off x="7683500" y="4114800"/>
            <a:ext cx="165100" cy="165100"/>
          </a:xfrm>
          <a:prstGeom prst="ellipse">
            <a:avLst/>
          </a:prstGeom>
          <a:solidFill>
            <a:schemeClr val="accent1"/>
          </a:solidFill>
          <a:ln w="508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914400" rtl="0" fontAlgn="base">
              <a:spcBef>
                <a:spcPct val="0"/>
              </a:spcBef>
              <a:spcAft>
                <a:spcPct val="0"/>
              </a:spcAft>
            </a:pPr>
            <a:endParaRPr lang="en-US" sz="4200" kern="1200">
              <a:solidFill>
                <a:srgbClr val="000000"/>
              </a:solidFill>
              <a:latin typeface="Optima" charset="0"/>
              <a:ea typeface="ヒラギノ角ゴ ProN W3" charset="0"/>
              <a:cs typeface="ヒラギノ角ゴ ProN W3" charset="0"/>
              <a:sym typeface="Optima" charset="0"/>
            </a:endParaRPr>
          </a:p>
        </p:txBody>
      </p:sp>
      <p:sp>
        <p:nvSpPr>
          <p:cNvPr id="90120" name="Oval 8"/>
          <p:cNvSpPr>
            <a:spLocks/>
          </p:cNvSpPr>
          <p:nvPr/>
        </p:nvSpPr>
        <p:spPr bwMode="auto">
          <a:xfrm>
            <a:off x="8445500" y="3162300"/>
            <a:ext cx="165100" cy="165100"/>
          </a:xfrm>
          <a:prstGeom prst="ellipse">
            <a:avLst/>
          </a:prstGeom>
          <a:solidFill>
            <a:schemeClr val="accent1"/>
          </a:solidFill>
          <a:ln w="508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914400" rtl="0" fontAlgn="base">
              <a:spcBef>
                <a:spcPct val="0"/>
              </a:spcBef>
              <a:spcAft>
                <a:spcPct val="0"/>
              </a:spcAft>
            </a:pPr>
            <a:endParaRPr lang="en-US" sz="4200" kern="1200">
              <a:solidFill>
                <a:srgbClr val="000000"/>
              </a:solidFill>
              <a:latin typeface="Optima" charset="0"/>
              <a:ea typeface="ヒラギノ角ゴ ProN W3" charset="0"/>
              <a:cs typeface="ヒラギノ角ゴ ProN W3" charset="0"/>
              <a:sym typeface="Optima" charset="0"/>
            </a:endParaRPr>
          </a:p>
        </p:txBody>
      </p:sp>
      <p:sp>
        <p:nvSpPr>
          <p:cNvPr id="90121" name="Oval 9"/>
          <p:cNvSpPr>
            <a:spLocks/>
          </p:cNvSpPr>
          <p:nvPr/>
        </p:nvSpPr>
        <p:spPr bwMode="auto">
          <a:xfrm>
            <a:off x="8128000" y="3568700"/>
            <a:ext cx="165100" cy="165100"/>
          </a:xfrm>
          <a:prstGeom prst="ellipse">
            <a:avLst/>
          </a:prstGeom>
          <a:solidFill>
            <a:schemeClr val="accent1"/>
          </a:solidFill>
          <a:ln w="508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914400" rtl="0" fontAlgn="base">
              <a:spcBef>
                <a:spcPct val="0"/>
              </a:spcBef>
              <a:spcAft>
                <a:spcPct val="0"/>
              </a:spcAft>
            </a:pPr>
            <a:endParaRPr lang="en-US" sz="4200" kern="1200">
              <a:solidFill>
                <a:srgbClr val="000000"/>
              </a:solidFill>
              <a:latin typeface="Optima" charset="0"/>
              <a:ea typeface="ヒラギノ角ゴ ProN W3" charset="0"/>
              <a:cs typeface="ヒラギノ角ゴ ProN W3" charset="0"/>
              <a:sym typeface="Optima" charset="0"/>
            </a:endParaRPr>
          </a:p>
        </p:txBody>
      </p:sp>
      <p:sp>
        <p:nvSpPr>
          <p:cNvPr id="90122" name="Oval 10"/>
          <p:cNvSpPr>
            <a:spLocks/>
          </p:cNvSpPr>
          <p:nvPr/>
        </p:nvSpPr>
        <p:spPr bwMode="auto">
          <a:xfrm>
            <a:off x="8661400" y="3784600"/>
            <a:ext cx="165100" cy="165100"/>
          </a:xfrm>
          <a:prstGeom prst="ellipse">
            <a:avLst/>
          </a:prstGeom>
          <a:solidFill>
            <a:schemeClr val="accent1"/>
          </a:solidFill>
          <a:ln w="508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914400" rtl="0" fontAlgn="base">
              <a:spcBef>
                <a:spcPct val="0"/>
              </a:spcBef>
              <a:spcAft>
                <a:spcPct val="0"/>
              </a:spcAft>
            </a:pPr>
            <a:endParaRPr lang="en-US" sz="4200" kern="1200">
              <a:solidFill>
                <a:srgbClr val="000000"/>
              </a:solidFill>
              <a:latin typeface="Optima" charset="0"/>
              <a:ea typeface="ヒラギノ角ゴ ProN W3" charset="0"/>
              <a:cs typeface="ヒラギノ角ゴ ProN W3" charset="0"/>
              <a:sym typeface="Optima" charset="0"/>
            </a:endParaRPr>
          </a:p>
        </p:txBody>
      </p:sp>
      <p:sp>
        <p:nvSpPr>
          <p:cNvPr id="90123" name="Oval 11"/>
          <p:cNvSpPr>
            <a:spLocks/>
          </p:cNvSpPr>
          <p:nvPr/>
        </p:nvSpPr>
        <p:spPr bwMode="auto">
          <a:xfrm>
            <a:off x="8483600" y="4013200"/>
            <a:ext cx="165100" cy="165100"/>
          </a:xfrm>
          <a:prstGeom prst="ellipse">
            <a:avLst/>
          </a:prstGeom>
          <a:solidFill>
            <a:schemeClr val="accent1"/>
          </a:solidFill>
          <a:ln w="508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914400" rtl="0" fontAlgn="base">
              <a:spcBef>
                <a:spcPct val="0"/>
              </a:spcBef>
              <a:spcAft>
                <a:spcPct val="0"/>
              </a:spcAft>
            </a:pPr>
            <a:endParaRPr lang="en-US" sz="4200" kern="1200">
              <a:solidFill>
                <a:srgbClr val="000000"/>
              </a:solidFill>
              <a:latin typeface="Optima" charset="0"/>
              <a:ea typeface="ヒラギノ角ゴ ProN W3" charset="0"/>
              <a:cs typeface="ヒラギノ角ゴ ProN W3" charset="0"/>
              <a:sym typeface="Optima" charset="0"/>
            </a:endParaRPr>
          </a:p>
        </p:txBody>
      </p:sp>
      <p:sp>
        <p:nvSpPr>
          <p:cNvPr id="90124" name="Oval 12"/>
          <p:cNvSpPr>
            <a:spLocks/>
          </p:cNvSpPr>
          <p:nvPr/>
        </p:nvSpPr>
        <p:spPr bwMode="auto">
          <a:xfrm>
            <a:off x="8661400" y="4241800"/>
            <a:ext cx="165100" cy="165100"/>
          </a:xfrm>
          <a:prstGeom prst="ellipse">
            <a:avLst/>
          </a:prstGeom>
          <a:solidFill>
            <a:schemeClr val="accent1"/>
          </a:solidFill>
          <a:ln w="508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914400" rtl="0" fontAlgn="base">
              <a:spcBef>
                <a:spcPct val="0"/>
              </a:spcBef>
              <a:spcAft>
                <a:spcPct val="0"/>
              </a:spcAft>
            </a:pPr>
            <a:endParaRPr lang="en-US" sz="4200" kern="1200">
              <a:solidFill>
                <a:srgbClr val="000000"/>
              </a:solidFill>
              <a:latin typeface="Optima" charset="0"/>
              <a:ea typeface="ヒラギノ角ゴ ProN W3" charset="0"/>
              <a:cs typeface="ヒラギノ角ゴ ProN W3" charset="0"/>
              <a:sym typeface="Optima" charset="0"/>
            </a:endParaRPr>
          </a:p>
        </p:txBody>
      </p:sp>
      <p:sp>
        <p:nvSpPr>
          <p:cNvPr id="90125" name="Oval 13"/>
          <p:cNvSpPr>
            <a:spLocks/>
          </p:cNvSpPr>
          <p:nvPr/>
        </p:nvSpPr>
        <p:spPr bwMode="auto">
          <a:xfrm>
            <a:off x="9715500" y="4572000"/>
            <a:ext cx="165100" cy="165100"/>
          </a:xfrm>
          <a:prstGeom prst="ellipse">
            <a:avLst/>
          </a:prstGeom>
          <a:solidFill>
            <a:schemeClr val="accent1"/>
          </a:solidFill>
          <a:ln w="508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914400" rtl="0" fontAlgn="base">
              <a:spcBef>
                <a:spcPct val="0"/>
              </a:spcBef>
              <a:spcAft>
                <a:spcPct val="0"/>
              </a:spcAft>
            </a:pPr>
            <a:endParaRPr lang="en-US" sz="4200" kern="1200">
              <a:solidFill>
                <a:srgbClr val="000000"/>
              </a:solidFill>
              <a:latin typeface="Optima" charset="0"/>
              <a:ea typeface="ヒラギノ角ゴ ProN W3" charset="0"/>
              <a:cs typeface="ヒラギノ角ゴ ProN W3" charset="0"/>
              <a:sym typeface="Optima" charset="0"/>
            </a:endParaRPr>
          </a:p>
        </p:txBody>
      </p:sp>
      <p:sp>
        <p:nvSpPr>
          <p:cNvPr id="90126" name="Oval 14"/>
          <p:cNvSpPr>
            <a:spLocks/>
          </p:cNvSpPr>
          <p:nvPr/>
        </p:nvSpPr>
        <p:spPr bwMode="auto">
          <a:xfrm>
            <a:off x="10388600" y="4749800"/>
            <a:ext cx="165100" cy="165100"/>
          </a:xfrm>
          <a:prstGeom prst="ellipse">
            <a:avLst/>
          </a:prstGeom>
          <a:solidFill>
            <a:schemeClr val="accent1"/>
          </a:solidFill>
          <a:ln w="508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914400" rtl="0" fontAlgn="base">
              <a:spcBef>
                <a:spcPct val="0"/>
              </a:spcBef>
              <a:spcAft>
                <a:spcPct val="0"/>
              </a:spcAft>
            </a:pPr>
            <a:endParaRPr lang="en-US" sz="4200" kern="1200">
              <a:solidFill>
                <a:srgbClr val="000000"/>
              </a:solidFill>
              <a:latin typeface="Optima" charset="0"/>
              <a:ea typeface="ヒラギノ角ゴ ProN W3" charset="0"/>
              <a:cs typeface="ヒラギノ角ゴ ProN W3" charset="0"/>
              <a:sym typeface="Optima" charset="0"/>
            </a:endParaRPr>
          </a:p>
        </p:txBody>
      </p:sp>
      <p:sp>
        <p:nvSpPr>
          <p:cNvPr id="90127" name="Oval 15"/>
          <p:cNvSpPr>
            <a:spLocks/>
          </p:cNvSpPr>
          <p:nvPr/>
        </p:nvSpPr>
        <p:spPr bwMode="auto">
          <a:xfrm>
            <a:off x="10274300" y="4902200"/>
            <a:ext cx="165100" cy="165100"/>
          </a:xfrm>
          <a:prstGeom prst="ellipse">
            <a:avLst/>
          </a:prstGeom>
          <a:solidFill>
            <a:schemeClr val="accent1"/>
          </a:solidFill>
          <a:ln w="508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914400" rtl="0" fontAlgn="base">
              <a:spcBef>
                <a:spcPct val="0"/>
              </a:spcBef>
              <a:spcAft>
                <a:spcPct val="0"/>
              </a:spcAft>
            </a:pPr>
            <a:endParaRPr lang="en-US" sz="4200" kern="1200">
              <a:solidFill>
                <a:srgbClr val="000000"/>
              </a:solidFill>
              <a:latin typeface="Optima" charset="0"/>
              <a:ea typeface="ヒラギノ角ゴ ProN W3" charset="0"/>
              <a:cs typeface="ヒラギノ角ゴ ProN W3" charset="0"/>
              <a:sym typeface="Optima" charset="0"/>
            </a:endParaRPr>
          </a:p>
        </p:txBody>
      </p:sp>
      <p:sp>
        <p:nvSpPr>
          <p:cNvPr id="90128" name="Oval 16"/>
          <p:cNvSpPr>
            <a:spLocks/>
          </p:cNvSpPr>
          <p:nvPr/>
        </p:nvSpPr>
        <p:spPr bwMode="auto">
          <a:xfrm>
            <a:off x="10452100" y="5295900"/>
            <a:ext cx="165100" cy="165100"/>
          </a:xfrm>
          <a:prstGeom prst="ellipse">
            <a:avLst/>
          </a:prstGeom>
          <a:solidFill>
            <a:schemeClr val="accent1"/>
          </a:solidFill>
          <a:ln w="508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914400" rtl="0" fontAlgn="base">
              <a:spcBef>
                <a:spcPct val="0"/>
              </a:spcBef>
              <a:spcAft>
                <a:spcPct val="0"/>
              </a:spcAft>
            </a:pPr>
            <a:endParaRPr lang="en-US" sz="4200" kern="1200">
              <a:solidFill>
                <a:srgbClr val="000000"/>
              </a:solidFill>
              <a:latin typeface="Optima" charset="0"/>
              <a:ea typeface="ヒラギノ角ゴ ProN W3" charset="0"/>
              <a:cs typeface="ヒラギノ角ゴ ProN W3" charset="0"/>
              <a:sym typeface="Optima" charset="0"/>
            </a:endParaRPr>
          </a:p>
        </p:txBody>
      </p:sp>
      <p:sp>
        <p:nvSpPr>
          <p:cNvPr id="90129" name="Oval 17"/>
          <p:cNvSpPr>
            <a:spLocks/>
          </p:cNvSpPr>
          <p:nvPr/>
        </p:nvSpPr>
        <p:spPr bwMode="auto">
          <a:xfrm>
            <a:off x="10058400" y="5308600"/>
            <a:ext cx="165100" cy="165100"/>
          </a:xfrm>
          <a:prstGeom prst="ellipse">
            <a:avLst/>
          </a:prstGeom>
          <a:solidFill>
            <a:schemeClr val="accent1"/>
          </a:solidFill>
          <a:ln w="508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914400" rtl="0" fontAlgn="base">
              <a:spcBef>
                <a:spcPct val="0"/>
              </a:spcBef>
              <a:spcAft>
                <a:spcPct val="0"/>
              </a:spcAft>
            </a:pPr>
            <a:endParaRPr lang="en-US" sz="4200" kern="1200">
              <a:solidFill>
                <a:srgbClr val="000000"/>
              </a:solidFill>
              <a:latin typeface="Optima" charset="0"/>
              <a:ea typeface="ヒラギノ角ゴ ProN W3" charset="0"/>
              <a:cs typeface="ヒラギノ角ゴ ProN W3" charset="0"/>
              <a:sym typeface="Optima" charset="0"/>
            </a:endParaRPr>
          </a:p>
        </p:txBody>
      </p:sp>
      <p:sp>
        <p:nvSpPr>
          <p:cNvPr id="90130" name="Oval 18"/>
          <p:cNvSpPr>
            <a:spLocks/>
          </p:cNvSpPr>
          <p:nvPr/>
        </p:nvSpPr>
        <p:spPr bwMode="auto">
          <a:xfrm>
            <a:off x="9537700" y="5194300"/>
            <a:ext cx="165100" cy="165100"/>
          </a:xfrm>
          <a:prstGeom prst="ellipse">
            <a:avLst/>
          </a:prstGeom>
          <a:solidFill>
            <a:schemeClr val="accent1"/>
          </a:solidFill>
          <a:ln w="508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914400" rtl="0" fontAlgn="base">
              <a:spcBef>
                <a:spcPct val="0"/>
              </a:spcBef>
              <a:spcAft>
                <a:spcPct val="0"/>
              </a:spcAft>
            </a:pPr>
            <a:endParaRPr lang="en-US" sz="4200" kern="1200">
              <a:solidFill>
                <a:srgbClr val="000000"/>
              </a:solidFill>
              <a:latin typeface="Optima" charset="0"/>
              <a:ea typeface="ヒラギノ角ゴ ProN W3" charset="0"/>
              <a:cs typeface="ヒラギノ角ゴ ProN W3" charset="0"/>
              <a:sym typeface="Optima" charset="0"/>
            </a:endParaRPr>
          </a:p>
        </p:txBody>
      </p:sp>
      <p:sp>
        <p:nvSpPr>
          <p:cNvPr id="90131" name="Oval 19"/>
          <p:cNvSpPr>
            <a:spLocks/>
          </p:cNvSpPr>
          <p:nvPr/>
        </p:nvSpPr>
        <p:spPr bwMode="auto">
          <a:xfrm>
            <a:off x="9537700" y="5435600"/>
            <a:ext cx="165100" cy="165100"/>
          </a:xfrm>
          <a:prstGeom prst="ellipse">
            <a:avLst/>
          </a:prstGeom>
          <a:solidFill>
            <a:schemeClr val="accent1"/>
          </a:solidFill>
          <a:ln w="508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914400" rtl="0" fontAlgn="base">
              <a:spcBef>
                <a:spcPct val="0"/>
              </a:spcBef>
              <a:spcAft>
                <a:spcPct val="0"/>
              </a:spcAft>
            </a:pPr>
            <a:endParaRPr lang="en-US" sz="4200" kern="1200">
              <a:solidFill>
                <a:srgbClr val="000000"/>
              </a:solidFill>
              <a:latin typeface="Optima" charset="0"/>
              <a:ea typeface="ヒラギノ角ゴ ProN W3" charset="0"/>
              <a:cs typeface="ヒラギノ角ゴ ProN W3" charset="0"/>
              <a:sym typeface="Optima" charset="0"/>
            </a:endParaRPr>
          </a:p>
        </p:txBody>
      </p:sp>
      <p:sp>
        <p:nvSpPr>
          <p:cNvPr id="90132" name="Oval 20"/>
          <p:cNvSpPr>
            <a:spLocks/>
          </p:cNvSpPr>
          <p:nvPr/>
        </p:nvSpPr>
        <p:spPr bwMode="auto">
          <a:xfrm>
            <a:off x="9537700" y="5537200"/>
            <a:ext cx="165100" cy="165100"/>
          </a:xfrm>
          <a:prstGeom prst="ellipse">
            <a:avLst/>
          </a:prstGeom>
          <a:solidFill>
            <a:schemeClr val="accent1"/>
          </a:solidFill>
          <a:ln w="508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914400" rtl="0" fontAlgn="base">
              <a:spcBef>
                <a:spcPct val="0"/>
              </a:spcBef>
              <a:spcAft>
                <a:spcPct val="0"/>
              </a:spcAft>
            </a:pPr>
            <a:endParaRPr lang="en-US" sz="4200" kern="1200">
              <a:solidFill>
                <a:srgbClr val="000000"/>
              </a:solidFill>
              <a:latin typeface="Optima" charset="0"/>
              <a:ea typeface="ヒラギノ角ゴ ProN W3" charset="0"/>
              <a:cs typeface="ヒラギノ角ゴ ProN W3" charset="0"/>
              <a:sym typeface="Optima" charset="0"/>
            </a:endParaRPr>
          </a:p>
        </p:txBody>
      </p:sp>
      <p:sp>
        <p:nvSpPr>
          <p:cNvPr id="90133" name="Oval 21"/>
          <p:cNvSpPr>
            <a:spLocks/>
          </p:cNvSpPr>
          <p:nvPr/>
        </p:nvSpPr>
        <p:spPr bwMode="auto">
          <a:xfrm>
            <a:off x="9169400" y="6210300"/>
            <a:ext cx="165100" cy="165100"/>
          </a:xfrm>
          <a:prstGeom prst="ellipse">
            <a:avLst/>
          </a:prstGeom>
          <a:solidFill>
            <a:schemeClr val="accent1"/>
          </a:solidFill>
          <a:ln w="508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914400" rtl="0" fontAlgn="base">
              <a:spcBef>
                <a:spcPct val="0"/>
              </a:spcBef>
              <a:spcAft>
                <a:spcPct val="0"/>
              </a:spcAft>
            </a:pPr>
            <a:endParaRPr lang="en-US" sz="4200" kern="1200">
              <a:solidFill>
                <a:srgbClr val="000000"/>
              </a:solidFill>
              <a:latin typeface="Optima" charset="0"/>
              <a:ea typeface="ヒラギノ角ゴ ProN W3" charset="0"/>
              <a:cs typeface="ヒラギノ角ゴ ProN W3" charset="0"/>
              <a:sym typeface="Optima" charset="0"/>
            </a:endParaRPr>
          </a:p>
        </p:txBody>
      </p:sp>
      <p:sp>
        <p:nvSpPr>
          <p:cNvPr id="90134" name="Oval 22"/>
          <p:cNvSpPr>
            <a:spLocks/>
          </p:cNvSpPr>
          <p:nvPr/>
        </p:nvSpPr>
        <p:spPr bwMode="auto">
          <a:xfrm>
            <a:off x="5461000" y="5410200"/>
            <a:ext cx="165100" cy="165100"/>
          </a:xfrm>
          <a:prstGeom prst="ellipse">
            <a:avLst/>
          </a:prstGeom>
          <a:solidFill>
            <a:schemeClr val="accent1"/>
          </a:solidFill>
          <a:ln w="508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914400" rtl="0" fontAlgn="base">
              <a:spcBef>
                <a:spcPct val="0"/>
              </a:spcBef>
              <a:spcAft>
                <a:spcPct val="0"/>
              </a:spcAft>
            </a:pPr>
            <a:endParaRPr lang="en-US" sz="4200" kern="1200">
              <a:solidFill>
                <a:srgbClr val="000000"/>
              </a:solidFill>
              <a:latin typeface="Optima" charset="0"/>
              <a:ea typeface="ヒラギノ角ゴ ProN W3" charset="0"/>
              <a:cs typeface="ヒラギノ角ゴ ProN W3" charset="0"/>
              <a:sym typeface="Optima" charset="0"/>
            </a:endParaRPr>
          </a:p>
        </p:txBody>
      </p:sp>
      <p:sp>
        <p:nvSpPr>
          <p:cNvPr id="90135" name="Oval 23"/>
          <p:cNvSpPr>
            <a:spLocks/>
          </p:cNvSpPr>
          <p:nvPr/>
        </p:nvSpPr>
        <p:spPr bwMode="auto">
          <a:xfrm>
            <a:off x="8102600" y="4368800"/>
            <a:ext cx="165100" cy="165100"/>
          </a:xfrm>
          <a:prstGeom prst="ellipse">
            <a:avLst/>
          </a:prstGeom>
          <a:solidFill>
            <a:schemeClr val="accent1"/>
          </a:solidFill>
          <a:ln w="508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914400" rtl="0" fontAlgn="base">
              <a:spcBef>
                <a:spcPct val="0"/>
              </a:spcBef>
              <a:spcAft>
                <a:spcPct val="0"/>
              </a:spcAft>
            </a:pPr>
            <a:endParaRPr lang="en-US" sz="4200" kern="1200">
              <a:solidFill>
                <a:srgbClr val="000000"/>
              </a:solidFill>
              <a:latin typeface="Optima" charset="0"/>
              <a:ea typeface="ヒラギノ角ゴ ProN W3" charset="0"/>
              <a:cs typeface="ヒラギノ角ゴ ProN W3" charset="0"/>
              <a:sym typeface="Optima" charset="0"/>
            </a:endParaRPr>
          </a:p>
        </p:txBody>
      </p:sp>
      <p:sp>
        <p:nvSpPr>
          <p:cNvPr id="90136" name="Oval 24"/>
          <p:cNvSpPr>
            <a:spLocks/>
          </p:cNvSpPr>
          <p:nvPr/>
        </p:nvSpPr>
        <p:spPr bwMode="auto">
          <a:xfrm>
            <a:off x="8102600" y="4749800"/>
            <a:ext cx="165100" cy="165100"/>
          </a:xfrm>
          <a:prstGeom prst="ellipse">
            <a:avLst/>
          </a:prstGeom>
          <a:solidFill>
            <a:schemeClr val="accent1"/>
          </a:solidFill>
          <a:ln w="508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914400" rtl="0" fontAlgn="base">
              <a:spcBef>
                <a:spcPct val="0"/>
              </a:spcBef>
              <a:spcAft>
                <a:spcPct val="0"/>
              </a:spcAft>
            </a:pPr>
            <a:endParaRPr lang="en-US" sz="4200" kern="1200">
              <a:solidFill>
                <a:srgbClr val="000000"/>
              </a:solidFill>
              <a:latin typeface="Optima" charset="0"/>
              <a:ea typeface="ヒラギノ角ゴ ProN W3" charset="0"/>
              <a:cs typeface="ヒラギノ角ゴ ProN W3" charset="0"/>
              <a:sym typeface="Opti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4501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8" name="Group 6"/>
          <p:cNvGrpSpPr>
            <a:grpSpLocks/>
          </p:cNvGrpSpPr>
          <p:nvPr/>
        </p:nvGrpSpPr>
        <p:grpSpPr bwMode="auto">
          <a:xfrm>
            <a:off x="50800" y="304800"/>
            <a:ext cx="12890500" cy="5513388"/>
            <a:chOff x="0" y="0"/>
            <a:chExt cx="8120" cy="3473"/>
          </a:xfrm>
        </p:grpSpPr>
        <p:pic>
          <p:nvPicPr>
            <p:cNvPr id="95233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2"/>
            <a:stretch>
              <a:fillRect/>
            </a:stretch>
          </p:blipFill>
          <p:spPr bwMode="auto">
            <a:xfrm>
              <a:off x="0" y="0"/>
              <a:ext cx="8120" cy="3473"/>
            </a:xfrm>
            <a:prstGeom prst="rect">
              <a:avLst/>
            </a:prstGeom>
            <a:noFill/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234" name="Rectangle 2"/>
            <p:cNvSpPr>
              <a:spLocks/>
            </p:cNvSpPr>
            <p:nvPr/>
          </p:nvSpPr>
          <p:spPr bwMode="auto">
            <a:xfrm>
              <a:off x="1992" y="0"/>
              <a:ext cx="1860" cy="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 defTabSz="91440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4200" kern="1200">
                <a:solidFill>
                  <a:srgbClr val="000000"/>
                </a:solidFill>
                <a:latin typeface="Optima" charset="0"/>
                <a:ea typeface="ヒラギノ角ゴ ProN W3" charset="0"/>
                <a:cs typeface="ヒラギノ角ゴ ProN W3" charset="0"/>
                <a:sym typeface="Optima" charset="0"/>
              </a:endParaRPr>
            </a:p>
          </p:txBody>
        </p:sp>
        <p:sp>
          <p:nvSpPr>
            <p:cNvPr id="95235" name="Rectangle 3"/>
            <p:cNvSpPr>
              <a:spLocks/>
            </p:cNvSpPr>
            <p:nvPr/>
          </p:nvSpPr>
          <p:spPr bwMode="auto">
            <a:xfrm>
              <a:off x="5210" y="0"/>
              <a:ext cx="1860" cy="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 defTabSz="91440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4200" kern="1200">
                <a:solidFill>
                  <a:srgbClr val="000000"/>
                </a:solidFill>
                <a:latin typeface="Optima" charset="0"/>
                <a:ea typeface="ヒラギノ角ゴ ProN W3" charset="0"/>
                <a:cs typeface="ヒラギノ角ゴ ProN W3" charset="0"/>
                <a:sym typeface="Optima" charset="0"/>
              </a:endParaRPr>
            </a:p>
          </p:txBody>
        </p:sp>
        <p:sp>
          <p:nvSpPr>
            <p:cNvPr id="95236" name="Rectangle 4"/>
            <p:cNvSpPr>
              <a:spLocks/>
            </p:cNvSpPr>
            <p:nvPr/>
          </p:nvSpPr>
          <p:spPr bwMode="auto">
            <a:xfrm>
              <a:off x="3579" y="3411"/>
              <a:ext cx="1860" cy="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 defTabSz="91440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4200" kern="1200">
                <a:solidFill>
                  <a:srgbClr val="000000"/>
                </a:solidFill>
                <a:latin typeface="Optima" charset="0"/>
                <a:ea typeface="ヒラギノ角ゴ ProN W3" charset="0"/>
                <a:cs typeface="ヒラギノ角ゴ ProN W3" charset="0"/>
                <a:sym typeface="Optima" charset="0"/>
              </a:endParaRPr>
            </a:p>
          </p:txBody>
        </p:sp>
        <p:sp>
          <p:nvSpPr>
            <p:cNvPr id="95237" name="Rectangle 5"/>
            <p:cNvSpPr>
              <a:spLocks/>
            </p:cNvSpPr>
            <p:nvPr/>
          </p:nvSpPr>
          <p:spPr bwMode="auto">
            <a:xfrm>
              <a:off x="211" y="3411"/>
              <a:ext cx="1049" cy="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 defTabSz="91440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4200" kern="1200">
                <a:solidFill>
                  <a:srgbClr val="000000"/>
                </a:solidFill>
                <a:latin typeface="Optima" charset="0"/>
                <a:ea typeface="ヒラギノ角ゴ ProN W3" charset="0"/>
                <a:cs typeface="ヒラギノ角ゴ ProN W3" charset="0"/>
                <a:sym typeface="Optima" charset="0"/>
              </a:endParaRPr>
            </a:p>
          </p:txBody>
        </p:sp>
      </p:grpSp>
      <p:sp>
        <p:nvSpPr>
          <p:cNvPr id="95239" name="Rectangle 7"/>
          <p:cNvSpPr>
            <a:spLocks/>
          </p:cNvSpPr>
          <p:nvPr/>
        </p:nvSpPr>
        <p:spPr bwMode="auto">
          <a:xfrm>
            <a:off x="6553200" y="190500"/>
            <a:ext cx="7200900" cy="627380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ctr" defTabSz="914400" rtl="0" fontAlgn="base">
              <a:spcBef>
                <a:spcPct val="0"/>
              </a:spcBef>
              <a:spcAft>
                <a:spcPct val="0"/>
              </a:spcAft>
            </a:pPr>
            <a:endParaRPr lang="en-US" sz="4200" kern="1200">
              <a:solidFill>
                <a:srgbClr val="000000"/>
              </a:solidFill>
              <a:latin typeface="Optima" charset="0"/>
              <a:ea typeface="ヒラギノ角ゴ ProN W3" charset="0"/>
              <a:cs typeface="ヒラギノ角ゴ ProN W3" charset="0"/>
              <a:sym typeface="Optima" charset="0"/>
            </a:endParaRPr>
          </a:p>
        </p:txBody>
      </p:sp>
      <p:sp>
        <p:nvSpPr>
          <p:cNvPr id="95240" name="Rectangle 8"/>
          <p:cNvSpPr>
            <a:spLocks/>
          </p:cNvSpPr>
          <p:nvPr/>
        </p:nvSpPr>
        <p:spPr bwMode="auto">
          <a:xfrm>
            <a:off x="50800" y="9061450"/>
            <a:ext cx="130048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defTabSz="914400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kern="1200">
                <a:solidFill>
                  <a:srgbClr val="000000"/>
                </a:solidFill>
                <a:latin typeface="Optima" charset="0"/>
                <a:ea typeface="ＭＳ Ｐゴシック" charset="0"/>
                <a:cs typeface="Optima" charset="0"/>
                <a:sym typeface="Optima" charset="0"/>
              </a:rPr>
              <a:t>Ackerly and Reich. Convergence and correlations among leaf size and function in seed plants: a comparative test using independent contrasts. Am. J. Bot. (1999) vol. 86 (9) pp. 1272-1281</a:t>
            </a:r>
          </a:p>
        </p:txBody>
      </p:sp>
      <p:sp>
        <p:nvSpPr>
          <p:cNvPr id="95241" name="Rectangle 9"/>
          <p:cNvSpPr>
            <a:spLocks/>
          </p:cNvSpPr>
          <p:nvPr/>
        </p:nvSpPr>
        <p:spPr bwMode="auto">
          <a:xfrm>
            <a:off x="3025775" y="4051300"/>
            <a:ext cx="2909888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 defTabSz="914400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kern="1200">
                <a:solidFill>
                  <a:srgbClr val="000000"/>
                </a:solidFill>
                <a:latin typeface="Optima" charset="0"/>
                <a:ea typeface="ＭＳ Ｐゴシック" charset="0"/>
                <a:cs typeface="Optima" charset="0"/>
                <a:sym typeface="Optima" charset="0"/>
              </a:rPr>
              <a:t>Angiosperms (   )</a:t>
            </a:r>
          </a:p>
          <a:p>
            <a:pPr algn="l" defTabSz="914400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kern="1200">
                <a:solidFill>
                  <a:srgbClr val="000000"/>
                </a:solidFill>
                <a:latin typeface="Optima" charset="0"/>
                <a:ea typeface="ＭＳ Ｐゴシック" charset="0"/>
                <a:cs typeface="Optima" charset="0"/>
                <a:sym typeface="Optima" charset="0"/>
              </a:rPr>
              <a:t>Conifers (   )</a:t>
            </a:r>
          </a:p>
          <a:p>
            <a:pPr algn="l" defTabSz="914400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kern="1200">
                <a:solidFill>
                  <a:srgbClr val="000000"/>
                </a:solidFill>
                <a:latin typeface="Optima" charset="0"/>
                <a:ea typeface="ＭＳ Ｐゴシック" charset="0"/>
                <a:cs typeface="Optima" charset="0"/>
                <a:sym typeface="Optima" charset="0"/>
              </a:rPr>
              <a:t>Angiosperms vs Conifers (   )</a:t>
            </a:r>
          </a:p>
        </p:txBody>
      </p:sp>
      <p:pic>
        <p:nvPicPr>
          <p:cNvPr id="9524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4" t="56888" r="72211" b="39658"/>
          <a:stretch>
            <a:fillRect/>
          </a:stretch>
        </p:blipFill>
        <p:spPr bwMode="auto">
          <a:xfrm>
            <a:off x="4483100" y="4165600"/>
            <a:ext cx="1524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0" t="43991" r="67485" b="52553"/>
          <a:stretch>
            <a:fillRect/>
          </a:stretch>
        </p:blipFill>
        <p:spPr bwMode="auto">
          <a:xfrm>
            <a:off x="4038600" y="4445000"/>
            <a:ext cx="1524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42" t="76001" r="30621" b="20543"/>
          <a:stretch>
            <a:fillRect/>
          </a:stretch>
        </p:blipFill>
        <p:spPr bwMode="auto">
          <a:xfrm>
            <a:off x="5638800" y="4711700"/>
            <a:ext cx="1524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251" name="Group 19"/>
          <p:cNvGrpSpPr>
            <a:grpSpLocks/>
          </p:cNvGrpSpPr>
          <p:nvPr/>
        </p:nvGrpSpPr>
        <p:grpSpPr bwMode="auto">
          <a:xfrm>
            <a:off x="6953250" y="195263"/>
            <a:ext cx="4064000" cy="5737225"/>
            <a:chOff x="0" y="0"/>
            <a:chExt cx="2559" cy="3613"/>
          </a:xfrm>
        </p:grpSpPr>
        <p:grpSp>
          <p:nvGrpSpPr>
            <p:cNvPr id="95249" name="Group 17"/>
            <p:cNvGrpSpPr>
              <a:grpSpLocks/>
            </p:cNvGrpSpPr>
            <p:nvPr/>
          </p:nvGrpSpPr>
          <p:grpSpPr bwMode="auto">
            <a:xfrm>
              <a:off x="687" y="0"/>
              <a:ext cx="1872" cy="3613"/>
              <a:chOff x="0" y="0"/>
              <a:chExt cx="1872" cy="3613"/>
            </a:xfrm>
          </p:grpSpPr>
          <p:pic>
            <p:nvPicPr>
              <p:cNvPr id="95245" name="Picture 1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22" r="48767"/>
              <a:stretch>
                <a:fillRect/>
              </a:stretch>
            </p:blipFill>
            <p:spPr bwMode="auto">
              <a:xfrm>
                <a:off x="0" y="0"/>
                <a:ext cx="1872" cy="361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dist="76199" dir="2700000" algn="ctr" rotWithShape="0">
                  <a:schemeClr val="bg2">
                    <a:alpha val="75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246" name="Rectangle 14"/>
              <p:cNvSpPr>
                <a:spLocks/>
              </p:cNvSpPr>
              <p:nvPr/>
            </p:nvSpPr>
            <p:spPr bwMode="auto">
              <a:xfrm>
                <a:off x="1782" y="2025"/>
                <a:ext cx="89" cy="3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algn="ctr" defTabSz="914400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200" kern="1200">
                  <a:solidFill>
                    <a:srgbClr val="000000"/>
                  </a:solidFill>
                  <a:latin typeface="Optima" charset="0"/>
                  <a:ea typeface="ヒラギノ角ゴ ProN W3" charset="0"/>
                  <a:cs typeface="ヒラギノ角ゴ ProN W3" charset="0"/>
                  <a:sym typeface="Optima" charset="0"/>
                </a:endParaRPr>
              </a:p>
            </p:txBody>
          </p:sp>
          <p:sp>
            <p:nvSpPr>
              <p:cNvPr id="95247" name="Rectangle 15"/>
              <p:cNvSpPr>
                <a:spLocks/>
              </p:cNvSpPr>
              <p:nvPr/>
            </p:nvSpPr>
            <p:spPr bwMode="auto">
              <a:xfrm>
                <a:off x="1830" y="2664"/>
                <a:ext cx="41" cy="52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algn="ctr" defTabSz="914400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200" kern="1200">
                  <a:solidFill>
                    <a:srgbClr val="000000"/>
                  </a:solidFill>
                  <a:latin typeface="Optima" charset="0"/>
                  <a:ea typeface="ヒラギノ角ゴ ProN W3" charset="0"/>
                  <a:cs typeface="ヒラギノ角ゴ ProN W3" charset="0"/>
                  <a:sym typeface="Optima" charset="0"/>
                </a:endParaRPr>
              </a:p>
            </p:txBody>
          </p:sp>
          <p:sp>
            <p:nvSpPr>
              <p:cNvPr id="95248" name="Rectangle 16"/>
              <p:cNvSpPr>
                <a:spLocks/>
              </p:cNvSpPr>
              <p:nvPr/>
            </p:nvSpPr>
            <p:spPr bwMode="auto">
              <a:xfrm>
                <a:off x="1782" y="2455"/>
                <a:ext cx="89" cy="1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algn="ctr" defTabSz="914400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200" kern="1200">
                  <a:solidFill>
                    <a:srgbClr val="000000"/>
                  </a:solidFill>
                  <a:latin typeface="Optima" charset="0"/>
                  <a:ea typeface="ヒラギノ角ゴ ProN W3" charset="0"/>
                  <a:cs typeface="ヒラギノ角ゴ ProN W3" charset="0"/>
                  <a:sym typeface="Optima" charset="0"/>
                </a:endParaRPr>
              </a:p>
            </p:txBody>
          </p:sp>
        </p:grpSp>
        <p:sp>
          <p:nvSpPr>
            <p:cNvPr id="95250" name="Rectangle 18"/>
            <p:cNvSpPr>
              <a:spLocks/>
            </p:cNvSpPr>
            <p:nvPr/>
          </p:nvSpPr>
          <p:spPr bwMode="auto">
            <a:xfrm>
              <a:off x="0" y="1376"/>
              <a:ext cx="469" cy="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914400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200" kern="1200">
                  <a:solidFill>
                    <a:srgbClr val="000000"/>
                  </a:solidFill>
                  <a:latin typeface="Optima" charset="0"/>
                  <a:ea typeface="ＭＳ Ｐゴシック" charset="0"/>
                  <a:cs typeface="Optima" charset="0"/>
                  <a:sym typeface="Optima" charset="0"/>
                </a:rPr>
                <a:t>+</a:t>
              </a:r>
            </a:p>
          </p:txBody>
        </p:sp>
      </p:grpSp>
      <p:sp>
        <p:nvSpPr>
          <p:cNvPr id="95252" name="Line 20"/>
          <p:cNvSpPr>
            <a:spLocks noChangeShapeType="1"/>
          </p:cNvSpPr>
          <p:nvPr/>
        </p:nvSpPr>
        <p:spPr bwMode="auto">
          <a:xfrm>
            <a:off x="1498600" y="787400"/>
            <a:ext cx="4597400" cy="2932113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099" dir="5519942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rtl="0" fontAlgn="base">
              <a:spcBef>
                <a:spcPct val="0"/>
              </a:spcBef>
              <a:spcAft>
                <a:spcPct val="0"/>
              </a:spcAft>
            </a:pPr>
            <a:endParaRPr lang="en-US" sz="4200" kern="1200">
              <a:solidFill>
                <a:srgbClr val="000000"/>
              </a:solidFill>
              <a:latin typeface="Optima" charset="0"/>
              <a:ea typeface="ヒラギノ角ゴ ProN W3" charset="0"/>
              <a:cs typeface="ヒラギノ角ゴ ProN W3" charset="0"/>
              <a:sym typeface="Optima" charset="0"/>
            </a:endParaRPr>
          </a:p>
        </p:txBody>
      </p:sp>
      <p:sp>
        <p:nvSpPr>
          <p:cNvPr id="95253" name="Line 21"/>
          <p:cNvSpPr>
            <a:spLocks noChangeShapeType="1"/>
          </p:cNvSpPr>
          <p:nvPr/>
        </p:nvSpPr>
        <p:spPr bwMode="auto">
          <a:xfrm rot="10800000">
            <a:off x="7543800" y="3071813"/>
            <a:ext cx="1625600" cy="1373187"/>
          </a:xfrm>
          <a:prstGeom prst="line">
            <a:avLst/>
          </a:prstGeom>
          <a:noFill/>
          <a:ln w="101600" cap="flat">
            <a:solidFill>
              <a:srgbClr val="8000FF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14400" rtl="0" fontAlgn="base">
              <a:spcBef>
                <a:spcPct val="0"/>
              </a:spcBef>
              <a:spcAft>
                <a:spcPct val="0"/>
              </a:spcAft>
            </a:pPr>
            <a:endParaRPr lang="en-US" sz="4200" kern="1200">
              <a:solidFill>
                <a:srgbClr val="000000"/>
              </a:solidFill>
              <a:latin typeface="Optima" charset="0"/>
              <a:ea typeface="ヒラギノ角ゴ ProN W3" charset="0"/>
              <a:cs typeface="ヒラギノ角ゴ ProN W3" charset="0"/>
              <a:sym typeface="Opti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7031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9" grpId="0" animBg="1"/>
      <p:bldP spid="952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5729" y="254000"/>
            <a:ext cx="11870849" cy="2438400"/>
          </a:xfrm>
        </p:spPr>
        <p:txBody>
          <a:bodyPr/>
          <a:lstStyle/>
          <a:p>
            <a:r>
              <a:rPr lang="en-US" sz="6000" dirty="0" smtClean="0"/>
              <a:t>Phylogenies can be used to reveal:</a:t>
            </a:r>
            <a:endParaRPr lang="en-US" sz="6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70000" y="2461892"/>
            <a:ext cx="10464800" cy="7281997"/>
          </a:xfrm>
        </p:spPr>
        <p:txBody>
          <a:bodyPr/>
          <a:lstStyle/>
          <a:p>
            <a:r>
              <a:rPr lang="en-US" dirty="0" smtClean="0"/>
              <a:t>Ancestral states</a:t>
            </a:r>
          </a:p>
          <a:p>
            <a:r>
              <a:rPr lang="en-US" dirty="0" smtClean="0"/>
              <a:t>Differential diversification (speciation and extinction)</a:t>
            </a:r>
          </a:p>
          <a:p>
            <a:r>
              <a:rPr lang="en-US" dirty="0" smtClean="0"/>
              <a:t>Potentially informative new experiments</a:t>
            </a:r>
          </a:p>
          <a:p>
            <a:r>
              <a:rPr lang="en-US" dirty="0" smtClean="0"/>
              <a:t>Character correlations</a:t>
            </a:r>
          </a:p>
          <a:p>
            <a:r>
              <a:rPr lang="en-US" dirty="0" smtClean="0"/>
              <a:t>Evolutionary history</a:t>
            </a:r>
          </a:p>
          <a:p>
            <a:pPr marL="317500" indent="0">
              <a:buNone/>
            </a:pPr>
            <a:endParaRPr lang="en-US" dirty="0" smtClean="0"/>
          </a:p>
          <a:p>
            <a:pPr marL="317500" indent="0">
              <a:buNone/>
            </a:pPr>
            <a:r>
              <a:rPr lang="en-US" dirty="0" smtClean="0"/>
              <a:t>(and much more)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39825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6.jpg"/>
          <p:cNvPicPr/>
          <p:nvPr/>
        </p:nvPicPr>
        <p:blipFill>
          <a:blip r:embed="rId3">
            <a:extLst/>
          </a:blip>
          <a:srcRect l="1216" r="1957" b="1648"/>
          <a:stretch>
            <a:fillRect/>
          </a:stretch>
        </p:blipFill>
        <p:spPr>
          <a:xfrm>
            <a:off x="2606415" y="-9695"/>
            <a:ext cx="7747000" cy="9705225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190" name="Shape 190"/>
          <p:cNvSpPr/>
          <p:nvPr/>
        </p:nvSpPr>
        <p:spPr>
          <a:xfrm>
            <a:off x="2856885" y="7640287"/>
            <a:ext cx="1625601" cy="1803401"/>
          </a:xfrm>
          <a:prstGeom prst="rect">
            <a:avLst/>
          </a:prstGeom>
          <a:solidFill>
            <a:srgbClr val="FCFC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pPr>
            <a:endParaRPr/>
          </a:p>
        </p:txBody>
      </p:sp>
      <p:grpSp>
        <p:nvGrpSpPr>
          <p:cNvPr id="193" name="Group 193"/>
          <p:cNvGrpSpPr/>
          <p:nvPr/>
        </p:nvGrpSpPr>
        <p:grpSpPr>
          <a:xfrm>
            <a:off x="254000" y="5768975"/>
            <a:ext cx="2197100" cy="1651000"/>
            <a:chOff x="0" y="0"/>
            <a:chExt cx="2197100" cy="1651000"/>
          </a:xfrm>
        </p:grpSpPr>
        <p:pic>
          <p:nvPicPr>
            <p:cNvPr id="191" name="1274034.jp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197100" cy="165100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0" dist="76200" dir="2700000" rotWithShape="0">
                <a:srgbClr val="000000">
                  <a:alpha val="75000"/>
                </a:srgbClr>
              </a:outerShdw>
            </a:effectLst>
          </p:spPr>
        </p:pic>
        <p:sp>
          <p:nvSpPr>
            <p:cNvPr id="192" name="Shape 192"/>
            <p:cNvSpPr/>
            <p:nvPr/>
          </p:nvSpPr>
          <p:spPr>
            <a:xfrm>
              <a:off x="304063" y="1376520"/>
              <a:ext cx="964516" cy="2632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1100">
                  <a:latin typeface="+mn-lt"/>
                  <a:ea typeface="+mn-ea"/>
                  <a:cs typeface="+mn-cs"/>
                  <a:sym typeface="Optima"/>
                </a:defRPr>
              </a:lvl1pPr>
            </a:lstStyle>
            <a:p>
              <a:pPr lvl="0">
                <a:defRPr sz="1800"/>
              </a:pPr>
              <a:r>
                <a:rPr sz="1100"/>
                <a:t>© Doug Stone</a:t>
              </a:r>
            </a:p>
          </p:txBody>
        </p:sp>
      </p:grpSp>
      <p:grpSp>
        <p:nvGrpSpPr>
          <p:cNvPr id="196" name="Group 196"/>
          <p:cNvGrpSpPr/>
          <p:nvPr/>
        </p:nvGrpSpPr>
        <p:grpSpPr>
          <a:xfrm>
            <a:off x="37363" y="213470"/>
            <a:ext cx="2934695" cy="2197101"/>
            <a:chOff x="0" y="0"/>
            <a:chExt cx="2934693" cy="2197100"/>
          </a:xfrm>
        </p:grpSpPr>
        <p:pic>
          <p:nvPicPr>
            <p:cNvPr id="194" name="1274029.jp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93" y="0"/>
              <a:ext cx="2933701" cy="219710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0" dist="76200" dir="2700000" rotWithShape="0">
                <a:srgbClr val="000000">
                  <a:alpha val="75000"/>
                </a:srgbClr>
              </a:outerShdw>
            </a:effectLst>
          </p:spPr>
        </p:pic>
        <p:sp>
          <p:nvSpPr>
            <p:cNvPr id="195" name="Shape 195"/>
            <p:cNvSpPr/>
            <p:nvPr/>
          </p:nvSpPr>
          <p:spPr>
            <a:xfrm>
              <a:off x="0" y="1830794"/>
              <a:ext cx="1302499" cy="3601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84200">
                <a:defRPr sz="1100">
                  <a:latin typeface="+mn-lt"/>
                  <a:ea typeface="+mn-ea"/>
                  <a:cs typeface="+mn-cs"/>
                  <a:sym typeface="Optima"/>
                </a:defRPr>
              </a:lvl1pPr>
            </a:lstStyle>
            <a:p>
              <a:pPr lvl="0">
                <a:defRPr sz="1800"/>
              </a:pPr>
              <a:r>
                <a:rPr sz="1100"/>
                <a:t>© Doug Stone</a:t>
              </a:r>
            </a:p>
          </p:txBody>
        </p:sp>
      </p:grpSp>
      <p:pic>
        <p:nvPicPr>
          <p:cNvPr id="197" name="Picture 7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8600" y="2755900"/>
            <a:ext cx="3314700" cy="25781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198" name="Shape 198"/>
          <p:cNvSpPr/>
          <p:nvPr/>
        </p:nvSpPr>
        <p:spPr>
          <a:xfrm>
            <a:off x="5003800" y="6273800"/>
            <a:ext cx="0" cy="214389"/>
          </a:xfrm>
          <a:prstGeom prst="line">
            <a:avLst/>
          </a:prstGeom>
          <a:ln w="127000">
            <a:solidFill>
              <a:srgbClr val="D01D00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6223000" y="8102600"/>
            <a:ext cx="0" cy="214389"/>
          </a:xfrm>
          <a:prstGeom prst="line">
            <a:avLst/>
          </a:prstGeom>
          <a:ln w="127000">
            <a:solidFill>
              <a:srgbClr val="D01D00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6667500" y="5156200"/>
            <a:ext cx="0" cy="214389"/>
          </a:xfrm>
          <a:prstGeom prst="line">
            <a:avLst/>
          </a:prstGeom>
          <a:ln w="127000">
            <a:solidFill>
              <a:srgbClr val="D01D00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6438900" y="6007100"/>
            <a:ext cx="0" cy="214389"/>
          </a:xfrm>
          <a:prstGeom prst="line">
            <a:avLst/>
          </a:prstGeom>
          <a:ln w="127000">
            <a:solidFill>
              <a:srgbClr val="D01D00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6858000" y="3200400"/>
            <a:ext cx="0" cy="214389"/>
          </a:xfrm>
          <a:prstGeom prst="line">
            <a:avLst/>
          </a:prstGeom>
          <a:ln w="127000">
            <a:solidFill>
              <a:srgbClr val="D01D00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6896100" y="3556000"/>
            <a:ext cx="0" cy="214389"/>
          </a:xfrm>
          <a:prstGeom prst="line">
            <a:avLst/>
          </a:prstGeom>
          <a:ln w="127000">
            <a:solidFill>
              <a:srgbClr val="D01D00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6934200" y="5511800"/>
            <a:ext cx="0" cy="214389"/>
          </a:xfrm>
          <a:prstGeom prst="line">
            <a:avLst/>
          </a:prstGeom>
          <a:ln w="127000">
            <a:solidFill>
              <a:srgbClr val="D01D00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grpSp>
        <p:nvGrpSpPr>
          <p:cNvPr id="213" name="Group 213"/>
          <p:cNvGrpSpPr/>
          <p:nvPr/>
        </p:nvGrpSpPr>
        <p:grpSpPr>
          <a:xfrm>
            <a:off x="5097517" y="214311"/>
            <a:ext cx="7641706" cy="8002589"/>
            <a:chOff x="0" y="0"/>
            <a:chExt cx="7641705" cy="8002588"/>
          </a:xfrm>
        </p:grpSpPr>
        <p:sp>
          <p:nvSpPr>
            <p:cNvPr id="205" name="Shape 205"/>
            <p:cNvSpPr/>
            <p:nvPr/>
          </p:nvSpPr>
          <p:spPr>
            <a:xfrm flipV="1">
              <a:off x="1836682" y="626516"/>
              <a:ext cx="3670739" cy="2473873"/>
            </a:xfrm>
            <a:prstGeom prst="line">
              <a:avLst/>
            </a:prstGeom>
            <a:noFill/>
            <a:ln w="25400" cap="flat">
              <a:solidFill>
                <a:srgbClr val="D01D00"/>
              </a:solidFill>
              <a:prstDash val="solid"/>
              <a:miter lim="400000"/>
              <a:headEnd type="triangle" w="med" len="med"/>
            </a:ln>
            <a:effectLst>
              <a:outerShdw blurRad="127000" dist="762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 flipV="1">
              <a:off x="1900182" y="626516"/>
              <a:ext cx="3607239" cy="2829473"/>
            </a:xfrm>
            <a:prstGeom prst="line">
              <a:avLst/>
            </a:prstGeom>
            <a:noFill/>
            <a:ln w="25400" cap="flat">
              <a:solidFill>
                <a:srgbClr val="D01D00"/>
              </a:solidFill>
              <a:prstDash val="solid"/>
              <a:miter lim="400000"/>
              <a:headEnd type="triangle" w="med" len="med"/>
            </a:ln>
            <a:effectLst>
              <a:outerShdw blurRad="127000" dist="762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 flipV="1">
              <a:off x="1681655" y="594985"/>
              <a:ext cx="3836277" cy="4351283"/>
            </a:xfrm>
            <a:prstGeom prst="line">
              <a:avLst/>
            </a:prstGeom>
            <a:noFill/>
            <a:ln w="25400" cap="flat">
              <a:solidFill>
                <a:srgbClr val="D01D00"/>
              </a:solidFill>
              <a:prstDash val="solid"/>
              <a:miter lim="400000"/>
              <a:headEnd type="triangle" w="med" len="med"/>
            </a:ln>
            <a:effectLst>
              <a:outerShdw blurRad="127000" dist="762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 flipV="1">
              <a:off x="0" y="573964"/>
              <a:ext cx="5528441" cy="5507422"/>
            </a:xfrm>
            <a:prstGeom prst="line">
              <a:avLst/>
            </a:prstGeom>
            <a:noFill/>
            <a:ln w="25400" cap="flat">
              <a:solidFill>
                <a:srgbClr val="D01D00"/>
              </a:solidFill>
              <a:prstDash val="solid"/>
              <a:miter lim="400000"/>
              <a:headEnd type="triangle" w="med" len="med"/>
            </a:ln>
            <a:effectLst>
              <a:outerShdw blurRad="127000" dist="762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 flipV="1">
              <a:off x="1933903" y="531923"/>
              <a:ext cx="3647091" cy="4834759"/>
            </a:xfrm>
            <a:prstGeom prst="line">
              <a:avLst/>
            </a:prstGeom>
            <a:noFill/>
            <a:ln w="25400" cap="flat">
              <a:solidFill>
                <a:srgbClr val="D01D00"/>
              </a:solidFill>
              <a:prstDash val="solid"/>
              <a:miter lim="400000"/>
              <a:headEnd type="triangle" w="med" len="med"/>
            </a:ln>
            <a:effectLst>
              <a:outerShdw blurRad="127000" dist="762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 flipV="1">
              <a:off x="1439917" y="552943"/>
              <a:ext cx="4151586" cy="5297215"/>
            </a:xfrm>
            <a:prstGeom prst="line">
              <a:avLst/>
            </a:prstGeom>
            <a:noFill/>
            <a:ln w="25400" cap="flat">
              <a:solidFill>
                <a:srgbClr val="D01D00"/>
              </a:solidFill>
              <a:prstDash val="solid"/>
              <a:miter lim="400000"/>
              <a:headEnd type="triangle" w="med" len="med"/>
            </a:ln>
            <a:effectLst>
              <a:outerShdw blurRad="127000" dist="762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 flipV="1">
              <a:off x="1188982" y="542433"/>
              <a:ext cx="4392012" cy="7460156"/>
            </a:xfrm>
            <a:prstGeom prst="line">
              <a:avLst/>
            </a:prstGeom>
            <a:noFill/>
            <a:ln w="25400" cap="flat">
              <a:solidFill>
                <a:srgbClr val="D01D00"/>
              </a:solidFill>
              <a:prstDash val="solid"/>
              <a:miter lim="400000"/>
              <a:headEnd type="triangle" w="med" len="med"/>
            </a:ln>
            <a:effectLst>
              <a:outerShdw blurRad="127000" dist="762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457305" y="0"/>
              <a:ext cx="2184401" cy="103187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27000" dist="76200" dir="2700000" rotWithShape="0">
                <a:srgbClr val="000000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584200">
                <a:defRPr sz="3000">
                  <a:latin typeface="+mn-lt"/>
                  <a:ea typeface="+mn-ea"/>
                  <a:cs typeface="+mn-cs"/>
                  <a:sym typeface="Optima"/>
                </a:defRPr>
              </a:lvl1pPr>
            </a:lstStyle>
            <a:p>
              <a:pPr lvl="0">
                <a:defRPr sz="1800"/>
              </a:pPr>
              <a:r>
                <a:rPr sz="3000"/>
                <a:t>7 origins of agriculture</a:t>
              </a:r>
            </a:p>
          </p:txBody>
        </p:sp>
      </p:grpSp>
      <p:graphicFrame>
        <p:nvGraphicFramePr>
          <p:cNvPr id="214" name="Table 214"/>
          <p:cNvGraphicFramePr/>
          <p:nvPr/>
        </p:nvGraphicFramePr>
        <p:xfrm>
          <a:off x="9795202" y="2133600"/>
          <a:ext cx="3098799" cy="28321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68339"/>
                <a:gridCol w="1330460"/>
              </a:tblGrid>
              <a:tr h="708025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latin typeface="+mn-lt"/>
                          <a:ea typeface="+mn-ea"/>
                          <a:cs typeface="+mn-cs"/>
                          <a:sym typeface="Optima"/>
                        </a:rPr>
                        <a:t>Angiosperm</a:t>
                      </a:r>
                    </a:p>
                  </a:txBody>
                  <a:tcPr marL="50800" marR="5080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latin typeface="+mn-lt"/>
                          <a:ea typeface="+mn-ea"/>
                          <a:cs typeface="+mn-cs"/>
                          <a:sym typeface="Optima"/>
                        </a:rPr>
                        <a:t>Conifer</a:t>
                      </a:r>
                    </a:p>
                  </a:txBody>
                  <a:tcPr marL="50800" marR="5080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708025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latin typeface="+mn-lt"/>
                          <a:ea typeface="+mn-ea"/>
                          <a:cs typeface="+mn-cs"/>
                          <a:sym typeface="Optima"/>
                        </a:rPr>
                        <a:t>5200</a:t>
                      </a:r>
                    </a:p>
                  </a:txBody>
                  <a:tcPr marL="50800" marR="5080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254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latin typeface="+mn-lt"/>
                          <a:ea typeface="+mn-ea"/>
                          <a:cs typeface="+mn-cs"/>
                          <a:sym typeface="Optima"/>
                        </a:rPr>
                        <a:t>180</a:t>
                      </a:r>
                    </a:p>
                  </a:txBody>
                  <a:tcPr marL="50800" marR="5080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254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708025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latin typeface="+mn-lt"/>
                          <a:ea typeface="+mn-ea"/>
                          <a:cs typeface="+mn-cs"/>
                          <a:sym typeface="Optima"/>
                        </a:rPr>
                        <a:t>119</a:t>
                      </a:r>
                    </a:p>
                  </a:txBody>
                  <a:tcPr marL="50800" marR="5080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latin typeface="+mn-lt"/>
                          <a:ea typeface="+mn-ea"/>
                          <a:cs typeface="+mn-cs"/>
                          <a:sym typeface="Optima"/>
                        </a:rPr>
                        <a:t>11</a:t>
                      </a:r>
                    </a:p>
                  </a:txBody>
                  <a:tcPr marL="50800" marR="5080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708025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latin typeface="+mn-lt"/>
                          <a:ea typeface="+mn-ea"/>
                          <a:cs typeface="+mn-cs"/>
                          <a:sym typeface="Optima"/>
                        </a:rPr>
                        <a:t>1500</a:t>
                      </a:r>
                    </a:p>
                  </a:txBody>
                  <a:tcPr marL="50800" marR="5080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latin typeface="+mn-lt"/>
                          <a:ea typeface="+mn-ea"/>
                          <a:cs typeface="+mn-cs"/>
                          <a:sym typeface="Optima"/>
                        </a:rPr>
                        <a:t>195</a:t>
                      </a:r>
                    </a:p>
                  </a:txBody>
                  <a:tcPr marL="50800" marR="5080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5" name="Shape 215"/>
          <p:cNvSpPr/>
          <p:nvPr/>
        </p:nvSpPr>
        <p:spPr>
          <a:xfrm>
            <a:off x="5892800" y="7886700"/>
            <a:ext cx="0" cy="214389"/>
          </a:xfrm>
          <a:prstGeom prst="line">
            <a:avLst/>
          </a:prstGeom>
          <a:ln w="127000">
            <a:solidFill>
              <a:srgbClr val="0096FF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6934200" y="6591300"/>
            <a:ext cx="0" cy="214389"/>
          </a:xfrm>
          <a:prstGeom prst="line">
            <a:avLst/>
          </a:prstGeom>
          <a:ln w="127000">
            <a:solidFill>
              <a:srgbClr val="0096FF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6972300" y="5118100"/>
            <a:ext cx="0" cy="214389"/>
          </a:xfrm>
          <a:prstGeom prst="line">
            <a:avLst/>
          </a:prstGeom>
          <a:ln w="127000">
            <a:solidFill>
              <a:srgbClr val="0096FF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6324600" y="2844800"/>
            <a:ext cx="0" cy="214389"/>
          </a:xfrm>
          <a:prstGeom prst="line">
            <a:avLst/>
          </a:prstGeom>
          <a:ln w="127000">
            <a:solidFill>
              <a:srgbClr val="0096FF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5321300" y="6299200"/>
            <a:ext cx="0" cy="214389"/>
          </a:xfrm>
          <a:prstGeom prst="line">
            <a:avLst/>
          </a:prstGeom>
          <a:ln w="127000">
            <a:solidFill>
              <a:srgbClr val="0096FF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6540500" y="4457700"/>
            <a:ext cx="0" cy="214389"/>
          </a:xfrm>
          <a:prstGeom prst="line">
            <a:avLst/>
          </a:prstGeom>
          <a:ln w="127000">
            <a:solidFill>
              <a:srgbClr val="0096FF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6438900" y="4940300"/>
            <a:ext cx="0" cy="214389"/>
          </a:xfrm>
          <a:prstGeom prst="line">
            <a:avLst/>
          </a:prstGeom>
          <a:ln w="127000">
            <a:solidFill>
              <a:srgbClr val="0096FF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6731000" y="5511800"/>
            <a:ext cx="0" cy="214389"/>
          </a:xfrm>
          <a:prstGeom prst="line">
            <a:avLst/>
          </a:prstGeom>
          <a:ln w="127000">
            <a:solidFill>
              <a:srgbClr val="0096FF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grpSp>
        <p:nvGrpSpPr>
          <p:cNvPr id="232" name="Group 232"/>
          <p:cNvGrpSpPr/>
          <p:nvPr/>
        </p:nvGrpSpPr>
        <p:grpSpPr>
          <a:xfrm>
            <a:off x="5391806" y="2995010"/>
            <a:ext cx="7271217" cy="4940301"/>
            <a:chOff x="0" y="0"/>
            <a:chExt cx="7271215" cy="4940300"/>
          </a:xfrm>
        </p:grpSpPr>
        <p:sp>
          <p:nvSpPr>
            <p:cNvPr id="223" name="Shape 223"/>
            <p:cNvSpPr/>
            <p:nvPr/>
          </p:nvSpPr>
          <p:spPr>
            <a:xfrm flipV="1">
              <a:off x="620110" y="3192517"/>
              <a:ext cx="4593022" cy="1747783"/>
            </a:xfrm>
            <a:prstGeom prst="line">
              <a:avLst/>
            </a:prstGeom>
            <a:noFill/>
            <a:ln w="25400" cap="flat">
              <a:solidFill>
                <a:srgbClr val="0096FF"/>
              </a:solidFill>
              <a:prstDash val="solid"/>
              <a:miter lim="400000"/>
              <a:headEnd type="triangle" w="med" len="med"/>
            </a:ln>
            <a:effectLst>
              <a:outerShdw blurRad="127000" dist="762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 flipV="1">
              <a:off x="1610710" y="3206093"/>
              <a:ext cx="3518339" cy="489607"/>
            </a:xfrm>
            <a:prstGeom prst="line">
              <a:avLst/>
            </a:prstGeom>
            <a:noFill/>
            <a:ln w="25400" cap="flat">
              <a:solidFill>
                <a:srgbClr val="0096FF"/>
              </a:solidFill>
              <a:prstDash val="solid"/>
              <a:miter lim="400000"/>
              <a:headEnd type="triangle" w="med" len="med"/>
            </a:ln>
            <a:effectLst>
              <a:outerShdw blurRad="127000" dist="762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 flipV="1">
              <a:off x="0" y="3185072"/>
              <a:ext cx="5202621" cy="210208"/>
            </a:xfrm>
            <a:prstGeom prst="line">
              <a:avLst/>
            </a:prstGeom>
            <a:noFill/>
            <a:ln w="25400" cap="flat">
              <a:solidFill>
                <a:srgbClr val="0096FF"/>
              </a:solidFill>
              <a:prstDash val="solid"/>
              <a:miter lim="400000"/>
              <a:headEnd type="triangle" w="med" len="med"/>
            </a:ln>
            <a:effectLst>
              <a:outerShdw blurRad="127000" dist="762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712310" y="2184400"/>
              <a:ext cx="3448270" cy="990163"/>
            </a:xfrm>
            <a:prstGeom prst="line">
              <a:avLst/>
            </a:prstGeom>
            <a:noFill/>
            <a:ln w="25400" cap="flat">
              <a:solidFill>
                <a:srgbClr val="0096FF"/>
              </a:solidFill>
              <a:prstDash val="solid"/>
              <a:miter lim="400000"/>
              <a:headEnd type="triangle" w="med" len="med"/>
            </a:ln>
            <a:effectLst>
              <a:outerShdw blurRad="127000" dist="762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153510" y="2019300"/>
              <a:ext cx="4059621" cy="1176285"/>
            </a:xfrm>
            <a:prstGeom prst="line">
              <a:avLst/>
            </a:prstGeom>
            <a:noFill/>
            <a:ln w="25400" cap="flat">
              <a:solidFill>
                <a:srgbClr val="0096FF"/>
              </a:solidFill>
              <a:prstDash val="solid"/>
              <a:miter lim="400000"/>
              <a:headEnd type="triangle" w="med" len="med"/>
            </a:ln>
            <a:effectLst>
              <a:outerShdw blurRad="127000" dist="762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280510" y="1574800"/>
              <a:ext cx="3943132" cy="1620783"/>
            </a:xfrm>
            <a:prstGeom prst="line">
              <a:avLst/>
            </a:prstGeom>
            <a:noFill/>
            <a:ln w="25400" cap="flat">
              <a:solidFill>
                <a:srgbClr val="0096FF"/>
              </a:solidFill>
              <a:prstDash val="solid"/>
              <a:miter lim="400000"/>
              <a:headEnd type="triangle" w="med" len="med"/>
            </a:ln>
            <a:effectLst>
              <a:outerShdw blurRad="127000" dist="762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937610" y="0"/>
              <a:ext cx="4265012" cy="3185071"/>
            </a:xfrm>
            <a:prstGeom prst="line">
              <a:avLst/>
            </a:prstGeom>
            <a:noFill/>
            <a:ln w="25400" cap="flat">
              <a:solidFill>
                <a:srgbClr val="0096FF"/>
              </a:solidFill>
              <a:prstDash val="solid"/>
              <a:miter lim="400000"/>
              <a:headEnd type="triangle" w="med" len="med"/>
            </a:ln>
            <a:effectLst>
              <a:outerShdw blurRad="127000" dist="762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407510" y="2565400"/>
              <a:ext cx="3774091" cy="598652"/>
            </a:xfrm>
            <a:prstGeom prst="line">
              <a:avLst/>
            </a:prstGeom>
            <a:noFill/>
            <a:ln w="25400" cap="flat">
              <a:solidFill>
                <a:srgbClr val="0096FF"/>
              </a:solidFill>
              <a:prstDash val="solid"/>
              <a:miter lim="400000"/>
              <a:headEnd type="triangle" w="med" len="med"/>
            </a:ln>
            <a:effectLst>
              <a:outerShdw blurRad="127000" dist="762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086815" y="2629501"/>
              <a:ext cx="2184401" cy="103187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27000" dist="76200" dir="2700000" rotWithShape="0">
                <a:srgbClr val="000000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584200">
                <a:defRPr sz="3000">
                  <a:latin typeface="+mn-lt"/>
                  <a:ea typeface="+mn-ea"/>
                  <a:cs typeface="+mn-cs"/>
                  <a:sym typeface="Optima"/>
                </a:defRPr>
              </a:lvl1pPr>
            </a:lstStyle>
            <a:p>
              <a:pPr lvl="0">
                <a:defRPr sz="1800"/>
              </a:pPr>
              <a:r>
                <a:rPr sz="3000"/>
                <a:t>8 origins of inbreeding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7548316"/>
            <a:ext cx="26820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Optima"/>
                <a:cs typeface="Optima"/>
              </a:rPr>
              <a:t>The evolution of agriculture in beetles (</a:t>
            </a:r>
            <a:r>
              <a:rPr lang="en-US" sz="1600" dirty="0" err="1">
                <a:latin typeface="Optima"/>
                <a:cs typeface="Optima"/>
              </a:rPr>
              <a:t>Curculionidae</a:t>
            </a:r>
            <a:r>
              <a:rPr lang="en-US" sz="1600" dirty="0">
                <a:latin typeface="Optima"/>
                <a:cs typeface="Optima"/>
              </a:rPr>
              <a:t>: </a:t>
            </a:r>
            <a:r>
              <a:rPr lang="en-US" sz="1600" dirty="0" err="1">
                <a:latin typeface="Optima"/>
                <a:cs typeface="Optima"/>
              </a:rPr>
              <a:t>Scolytinae</a:t>
            </a:r>
            <a:r>
              <a:rPr lang="en-US" sz="1600" dirty="0">
                <a:latin typeface="Optima"/>
                <a:cs typeface="Optima"/>
              </a:rPr>
              <a:t> and </a:t>
            </a:r>
            <a:r>
              <a:rPr lang="en-US" sz="1600" dirty="0" err="1">
                <a:latin typeface="Optima"/>
                <a:cs typeface="Optima"/>
              </a:rPr>
              <a:t>Platypodinae</a:t>
            </a:r>
            <a:r>
              <a:rPr lang="en-US" sz="1600" dirty="0" smtClean="0">
                <a:latin typeface="Optima"/>
                <a:cs typeface="Optima"/>
              </a:rPr>
              <a:t>). 2001.BD </a:t>
            </a:r>
            <a:r>
              <a:rPr lang="en-US" sz="1600" dirty="0">
                <a:latin typeface="Optima"/>
                <a:cs typeface="Optima"/>
              </a:rPr>
              <a:t>Farrell, AS </a:t>
            </a:r>
            <a:r>
              <a:rPr lang="en-US" sz="1600" dirty="0" err="1">
                <a:latin typeface="Optima"/>
                <a:cs typeface="Optima"/>
              </a:rPr>
              <a:t>Sequeira</a:t>
            </a:r>
            <a:r>
              <a:rPr lang="en-US" sz="1600" dirty="0">
                <a:latin typeface="Optima"/>
                <a:cs typeface="Optima"/>
              </a:rPr>
              <a:t>, BC O'Meara, BB </a:t>
            </a:r>
            <a:r>
              <a:rPr lang="en-US" sz="1600" dirty="0" err="1">
                <a:latin typeface="Optima"/>
                <a:cs typeface="Optima"/>
              </a:rPr>
              <a:t>Normark</a:t>
            </a:r>
            <a:r>
              <a:rPr lang="en-US" sz="1600" dirty="0">
                <a:latin typeface="Optima"/>
                <a:cs typeface="Optima"/>
              </a:rPr>
              <a:t>, JH Chung, BH </a:t>
            </a:r>
            <a:r>
              <a:rPr lang="en-US" sz="1600" dirty="0" err="1">
                <a:latin typeface="Optima"/>
                <a:cs typeface="Optima"/>
              </a:rPr>
              <a:t>Jordal</a:t>
            </a:r>
            <a:endParaRPr lang="en-US" sz="1600" dirty="0">
              <a:latin typeface="Optima"/>
              <a:cs typeface="Optima"/>
            </a:endParaRPr>
          </a:p>
          <a:p>
            <a:r>
              <a:rPr lang="en-US" sz="1600" dirty="0">
                <a:latin typeface="Optima"/>
                <a:cs typeface="Optima"/>
              </a:rPr>
              <a:t>Evolution 55 (10), 2011-2027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5" dur="1000" fill="hold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"/>
                            </p:stCondLst>
                            <p:childTnLst>
                              <p:par>
                                <p:cTn id="34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"/>
                            </p:stCondLst>
                            <p:childTnLst>
                              <p:par>
                                <p:cTn id="39" presetID="23" presetClass="entr" presetSubtype="16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"/>
                            </p:stCondLst>
                            <p:childTnLst>
                              <p:par>
                                <p:cTn id="44" presetID="23" presetClass="entr" presetSubtype="16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"/>
                            </p:stCondLst>
                            <p:childTnLst>
                              <p:par>
                                <p:cTn id="49" presetID="23" presetClass="entr" presetSubtype="16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16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"/>
                            </p:stCondLst>
                            <p:childTnLst>
                              <p:par>
                                <p:cTn id="59" presetID="23" presetClass="entr" presetSubtype="16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"/>
                            </p:stCondLst>
                            <p:childTnLst>
                              <p:par>
                                <p:cTn id="78" presetID="23" presetClass="entr" presetSubtype="16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"/>
                            </p:stCondLst>
                            <p:childTnLst>
                              <p:par>
                                <p:cTn id="83" presetID="23" presetClass="entr" presetSubtype="16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"/>
                            </p:stCondLst>
                            <p:childTnLst>
                              <p:par>
                                <p:cTn id="88" presetID="23" presetClass="entr" presetSubtype="16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"/>
                            </p:stCondLst>
                            <p:childTnLst>
                              <p:par>
                                <p:cTn id="93" presetID="23" presetClass="entr" presetSubtype="16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3" presetClass="entr" presetSubtype="16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00"/>
                            </p:stCondLst>
                            <p:childTnLst>
                              <p:par>
                                <p:cTn id="103" presetID="23" presetClass="entr" presetSubtype="16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00"/>
                            </p:stCondLst>
                            <p:childTnLst>
                              <p:par>
                                <p:cTn id="108" presetID="23" presetClass="entr" presetSubtype="16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4" animBg="1" advAuto="0"/>
      <p:bldP spid="190" grpId="5" animBg="1" advAuto="0"/>
      <p:bldP spid="190" grpId="6" animBg="1" advAuto="0"/>
      <p:bldP spid="193" grpId="3" animBg="1" advAuto="0"/>
      <p:bldP spid="196" grpId="1" animBg="1" advAuto="0"/>
      <p:bldP spid="197" grpId="2" animBg="1" advAuto="0"/>
      <p:bldP spid="198" grpId="7" animBg="1" advAuto="0"/>
      <p:bldP spid="199" grpId="8" animBg="1" advAuto="0"/>
      <p:bldP spid="200" grpId="9" animBg="1" advAuto="0"/>
      <p:bldP spid="201" grpId="10" animBg="1" advAuto="0"/>
      <p:bldP spid="202" grpId="11" animBg="1" advAuto="0"/>
      <p:bldP spid="203" grpId="12" animBg="1" advAuto="0"/>
      <p:bldP spid="204" grpId="13" animBg="1" advAuto="0"/>
      <p:bldP spid="213" grpId="14" animBg="1" advAuto="0"/>
      <p:bldP spid="214" grpId="15" animBg="1" advAuto="0"/>
      <p:bldP spid="215" grpId="16" animBg="1" advAuto="0"/>
      <p:bldP spid="216" grpId="17" animBg="1" advAuto="0"/>
      <p:bldP spid="217" grpId="18" animBg="1" advAuto="0"/>
      <p:bldP spid="218" grpId="19" animBg="1" advAuto="0"/>
      <p:bldP spid="219" grpId="20" animBg="1" advAuto="0"/>
      <p:bldP spid="220" grpId="21" animBg="1" advAuto="0"/>
      <p:bldP spid="221" grpId="22" animBg="1" advAuto="0"/>
      <p:bldP spid="222" grpId="23" animBg="1" advAuto="0"/>
      <p:bldP spid="232" grpId="24" animBg="1" advAuto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" y="341706"/>
            <a:ext cx="12675033" cy="681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6699" y="7508094"/>
            <a:ext cx="65024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sz="1800" dirty="0">
                <a:latin typeface="Optima"/>
                <a:cs typeface="Optima"/>
              </a:rPr>
              <a:t>Benson RBJ, </a:t>
            </a:r>
            <a:r>
              <a:rPr lang="en-US" sz="1800" dirty="0" err="1">
                <a:latin typeface="Optima"/>
                <a:cs typeface="Optima"/>
              </a:rPr>
              <a:t>Campione</a:t>
            </a:r>
            <a:r>
              <a:rPr lang="en-US" sz="1800" dirty="0">
                <a:latin typeface="Optima"/>
                <a:cs typeface="Optima"/>
              </a:rPr>
              <a:t> NE, </a:t>
            </a:r>
            <a:r>
              <a:rPr lang="en-US" sz="1800" dirty="0" err="1">
                <a:latin typeface="Optima"/>
                <a:cs typeface="Optima"/>
              </a:rPr>
              <a:t>Carrano</a:t>
            </a:r>
            <a:r>
              <a:rPr lang="en-US" sz="1800" dirty="0">
                <a:latin typeface="Optima"/>
                <a:cs typeface="Optima"/>
              </a:rPr>
              <a:t> MT, </a:t>
            </a:r>
            <a:r>
              <a:rPr lang="en-US" sz="1800" dirty="0" err="1">
                <a:latin typeface="Optima"/>
                <a:cs typeface="Optima"/>
              </a:rPr>
              <a:t>Mannion</a:t>
            </a:r>
            <a:r>
              <a:rPr lang="en-US" sz="1800" dirty="0">
                <a:latin typeface="Optima"/>
                <a:cs typeface="Optima"/>
              </a:rPr>
              <a:t> PD, Sullivan C, et al. (2014) Rates of Dinosaur Body Mass Evolution Indicate 170 Million Years of Sustained Ecological Innovation on the Avian Stem Lineage. </a:t>
            </a:r>
            <a:r>
              <a:rPr lang="en-US" sz="1800" dirty="0" err="1">
                <a:latin typeface="Optima"/>
                <a:cs typeface="Optima"/>
              </a:rPr>
              <a:t>PLoS</a:t>
            </a:r>
            <a:r>
              <a:rPr lang="en-US" sz="1800" dirty="0">
                <a:latin typeface="Optima"/>
                <a:cs typeface="Optima"/>
              </a:rPr>
              <a:t> </a:t>
            </a:r>
            <a:r>
              <a:rPr lang="en-US" sz="1800" dirty="0" err="1">
                <a:latin typeface="Optima"/>
                <a:cs typeface="Optima"/>
              </a:rPr>
              <a:t>Biol</a:t>
            </a:r>
            <a:r>
              <a:rPr lang="en-US" sz="1800" dirty="0">
                <a:latin typeface="Optima"/>
                <a:cs typeface="Optima"/>
              </a:rPr>
              <a:t> 12(5): e1001853. doi:10.1371/journal.pbio.1001853</a:t>
            </a:r>
          </a:p>
        </p:txBody>
      </p:sp>
      <p:sp>
        <p:nvSpPr>
          <p:cNvPr id="5" name="Rectangle 4"/>
          <p:cNvSpPr/>
          <p:nvPr/>
        </p:nvSpPr>
        <p:spPr>
          <a:xfrm>
            <a:off x="5131939" y="621950"/>
            <a:ext cx="6687072" cy="121798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miter lim="4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j-lt"/>
              <a:ea typeface="+mj-ea"/>
              <a:cs typeface="+mj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1036779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Screen Shot 2012-11-19 at 9.54.55 AM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326" y="596900"/>
            <a:ext cx="7053248" cy="6134101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312" name="Screen Shot 2012-11-19 at 9.55.25 AM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4000" y="1422400"/>
            <a:ext cx="4838700" cy="40386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313" name="Shape 313"/>
          <p:cNvSpPr/>
          <p:nvPr/>
        </p:nvSpPr>
        <p:spPr>
          <a:xfrm>
            <a:off x="165100" y="8607178"/>
            <a:ext cx="10295555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457200" indent="-457200">
              <a:defRPr sz="1800">
                <a:latin typeface="+mn-lt"/>
                <a:ea typeface="+mn-ea"/>
                <a:cs typeface="+mn-cs"/>
                <a:sym typeface="Optima"/>
              </a:defRPr>
            </a:lvl1pPr>
          </a:lstStyle>
          <a:p>
            <a:pPr lvl="0"/>
            <a:r>
              <a:rPr dirty="0"/>
              <a:t>Hailer, F., V. E. Kutschera, B. M. Hallstroem, D. Klassert, S. R. Fain, J. A. Leonard, U. Arnason, and A. Janke. 2012. Nuclear Genomic Sequences Reveal that Polar Bears Are an Old and Distinct Bear Lineage. Science 336:344-347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Screen Shot 2012-11-19 at 9.51.55 AM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41295" y="850900"/>
            <a:ext cx="5996806" cy="53340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306" name="Shape 306"/>
          <p:cNvSpPr/>
          <p:nvPr/>
        </p:nvSpPr>
        <p:spPr>
          <a:xfrm>
            <a:off x="0" y="8534669"/>
            <a:ext cx="9190671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457200" indent="-457200">
              <a:defRPr sz="1800">
                <a:latin typeface="+mn-lt"/>
                <a:ea typeface="+mn-ea"/>
                <a:cs typeface="+mn-cs"/>
                <a:sym typeface="Optima"/>
              </a:defRPr>
            </a:lvl1pPr>
          </a:lstStyle>
          <a:p>
            <a:pPr lvl="0"/>
            <a:r>
              <a:rPr dirty="0"/>
              <a:t>Iverson, V., R. M. Morris, C. D. Frazar, C. T. Berthiaume, R. L. Morales, and E. V. Armbrust. 2012. Untangling Genomes from Metagenomes: Revealing an Uncultured Class of Marine Euryarchaeota. Science 335:587-590.</a:t>
            </a:r>
          </a:p>
        </p:txBody>
      </p:sp>
      <p:pic>
        <p:nvPicPr>
          <p:cNvPr id="307" name="Screen Shot 2012-11-19 at 9.53.26 AM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00" y="787400"/>
            <a:ext cx="6350000" cy="54610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Screen Shot 2012-11-19 at 2.05.26 PM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76500" y="355600"/>
            <a:ext cx="8039100" cy="4305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Screen Shot 2012-11-19 at 2.05.58 PM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52900" y="4673600"/>
            <a:ext cx="4699000" cy="4381500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Shape 348"/>
          <p:cNvSpPr/>
          <p:nvPr/>
        </p:nvSpPr>
        <p:spPr>
          <a:xfrm>
            <a:off x="139700" y="9055100"/>
            <a:ext cx="9418598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457200" indent="-457200">
              <a:defRPr sz="1800">
                <a:latin typeface="+mn-lt"/>
                <a:ea typeface="+mn-ea"/>
                <a:cs typeface="+mn-cs"/>
                <a:sym typeface="Optima"/>
              </a:defRPr>
            </a:lvl1pPr>
          </a:lstStyle>
          <a:p>
            <a:pPr lvl="0"/>
            <a:r>
              <a:rPr dirty="0"/>
              <a:t>Finnigan, G. C., V. Hanson-Smith, T. H. Stevens, and J. W. Thornton. 2012. Evolution of increased complexity in a molecular machine. Nature 481:360-U143.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Screen Shot 2012-11-19 at 9.43.32 AM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87605" y="146050"/>
            <a:ext cx="9923496" cy="8724900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Shape 298"/>
          <p:cNvSpPr/>
          <p:nvPr/>
        </p:nvSpPr>
        <p:spPr>
          <a:xfrm>
            <a:off x="0" y="8855006"/>
            <a:ext cx="9558298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457200" indent="-457200">
              <a:defRPr sz="1800">
                <a:latin typeface="+mn-lt"/>
                <a:ea typeface="+mn-ea"/>
                <a:cs typeface="+mn-cs"/>
                <a:sym typeface="Optima"/>
              </a:defRPr>
            </a:lvl1pPr>
          </a:lstStyle>
          <a:p>
            <a:pPr lvl="0"/>
            <a:r>
              <a:rPr dirty="0"/>
              <a:t>Rajakumar, R., D. San Mauro, M. B. Dijkstra, M. H. Huang, D. E. Wheeler, F. Hiou-Tim, A. Khila, M. Cournoyea, and E. Abouheif. 2012. Ancestral Developmental Potential Facilitates Parallel Evolution in Ants. Science 335:79-82.</a:t>
            </a:r>
          </a:p>
        </p:txBody>
      </p:sp>
      <p:pic>
        <p:nvPicPr>
          <p:cNvPr id="299" name="Screen Shot 2012-11-19 at 9.45.04 AM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1000" y="2413000"/>
            <a:ext cx="1943100" cy="2984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Screen Shot 2012-11-19 at 1.29.58 PM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067" y="203200"/>
            <a:ext cx="11558666" cy="8686801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Shape 331"/>
          <p:cNvSpPr/>
          <p:nvPr/>
        </p:nvSpPr>
        <p:spPr>
          <a:xfrm>
            <a:off x="266700" y="8993505"/>
            <a:ext cx="869002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457200" indent="-457200">
              <a:defRPr sz="1800">
                <a:latin typeface="+mn-lt"/>
                <a:ea typeface="+mn-ea"/>
                <a:cs typeface="+mn-cs"/>
                <a:sym typeface="Optima"/>
              </a:defRPr>
            </a:lvl1pPr>
          </a:lstStyle>
          <a:p>
            <a:pPr lvl="0"/>
            <a:r>
              <a:rPr dirty="0"/>
              <a:t>Wagner, C. E., L. J. Harmon, and O. Seehausen. 2012. Ecological opportunity and sexual selection together predict adaptive radiation. Nature 487:366-U124.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Screen Shot 2012-11-19 at 1.39.45 PM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700" y="0"/>
            <a:ext cx="6045200" cy="777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Screen Shot 2012-11-19 at 1.40.05 PM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81800" y="0"/>
            <a:ext cx="5829300" cy="6235700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Shape 342"/>
          <p:cNvSpPr/>
          <p:nvPr/>
        </p:nvSpPr>
        <p:spPr>
          <a:xfrm>
            <a:off x="508000" y="8953500"/>
            <a:ext cx="10936225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defRPr sz="1800">
                <a:latin typeface="+mn-lt"/>
                <a:ea typeface="+mn-ea"/>
                <a:cs typeface="+mn-cs"/>
                <a:sym typeface="Optima"/>
              </a:defRPr>
            </a:lvl1pPr>
          </a:lstStyle>
          <a:p>
            <a:r>
              <a:rPr>
                <a:latin typeface="Optima"/>
                <a:ea typeface="Optima"/>
                <a:cs typeface="Optima"/>
              </a:rPr>
              <a:t>Hugall, A. F., and D. Stuart-Fox. 2012. Accelerated speciation in colour-polymorphic birds. Nature 485:631-+.</a:t>
            </a:r>
          </a:p>
        </p:txBody>
      </p:sp>
    </p:spTree>
    <p:extLst>
      <p:ext uri="{BB962C8B-B14F-4D97-AF65-F5344CB8AC3E}">
        <p14:creationId xmlns:p14="http://schemas.microsoft.com/office/powerpoint/2010/main" val="2364331626"/>
      </p:ext>
    </p:extLst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Gill Sans"/>
        <a:ea typeface="Gill Sans"/>
        <a:cs typeface="Gill Sans"/>
      </a:majorFont>
      <a:minorFont>
        <a:latin typeface="Optima"/>
        <a:ea typeface="Optima"/>
        <a:cs typeface="Optim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j-lt"/>
            <a:ea typeface="+mj-ea"/>
            <a:cs typeface="+mj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tima" charset="0"/>
            <a:ea typeface="ヒラギノ角ゴ ProN W3" charset="0"/>
            <a:cs typeface="ヒラギノ角ゴ ProN W3" charset="0"/>
            <a:sym typeface="Opti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tima" charset="0"/>
            <a:ea typeface="ヒラギノ角ゴ ProN W3" charset="0"/>
            <a:cs typeface="ヒラギノ角ゴ ProN W3" charset="0"/>
            <a:sym typeface="Optima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Gill Sans"/>
        <a:ea typeface="Gill Sans"/>
        <a:cs typeface="Gill Sans"/>
      </a:majorFont>
      <a:minorFont>
        <a:latin typeface="Optima"/>
        <a:ea typeface="Optima"/>
        <a:cs typeface="Optim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j-lt"/>
            <a:ea typeface="+mj-ea"/>
            <a:cs typeface="+mj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602</Words>
  <Application>Microsoft Macintosh PowerPoint</Application>
  <PresentationFormat>Custom</PresentationFormat>
  <Paragraphs>42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Black</vt:lpstr>
      <vt:lpstr>Blank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Phylogenies can be used to reveal: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Phylogenetics 1</dc:title>
  <cp:lastModifiedBy>Brian O'Meara</cp:lastModifiedBy>
  <cp:revision>13</cp:revision>
  <dcterms:modified xsi:type="dcterms:W3CDTF">2016-01-13T21:30:32Z</dcterms:modified>
</cp:coreProperties>
</file>