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\Documents\Data%20Exp\DataExp-Assignment-ExcelSheet'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\Documents\Data%20Exp\DataExp-Assignment-ExcelSheet'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yan\Documents\Data%20Exp\DataExp-Assignment-ExcelSheet'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Ryan\Documents\Data%20Exp\ASSIGNMENT\DataExp-Assignment-ExcelSheet-BACK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DD-43A2-A965-BF43C3BAFD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DD-43A2-A965-BF43C3BAFD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Sheet4!$C$1:$C$2</c:f>
              <c:strCache>
                <c:ptCount val="2"/>
                <c:pt idx="0">
                  <c:v>Over 50</c:v>
                </c:pt>
                <c:pt idx="1">
                  <c:v>Less than or equal to 50</c:v>
                </c:pt>
              </c:strCache>
            </c:strRef>
          </c:cat>
          <c:val>
            <c:numRef>
              <c:f>Sheet4!$D$1:$D$2</c:f>
              <c:numCache>
                <c:formatCode>General</c:formatCode>
                <c:ptCount val="2"/>
                <c:pt idx="0">
                  <c:v>17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DD-43A2-A965-BF43C3BAFD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Diastolic Blood Pressure and Glucose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934394023914035E-2"/>
          <c:y val="0.15295500702101311"/>
          <c:w val="0.92776401973933065"/>
          <c:h val="0.666047354606850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diaBP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8.9621938048060304E-2"/>
                  <c:y val="-4.753135741588775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accent1"/>
                        </a:solidFill>
                      </a:rPr>
                      <a:t>y = 1.6186x</a:t>
                    </a:r>
                    <a:br>
                      <a:rPr lang="en-US" baseline="0">
                        <a:solidFill>
                          <a:schemeClr val="accent1"/>
                        </a:solidFill>
                      </a:rPr>
                    </a:br>
                    <a:r>
                      <a:rPr lang="en-US" baseline="0">
                        <a:solidFill>
                          <a:schemeClr val="accent1"/>
                        </a:solidFill>
                      </a:rPr>
                      <a:t>R² = 0.9522</a:t>
                    </a:r>
                    <a:endParaRPr lang="en-US">
                      <a:solidFill>
                        <a:schemeClr val="accent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Sheet7!$A$2:$A$41</c:f>
              <c:numCache>
                <c:formatCode>General</c:formatCode>
                <c:ptCount val="40"/>
                <c:pt idx="0">
                  <c:v>67</c:v>
                </c:pt>
                <c:pt idx="1">
                  <c:v>65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63</c:v>
                </c:pt>
                <c:pt idx="6">
                  <c:v>62</c:v>
                </c:pt>
                <c:pt idx="7">
                  <c:v>61</c:v>
                </c:pt>
                <c:pt idx="8">
                  <c:v>61</c:v>
                </c:pt>
                <c:pt idx="9">
                  <c:v>60</c:v>
                </c:pt>
                <c:pt idx="10">
                  <c:v>59</c:v>
                </c:pt>
                <c:pt idx="11">
                  <c:v>59</c:v>
                </c:pt>
                <c:pt idx="12">
                  <c:v>57</c:v>
                </c:pt>
                <c:pt idx="13">
                  <c:v>54</c:v>
                </c:pt>
                <c:pt idx="14">
                  <c:v>52</c:v>
                </c:pt>
                <c:pt idx="15">
                  <c:v>52</c:v>
                </c:pt>
                <c:pt idx="16">
                  <c:v>52</c:v>
                </c:pt>
                <c:pt idx="17">
                  <c:v>50</c:v>
                </c:pt>
                <c:pt idx="18">
                  <c:v>49</c:v>
                </c:pt>
                <c:pt idx="19">
                  <c:v>47</c:v>
                </c:pt>
                <c:pt idx="20">
                  <c:v>47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45</c:v>
                </c:pt>
                <c:pt idx="26">
                  <c:v>44</c:v>
                </c:pt>
                <c:pt idx="27">
                  <c:v>44</c:v>
                </c:pt>
                <c:pt idx="28">
                  <c:v>43</c:v>
                </c:pt>
                <c:pt idx="29">
                  <c:v>43</c:v>
                </c:pt>
                <c:pt idx="30">
                  <c:v>43</c:v>
                </c:pt>
                <c:pt idx="31">
                  <c:v>42</c:v>
                </c:pt>
                <c:pt idx="32">
                  <c:v>42</c:v>
                </c:pt>
                <c:pt idx="33">
                  <c:v>41</c:v>
                </c:pt>
                <c:pt idx="34">
                  <c:v>41</c:v>
                </c:pt>
                <c:pt idx="35">
                  <c:v>41</c:v>
                </c:pt>
                <c:pt idx="36">
                  <c:v>40</c:v>
                </c:pt>
                <c:pt idx="37">
                  <c:v>38</c:v>
                </c:pt>
                <c:pt idx="38">
                  <c:v>38</c:v>
                </c:pt>
              </c:numCache>
            </c:numRef>
          </c:xVal>
          <c:yVal>
            <c:numRef>
              <c:f>Sheet7!$B$2:$B$41</c:f>
              <c:numCache>
                <c:formatCode>General</c:formatCode>
                <c:ptCount val="40"/>
                <c:pt idx="0">
                  <c:v>89</c:v>
                </c:pt>
                <c:pt idx="1">
                  <c:v>114</c:v>
                </c:pt>
                <c:pt idx="2">
                  <c:v>71</c:v>
                </c:pt>
                <c:pt idx="3">
                  <c:v>92.5</c:v>
                </c:pt>
                <c:pt idx="4">
                  <c:v>69</c:v>
                </c:pt>
                <c:pt idx="5">
                  <c:v>87</c:v>
                </c:pt>
                <c:pt idx="6">
                  <c:v>82.5</c:v>
                </c:pt>
                <c:pt idx="7">
                  <c:v>95</c:v>
                </c:pt>
                <c:pt idx="8">
                  <c:v>121</c:v>
                </c:pt>
                <c:pt idx="9">
                  <c:v>88</c:v>
                </c:pt>
                <c:pt idx="10">
                  <c:v>85</c:v>
                </c:pt>
                <c:pt idx="11">
                  <c:v>85</c:v>
                </c:pt>
                <c:pt idx="12">
                  <c:v>80</c:v>
                </c:pt>
                <c:pt idx="13">
                  <c:v>76</c:v>
                </c:pt>
                <c:pt idx="14">
                  <c:v>78</c:v>
                </c:pt>
                <c:pt idx="15">
                  <c:v>67.5</c:v>
                </c:pt>
                <c:pt idx="16">
                  <c:v>82</c:v>
                </c:pt>
                <c:pt idx="17">
                  <c:v>76</c:v>
                </c:pt>
                <c:pt idx="18">
                  <c:v>63</c:v>
                </c:pt>
                <c:pt idx="19">
                  <c:v>60</c:v>
                </c:pt>
                <c:pt idx="20">
                  <c:v>78</c:v>
                </c:pt>
                <c:pt idx="21">
                  <c:v>71</c:v>
                </c:pt>
                <c:pt idx="22">
                  <c:v>78</c:v>
                </c:pt>
                <c:pt idx="23">
                  <c:v>84</c:v>
                </c:pt>
                <c:pt idx="24">
                  <c:v>81</c:v>
                </c:pt>
                <c:pt idx="25">
                  <c:v>71</c:v>
                </c:pt>
                <c:pt idx="26">
                  <c:v>76</c:v>
                </c:pt>
                <c:pt idx="27">
                  <c:v>85</c:v>
                </c:pt>
                <c:pt idx="28">
                  <c:v>110</c:v>
                </c:pt>
                <c:pt idx="29">
                  <c:v>80</c:v>
                </c:pt>
                <c:pt idx="30">
                  <c:v>88</c:v>
                </c:pt>
                <c:pt idx="31">
                  <c:v>101</c:v>
                </c:pt>
                <c:pt idx="32">
                  <c:v>70.5</c:v>
                </c:pt>
                <c:pt idx="33">
                  <c:v>88</c:v>
                </c:pt>
                <c:pt idx="34">
                  <c:v>106</c:v>
                </c:pt>
                <c:pt idx="35">
                  <c:v>78</c:v>
                </c:pt>
                <c:pt idx="36">
                  <c:v>102</c:v>
                </c:pt>
                <c:pt idx="37">
                  <c:v>84.5</c:v>
                </c:pt>
                <c:pt idx="38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F5-4B38-9479-B2857539723A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glucose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9.4537161410774895E-2"/>
                  <c:y val="1.150301535200396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accent2"/>
                        </a:solidFill>
                      </a:rPr>
                      <a:t>y = 1.5411x</a:t>
                    </a:r>
                    <a:br>
                      <a:rPr lang="en-US" baseline="0">
                        <a:solidFill>
                          <a:schemeClr val="accent2"/>
                        </a:solidFill>
                      </a:rPr>
                    </a:br>
                    <a:r>
                      <a:rPr lang="en-US" baseline="0">
                        <a:solidFill>
                          <a:schemeClr val="accent2"/>
                        </a:solidFill>
                      </a:rPr>
                      <a:t>R² = 0.9426</a:t>
                    </a:r>
                    <a:endParaRPr lang="en-US">
                      <a:solidFill>
                        <a:schemeClr val="accent2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Sheet7!$A$2:$A$41</c:f>
              <c:numCache>
                <c:formatCode>General</c:formatCode>
                <c:ptCount val="40"/>
                <c:pt idx="0">
                  <c:v>67</c:v>
                </c:pt>
                <c:pt idx="1">
                  <c:v>65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63</c:v>
                </c:pt>
                <c:pt idx="6">
                  <c:v>62</c:v>
                </c:pt>
                <c:pt idx="7">
                  <c:v>61</c:v>
                </c:pt>
                <c:pt idx="8">
                  <c:v>61</c:v>
                </c:pt>
                <c:pt idx="9">
                  <c:v>60</c:v>
                </c:pt>
                <c:pt idx="10">
                  <c:v>59</c:v>
                </c:pt>
                <c:pt idx="11">
                  <c:v>59</c:v>
                </c:pt>
                <c:pt idx="12">
                  <c:v>57</c:v>
                </c:pt>
                <c:pt idx="13">
                  <c:v>54</c:v>
                </c:pt>
                <c:pt idx="14">
                  <c:v>52</c:v>
                </c:pt>
                <c:pt idx="15">
                  <c:v>52</c:v>
                </c:pt>
                <c:pt idx="16">
                  <c:v>52</c:v>
                </c:pt>
                <c:pt idx="17">
                  <c:v>50</c:v>
                </c:pt>
                <c:pt idx="18">
                  <c:v>49</c:v>
                </c:pt>
                <c:pt idx="19">
                  <c:v>47</c:v>
                </c:pt>
                <c:pt idx="20">
                  <c:v>47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45</c:v>
                </c:pt>
                <c:pt idx="26">
                  <c:v>44</c:v>
                </c:pt>
                <c:pt idx="27">
                  <c:v>44</c:v>
                </c:pt>
                <c:pt idx="28">
                  <c:v>43</c:v>
                </c:pt>
                <c:pt idx="29">
                  <c:v>43</c:v>
                </c:pt>
                <c:pt idx="30">
                  <c:v>43</c:v>
                </c:pt>
                <c:pt idx="31">
                  <c:v>42</c:v>
                </c:pt>
                <c:pt idx="32">
                  <c:v>42</c:v>
                </c:pt>
                <c:pt idx="33">
                  <c:v>41</c:v>
                </c:pt>
                <c:pt idx="34">
                  <c:v>41</c:v>
                </c:pt>
                <c:pt idx="35">
                  <c:v>41</c:v>
                </c:pt>
                <c:pt idx="36">
                  <c:v>40</c:v>
                </c:pt>
                <c:pt idx="37">
                  <c:v>38</c:v>
                </c:pt>
                <c:pt idx="38">
                  <c:v>38</c:v>
                </c:pt>
              </c:numCache>
            </c:numRef>
          </c:xVal>
          <c:yVal>
            <c:numRef>
              <c:f>Sheet7!$C$2:$C$41</c:f>
              <c:numCache>
                <c:formatCode>General</c:formatCode>
                <c:ptCount val="40"/>
                <c:pt idx="0">
                  <c:v>74</c:v>
                </c:pt>
                <c:pt idx="1">
                  <c:v>87</c:v>
                </c:pt>
                <c:pt idx="2">
                  <c:v>85</c:v>
                </c:pt>
                <c:pt idx="3">
                  <c:v>79</c:v>
                </c:pt>
                <c:pt idx="4">
                  <c:v>75</c:v>
                </c:pt>
                <c:pt idx="5">
                  <c:v>45</c:v>
                </c:pt>
                <c:pt idx="6">
                  <c:v>75</c:v>
                </c:pt>
                <c:pt idx="7">
                  <c:v>103</c:v>
                </c:pt>
                <c:pt idx="8">
                  <c:v>65</c:v>
                </c:pt>
                <c:pt idx="9">
                  <c:v>74</c:v>
                </c:pt>
                <c:pt idx="10">
                  <c:v>103</c:v>
                </c:pt>
                <c:pt idx="11">
                  <c:v>88</c:v>
                </c:pt>
                <c:pt idx="12">
                  <c:v>72</c:v>
                </c:pt>
                <c:pt idx="13">
                  <c:v>55</c:v>
                </c:pt>
                <c:pt idx="14">
                  <c:v>113</c:v>
                </c:pt>
                <c:pt idx="15">
                  <c:v>87</c:v>
                </c:pt>
                <c:pt idx="16">
                  <c:v>75</c:v>
                </c:pt>
                <c:pt idx="17">
                  <c:v>76</c:v>
                </c:pt>
                <c:pt idx="18">
                  <c:v>98</c:v>
                </c:pt>
                <c:pt idx="19">
                  <c:v>83</c:v>
                </c:pt>
                <c:pt idx="20">
                  <c:v>75</c:v>
                </c:pt>
                <c:pt idx="21">
                  <c:v>94</c:v>
                </c:pt>
                <c:pt idx="22">
                  <c:v>89</c:v>
                </c:pt>
                <c:pt idx="23">
                  <c:v>85</c:v>
                </c:pt>
                <c:pt idx="24">
                  <c:v>76</c:v>
                </c:pt>
                <c:pt idx="25">
                  <c:v>78</c:v>
                </c:pt>
                <c:pt idx="26">
                  <c:v>83</c:v>
                </c:pt>
                <c:pt idx="27">
                  <c:v>68</c:v>
                </c:pt>
                <c:pt idx="28">
                  <c:v>99</c:v>
                </c:pt>
                <c:pt idx="29">
                  <c:v>78</c:v>
                </c:pt>
                <c:pt idx="30">
                  <c:v>61</c:v>
                </c:pt>
                <c:pt idx="31">
                  <c:v>90</c:v>
                </c:pt>
                <c:pt idx="32">
                  <c:v>85</c:v>
                </c:pt>
                <c:pt idx="33">
                  <c:v>84</c:v>
                </c:pt>
                <c:pt idx="34">
                  <c:v>75</c:v>
                </c:pt>
                <c:pt idx="35">
                  <c:v>74</c:v>
                </c:pt>
                <c:pt idx="36">
                  <c:v>87</c:v>
                </c:pt>
                <c:pt idx="37">
                  <c:v>78</c:v>
                </c:pt>
                <c:pt idx="38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0F5-4B38-9479-B28575397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3340488"/>
        <c:axId val="793342784"/>
      </c:scatterChart>
      <c:valAx>
        <c:axId val="793340488"/>
        <c:scaling>
          <c:orientation val="minMax"/>
          <c:min val="3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342784"/>
        <c:crosses val="autoZero"/>
        <c:crossBetween val="midCat"/>
      </c:valAx>
      <c:valAx>
        <c:axId val="793342784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340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Sheet4!$A$2:$A$40</cx:f>
        <cx:lvl ptCount="39" formatCode="General">
          <cx:pt idx="0">52</cx:pt>
          <cx:pt idx="1">59</cx:pt>
          <cx:pt idx="2">61</cx:pt>
          <cx:pt idx="3">43</cx:pt>
          <cx:pt idx="4">49</cx:pt>
          <cx:pt idx="5">46</cx:pt>
          <cx:pt idx="6">42</cx:pt>
          <cx:pt idx="7">46</cx:pt>
          <cx:pt idx="8">59</cx:pt>
          <cx:pt idx="9">65</cx:pt>
          <cx:pt idx="10">40</cx:pt>
          <cx:pt idx="11">52</cx:pt>
          <cx:pt idx="12">46</cx:pt>
          <cx:pt idx="13">42</cx:pt>
          <cx:pt idx="14">63</cx:pt>
          <cx:pt idx="15">41</cx:pt>
          <cx:pt idx="16">47</cx:pt>
          <cx:pt idx="17">44</cx:pt>
          <cx:pt idx="18">63</cx:pt>
          <cx:pt idx="19">45</cx:pt>
          <cx:pt idx="20">38</cx:pt>
          <cx:pt idx="21">43</cx:pt>
          <cx:pt idx="22">46</cx:pt>
          <cx:pt idx="23">50</cx:pt>
          <cx:pt idx="24">63</cx:pt>
          <cx:pt idx="25">41</cx:pt>
          <cx:pt idx="26">47</cx:pt>
          <cx:pt idx="27">52</cx:pt>
          <cx:pt idx="28">62</cx:pt>
          <cx:pt idx="29">41</cx:pt>
          <cx:pt idx="30">60</cx:pt>
          <cx:pt idx="31">67</cx:pt>
          <cx:pt idx="32">57</cx:pt>
          <cx:pt idx="33">38</cx:pt>
          <cx:pt idx="34">44</cx:pt>
          <cx:pt idx="35">61</cx:pt>
          <cx:pt idx="36">43</cx:pt>
          <cx:pt idx="37">54</cx:pt>
          <cx:pt idx="38">63</cx:pt>
        </cx:lvl>
      </cx:numDim>
    </cx:data>
  </cx:chartData>
  <cx:chart>
    <cx:title pos="t" align="ctr" overlay="0">
      <cx:tx>
        <cx:txData>
          <cx:v>Average 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Average Age</a:t>
          </a:r>
        </a:p>
      </cx:txPr>
    </cx:title>
    <cx:plotArea>
      <cx:plotAreaRegion>
        <cx:series layoutId="clusteredColumn" uniqueId="{692FB7E1-232D-49AF-9955-63710E431045}">
          <cx:tx>
            <cx:txData>
              <cx:f>Sheet4!$A$1</cx:f>
              <cx:v>Women</cx:v>
            </cx:txData>
          </cx:tx>
          <cx:dataLabels>
            <cx:visibility seriesName="0" categoryName="0" value="1"/>
          </cx:dataLabels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 max="15"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'Comparative HYP Glucose'!$B$2:$B$27</cx:f>
        <cx:lvl ptCount="26" formatCode="General">
          <cx:pt idx="0">74</cx:pt>
          <cx:pt idx="1">87</cx:pt>
          <cx:pt idx="2">79</cx:pt>
          <cx:pt idx="3">45</cx:pt>
          <cx:pt idx="4">65</cx:pt>
          <cx:pt idx="5">103</cx:pt>
          <cx:pt idx="6">103</cx:pt>
          <cx:pt idx="7">88</cx:pt>
          <cx:pt idx="8">99</cx:pt>
          <cx:pt idx="9">90</cx:pt>
          <cx:pt idx="10">75</cx:pt>
          <cx:pt idx="11">84</cx:pt>
          <cx:pt idx="12">70</cx:pt>
        </cx:lvl>
      </cx:numDim>
    </cx:data>
    <cx:data id="1">
      <cx:numDim type="val">
        <cx:f>'Comparative HYP Glucose'!$E$2:$E$27</cx:f>
        <cx:lvl ptCount="26" formatCode="General">
          <cx:pt idx="0">85</cx:pt>
          <cx:pt idx="1">75</cx:pt>
          <cx:pt idx="2">75</cx:pt>
          <cx:pt idx="3">74</cx:pt>
          <cx:pt idx="4">72</cx:pt>
          <cx:pt idx="5">55</cx:pt>
          <cx:pt idx="6">75</cx:pt>
          <cx:pt idx="7">113</cx:pt>
          <cx:pt idx="8">87</cx:pt>
          <cx:pt idx="9">76</cx:pt>
          <cx:pt idx="10">98</cx:pt>
          <cx:pt idx="11">75</cx:pt>
          <cx:pt idx="12">83</cx:pt>
          <cx:pt idx="13">85</cx:pt>
          <cx:pt idx="14">76</cx:pt>
          <cx:pt idx="15">89</cx:pt>
          <cx:pt idx="16">94</cx:pt>
          <cx:pt idx="17">78</cx:pt>
          <cx:pt idx="18">68</cx:pt>
          <cx:pt idx="19">83</cx:pt>
          <cx:pt idx="20">61</cx:pt>
          <cx:pt idx="21">78</cx:pt>
          <cx:pt idx="22">85</cx:pt>
          <cx:pt idx="23">74</cx:pt>
          <cx:pt idx="24">87</cx:pt>
          <cx:pt idx="25">78</cx:pt>
        </cx:lvl>
      </cx:numDim>
    </cx:data>
  </cx:chartData>
  <cx:chart>
    <cx:title pos="t" align="ctr" overlay="0">
      <cx:tx>
        <cx:txData>
          <cx:v>Glucose variation by Hypertension status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Glucose variation by Hypertension status</a:t>
          </a:r>
        </a:p>
      </cx:txPr>
    </cx:title>
    <cx:plotArea>
      <cx:plotAreaRegion>
        <cx:series layoutId="boxWhisker" uniqueId="{551C10DB-CD97-42E5-9D70-A77CA5939BF0}">
          <cx:tx>
            <cx:txData>
              <cx:f>'Comparative HYP Glucose'!$B$1</cx:f>
              <cx:v>High blood pressure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12DEC11-31F3-4722-B3A8-C5BC7CFDE1D5}">
          <cx:tx>
            <cx:txData>
              <cx:f>'Comparative HYP Glucose'!$E$1</cx:f>
              <cx:v>Low Blood pressure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in="40"/>
        <cx:title>
          <cx:tx>
            <cx:txData>
              <cx:v>Glucose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Glucose</a:t>
              </a:r>
            </a:p>
          </cx:txPr>
        </cx:title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A1FBA1-0140-4C0C-9958-A828AC0F7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88ADE-3C8E-4CCE-809E-B1F94DF6B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B5984-801F-4B20-9BB0-B9B0FC43A965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269CD-53DF-4758-B681-E6D1AF71F7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2BA27-588C-4560-A054-2D2926B864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DB02-3A85-4CD6-9250-169BFA68B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4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C306-5ADD-497E-8C5B-925651BA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351A8-6951-46F9-AF6B-3F686707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D29B-2B0C-4E14-BA47-499FB09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79B7-D759-472D-9CD8-CBBDE6B7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F064-2AAD-41E7-A846-F8CF44C2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6254-62B5-42E5-9235-042ED32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B2AF1-BD14-4E4B-BF0A-814FABE8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D5E4-C1B0-4372-A3D3-EF8D4FEE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30FD-6407-4CD7-994D-760C7937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7351-359E-45A2-B5F6-84D7D91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A6C80-54DA-4B10-A36C-31BE8A7D8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9AE7-F4B5-4E71-AE06-C04BDA87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C7FD-F2B0-4612-937A-55BD684B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4B25-98E4-429C-A9BC-894CAC7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1CED-3D2E-403D-A802-7C58B4C8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1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9967-3D1A-49D3-AA9B-4FF67281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BBBE-FED4-4696-9C51-87269D24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2504-8171-4A02-A409-3642C9F2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AEF2-1714-48FB-8E46-B9CF14EF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2D37-B0D8-45DE-8E8E-04226B90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05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545E-F375-4E44-A888-371A21D3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3C7C-C642-471D-AC4E-732CE6A8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523A-1384-417D-9B03-1381645E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877B-0C8B-4F89-B89D-DB521BA9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8FD7-5F44-4340-A17D-173B7952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4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1473-5E42-42E4-8280-E08E47AD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2296-4029-4EA2-8309-F2BEF1E2C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BCA78-D9EE-4769-98B2-CFACCE55A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E911-E765-4A5C-8F8A-2395C99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D3F8-FEA7-4E48-8B98-55FEEE96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0C24-F13E-46C0-8D35-5F08FBC4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3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D74E-4F19-4C6A-A86E-B7F5BFD8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6C727-1DA9-4886-942C-6B4747BA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FC7E-AB0A-4F11-A10A-1CBD64C7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8AF79-2341-4935-B1A2-25ED8C85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DC0D6-9353-4DBB-A9CA-FE9034C9E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A6D69-4B97-4BA9-875D-570D1B77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EBAA9-CF8A-4049-B290-D4E0A827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66D89-51C8-4AF0-9B4C-A54CA377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3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1409-0103-4F2D-BBEB-F317991A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F1861-6965-4194-9F4A-A03A8E22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F9097-0BAE-479C-8316-77411C4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70930-28B8-4D36-9626-57F698FB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6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4C8B1-0FC9-4B96-8FA5-070ABFE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67926-FF97-40D8-BFC9-E00DD8F5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40746-ABE8-4BFD-BFB7-C34DC29F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85C2-BDBD-4A06-ACAC-8A705633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1904-3EC0-4F4E-8DCE-BDDB64B7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20EC-3C53-4516-AE44-125BCE25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AF2A-C52D-418B-AC56-AE533F3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C111-ED89-452C-B5BB-5CBF0285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BBE6-12D5-41D2-BDBC-DA8134CF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0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5153-2D8D-454A-AA4E-F608DB3D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7F904-7AD5-4B45-9C56-0135CDCE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70BE-9FEF-4218-9535-5D6A113C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40678-E6F8-44FC-9FA7-C4DE15C4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D01AE-B475-4952-A3E0-72890D1F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95B56-C30C-4A0B-8929-874CFDD7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9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C352D-A2DD-4F4A-AB38-221415B3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525E-0F3A-4FD2-BBD4-30E8D74F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9AA2-10DF-4191-BFFC-2825B45F7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1095-E7D2-40BE-BB28-B9E94B071E88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3CF9-E233-48BA-8622-5450A143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BDB0-4D21-4CB3-938E-D0E0243F4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2B1F-9639-4B48-B366-D874A17C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F2D27-5A73-45B4-B268-6FFEC630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r>
              <a:rPr lang="en-GB" sz="6600" dirty="0">
                <a:solidFill>
                  <a:srgbClr val="000000"/>
                </a:solidFill>
              </a:rPr>
              <a:t>Ryan Deguara</a:t>
            </a:r>
            <a:br>
              <a:rPr lang="en-GB" sz="6600" dirty="0">
                <a:solidFill>
                  <a:srgbClr val="000000"/>
                </a:solidFill>
              </a:rPr>
            </a:br>
            <a:r>
              <a:rPr lang="en-GB" sz="3600" dirty="0">
                <a:solidFill>
                  <a:srgbClr val="000000"/>
                </a:solidFill>
              </a:rPr>
              <a:t>C20309873</a:t>
            </a:r>
            <a:endParaRPr lang="en-GB" sz="66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FE00A-3F16-41CF-9DAA-DB69B615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GB" sz="3200">
                <a:solidFill>
                  <a:srgbClr val="FFFFFF"/>
                </a:solidFill>
              </a:rPr>
              <a:t>TU856</a:t>
            </a:r>
          </a:p>
          <a:p>
            <a:pPr algn="l"/>
            <a:r>
              <a:rPr lang="en-GB" sz="3200">
                <a:solidFill>
                  <a:srgbClr val="FFFFFF"/>
                </a:solidFill>
              </a:rPr>
              <a:t>Heart Disease study</a:t>
            </a:r>
          </a:p>
          <a:p>
            <a:pPr algn="l"/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5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85463-4691-41CD-B653-BF3837BA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predictive value?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1DCAC-5DCF-4108-8611-420835AA90C5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As seen in the chart of data there are no predictive values present in relation to glucose levels because all the data sets p-values are not less than 0.15.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BMI was close to having a p-value less than 0.15, with more data we may be able to have a predictive value in relation to glucose levels for BMI.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B02A-1EC7-4ED7-805E-7D677D9CE9E4}"/>
              </a:ext>
            </a:extLst>
          </p:cNvPr>
          <p:cNvSpPr txBox="1"/>
          <p:nvPr/>
        </p:nvSpPr>
        <p:spPr>
          <a:xfrm>
            <a:off x="9110444" y="5735983"/>
            <a:ext cx="3007179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accent1"/>
                </a:solidFill>
              </a:rPr>
              <a:t>Applications used:</a:t>
            </a:r>
          </a:p>
          <a:p>
            <a:pPr>
              <a:spcAft>
                <a:spcPts val="600"/>
              </a:spcAft>
            </a:pPr>
            <a:endParaRPr lang="en-GB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Data Analysis -&gt;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E68D5-F766-490C-99FF-3C43009B3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38248"/>
              </p:ext>
            </p:extLst>
          </p:nvPr>
        </p:nvGraphicFramePr>
        <p:xfrm>
          <a:off x="267418" y="3128571"/>
          <a:ext cx="6084840" cy="2821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48">
                  <a:extLst>
                    <a:ext uri="{9D8B030D-6E8A-4147-A177-3AD203B41FA5}">
                      <a16:colId xmlns:a16="http://schemas.microsoft.com/office/drawing/2014/main" val="3278279192"/>
                    </a:ext>
                  </a:extLst>
                </a:gridCol>
                <a:gridCol w="734869">
                  <a:extLst>
                    <a:ext uri="{9D8B030D-6E8A-4147-A177-3AD203B41FA5}">
                      <a16:colId xmlns:a16="http://schemas.microsoft.com/office/drawing/2014/main" val="2117862774"/>
                    </a:ext>
                  </a:extLst>
                </a:gridCol>
                <a:gridCol w="700396">
                  <a:extLst>
                    <a:ext uri="{9D8B030D-6E8A-4147-A177-3AD203B41FA5}">
                      <a16:colId xmlns:a16="http://schemas.microsoft.com/office/drawing/2014/main" val="2962410254"/>
                    </a:ext>
                  </a:extLst>
                </a:gridCol>
                <a:gridCol w="734869">
                  <a:extLst>
                    <a:ext uri="{9D8B030D-6E8A-4147-A177-3AD203B41FA5}">
                      <a16:colId xmlns:a16="http://schemas.microsoft.com/office/drawing/2014/main" val="2420824268"/>
                    </a:ext>
                  </a:extLst>
                </a:gridCol>
                <a:gridCol w="614118">
                  <a:extLst>
                    <a:ext uri="{9D8B030D-6E8A-4147-A177-3AD203B41FA5}">
                      <a16:colId xmlns:a16="http://schemas.microsoft.com/office/drawing/2014/main" val="2257539241"/>
                    </a:ext>
                  </a:extLst>
                </a:gridCol>
                <a:gridCol w="762899">
                  <a:extLst>
                    <a:ext uri="{9D8B030D-6E8A-4147-A177-3AD203B41FA5}">
                      <a16:colId xmlns:a16="http://schemas.microsoft.com/office/drawing/2014/main" val="2457183650"/>
                    </a:ext>
                  </a:extLst>
                </a:gridCol>
                <a:gridCol w="642149">
                  <a:extLst>
                    <a:ext uri="{9D8B030D-6E8A-4147-A177-3AD203B41FA5}">
                      <a16:colId xmlns:a16="http://schemas.microsoft.com/office/drawing/2014/main" val="611467292"/>
                    </a:ext>
                  </a:extLst>
                </a:gridCol>
                <a:gridCol w="700396">
                  <a:extLst>
                    <a:ext uri="{9D8B030D-6E8A-4147-A177-3AD203B41FA5}">
                      <a16:colId xmlns:a16="http://schemas.microsoft.com/office/drawing/2014/main" val="3164528019"/>
                    </a:ext>
                  </a:extLst>
                </a:gridCol>
                <a:gridCol w="700396">
                  <a:extLst>
                    <a:ext uri="{9D8B030D-6E8A-4147-A177-3AD203B41FA5}">
                      <a16:colId xmlns:a16="http://schemas.microsoft.com/office/drawing/2014/main" val="1465218111"/>
                    </a:ext>
                  </a:extLst>
                </a:gridCol>
              </a:tblGrid>
              <a:tr h="3109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Coefficients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Standard Error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t Stat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P-value</a:t>
                      </a:r>
                      <a:endParaRPr lang="en-GB" sz="7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Lower 95%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Upper 95%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Lower 95.0%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Upper 95.0%</a:t>
                      </a:r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261438066"/>
                  </a:ext>
                </a:extLst>
              </a:tr>
              <a:tr h="35064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Intercept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107.5143337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30.5236526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3.522328573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0.00131102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45.33968795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169.688979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45.33968795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169.6889794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2017472705"/>
                  </a:ext>
                </a:extLst>
              </a:tr>
              <a:tr h="35064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Age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-0.336357341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0.29288138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-1.148442212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0.25929878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-0.93293719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0.26022251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-0.93293719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0.260222509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922384894"/>
                  </a:ext>
                </a:extLst>
              </a:tr>
              <a:tr h="35064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totChol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-0.017510658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0.062635668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-0.279563679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0.78161138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-0.145095337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0.11007402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-0.14509534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0.110074022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712507890"/>
                  </a:ext>
                </a:extLst>
              </a:tr>
              <a:tr h="35064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sysBP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0.151121094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0.234828153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0.643539082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0.52445994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-0.3272082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0.62945039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-0.3272082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0.629450388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3668972451"/>
                  </a:ext>
                </a:extLst>
              </a:tr>
              <a:tr h="35064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diaBP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-0.404056673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0.36912072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-1.094646417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0.28184279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 dirty="0">
                          <a:effectLst/>
                        </a:rPr>
                        <a:t>-1.155930975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0.34781763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-1.15593097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0.347817628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1675023882"/>
                  </a:ext>
                </a:extLst>
              </a:tr>
              <a:tr h="3759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BMI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0.91177502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0.644286249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1.415170697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0.1666771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-0.400593123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2.22414316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-0.40059312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2.224143163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86625536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Heart Rate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-0.206273829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0.225137926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-0.916210933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0.36640973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-0.664864778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0.25231712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-0.66486478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 dirty="0">
                          <a:effectLst/>
                        </a:rPr>
                        <a:t>0.252317119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8" marR="5808" marT="5808" marB="0" anchor="b"/>
                </a:tc>
                <a:extLst>
                  <a:ext uri="{0D108BD9-81ED-4DB2-BD59-A6C34878D82A}">
                    <a16:rowId xmlns:a16="http://schemas.microsoft.com/office/drawing/2014/main" val="425075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CF9DF-F323-45D4-8E5E-4B7756ED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77AD-3B8F-421F-AC65-2D5565AD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49" y="2575749"/>
            <a:ext cx="5411570" cy="29040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accent6"/>
                </a:solidFill>
              </a:rPr>
              <a:t>Excel: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Remove duplicates: no duplicates found.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Sorted data by largest to smallest, highlighted values over 115 for glucose – removed any outliers.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Find &amp; Select -&gt; Special -&gt; Blanks: No blanks found.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Find &amp; Select – NA -&gt; Removed all null values.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=IF(H2="none", 0, 1) to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identify “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Hyp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 prevalent” column.</a:t>
            </a:r>
          </a:p>
          <a:p>
            <a:r>
              <a:rPr lang="en-GB" sz="1600" dirty="0">
                <a:solidFill>
                  <a:srgbClr val="000000"/>
                </a:solidFill>
              </a:rPr>
              <a:t>=IF(G2="no",0,1)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to identify “Stroke prevalent” column.</a:t>
            </a:r>
            <a:endParaRPr lang="en-GB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C4839-49E1-4B50-A90F-22AEAD3A7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89653"/>
              </p:ext>
            </p:extLst>
          </p:nvPr>
        </p:nvGraphicFramePr>
        <p:xfrm>
          <a:off x="6429378" y="2994367"/>
          <a:ext cx="4954695" cy="2904025"/>
        </p:xfrm>
        <a:graphic>
          <a:graphicData uri="http://schemas.openxmlformats.org/drawingml/2006/table">
            <a:tbl>
              <a:tblPr firstRow="1" bandRow="1"/>
              <a:tblGrid>
                <a:gridCol w="1524130">
                  <a:extLst>
                    <a:ext uri="{9D8B030D-6E8A-4147-A177-3AD203B41FA5}">
                      <a16:colId xmlns:a16="http://schemas.microsoft.com/office/drawing/2014/main" val="615829438"/>
                    </a:ext>
                  </a:extLst>
                </a:gridCol>
                <a:gridCol w="1867474">
                  <a:extLst>
                    <a:ext uri="{9D8B030D-6E8A-4147-A177-3AD203B41FA5}">
                      <a16:colId xmlns:a16="http://schemas.microsoft.com/office/drawing/2014/main" val="87343817"/>
                    </a:ext>
                  </a:extLst>
                </a:gridCol>
                <a:gridCol w="1563091">
                  <a:extLst>
                    <a:ext uri="{9D8B030D-6E8A-4147-A177-3AD203B41FA5}">
                      <a16:colId xmlns:a16="http://schemas.microsoft.com/office/drawing/2014/main" val="2213443042"/>
                    </a:ext>
                  </a:extLst>
                </a:gridCol>
              </a:tblGrid>
              <a:tr h="381424">
                <a:tc gridSpan="3">
                  <a:txBody>
                    <a:bodyPr/>
                    <a:lstStyle/>
                    <a:p>
                      <a:r>
                        <a:rPr lang="en-GB" sz="1700"/>
                        <a:t>High blood pressure, over 50 Query</a:t>
                      </a:r>
                    </a:p>
                  </a:txBody>
                  <a:tcPr marL="86687" marR="86687" marT="43344" marB="43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07756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GB" sz="1700"/>
                    </a:p>
                  </a:txBody>
                  <a:tcPr marL="86687" marR="86687" marT="43344" marB="43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  <a:endParaRPr lang="en-GB" sz="1700"/>
                    </a:p>
                  </a:txBody>
                  <a:tcPr marL="86687" marR="86687" marT="43344" marB="43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HYP</a:t>
                      </a:r>
                      <a:endParaRPr lang="en-GB" sz="1700"/>
                    </a:p>
                  </a:txBody>
                  <a:tcPr marL="86687" marR="86687" marT="43344" marB="43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037343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8905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103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37751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103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14932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8188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21460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36246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01814"/>
                  </a:ext>
                </a:extLst>
              </a:tr>
              <a:tr h="280289"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/>
                    </a:p>
                  </a:txBody>
                  <a:tcPr marL="86687" marR="86687" marT="43344" marB="433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703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DBDB6F-9B48-4062-9D81-2655A082FCAB}"/>
              </a:ext>
            </a:extLst>
          </p:cNvPr>
          <p:cNvSpPr txBox="1">
            <a:spLocks/>
          </p:cNvSpPr>
          <p:nvPr/>
        </p:nvSpPr>
        <p:spPr>
          <a:xfrm>
            <a:off x="682906" y="4583027"/>
            <a:ext cx="5411570" cy="290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FF0000"/>
                </a:solidFill>
              </a:rPr>
              <a:t>Access: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Imported CVD Data and created a query for Women over 50 who have High Blood Pressure prevalent to see their glucose levels.</a:t>
            </a:r>
          </a:p>
        </p:txBody>
      </p:sp>
    </p:spTree>
    <p:extLst>
      <p:ext uri="{BB962C8B-B14F-4D97-AF65-F5344CB8AC3E}">
        <p14:creationId xmlns:p14="http://schemas.microsoft.com/office/powerpoint/2010/main" val="182946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830ED-0365-4903-A859-4E17E5D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038A-9144-455E-9B93-AD4B1A6F58BF}"/>
              </a:ext>
            </a:extLst>
          </p:cNvPr>
          <p:cNvSpPr txBox="1"/>
          <p:nvPr/>
        </p:nvSpPr>
        <p:spPr>
          <a:xfrm>
            <a:off x="6114965" y="2584981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There are 22 women less than or equal to the age of 50 and 17 women over the age of 50.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56% of women in the data set are less than or equal to the age of 50, 44% of women in the data set are over the age of 50.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18B1E-3C38-4334-AE22-C77F2606D5DD}"/>
              </a:ext>
            </a:extLst>
          </p:cNvPr>
          <p:cNvSpPr txBox="1"/>
          <p:nvPr/>
        </p:nvSpPr>
        <p:spPr>
          <a:xfrm>
            <a:off x="9993061" y="5643651"/>
            <a:ext cx="2134724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Applications used: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=COUNTIF()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31C143-F957-41ED-8A88-7DF54C485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73427"/>
              </p:ext>
            </p:extLst>
          </p:nvPr>
        </p:nvGraphicFramePr>
        <p:xfrm>
          <a:off x="804671" y="2837712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93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26024-6CE2-4DFD-8B20-E5FB3EA7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Average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E0DA-D84E-4C3E-9A73-EAFC0943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29" y="2584981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The average age of the data set is 51.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The range of ages are from 38 to 68.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C80FF-CDCD-4B46-8344-90FDD152C9C1}"/>
              </a:ext>
            </a:extLst>
          </p:cNvPr>
          <p:cNvSpPr txBox="1"/>
          <p:nvPr/>
        </p:nvSpPr>
        <p:spPr>
          <a:xfrm>
            <a:off x="306862" y="5643651"/>
            <a:ext cx="2134724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Applications used: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=AVERAGE()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9C7ADC7-F8DC-428E-8087-D5689EFFB4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7236944"/>
                  </p:ext>
                </p:extLst>
              </p:nvPr>
            </p:nvGraphicFramePr>
            <p:xfrm>
              <a:off x="6429378" y="2837712"/>
              <a:ext cx="4954693" cy="3217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9C7ADC7-F8DC-428E-8087-D5689EFFB4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9378" y="2837712"/>
                <a:ext cx="4954693" cy="3217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91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E9350-FC8B-4F57-8F48-47BFB4A8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Glucose and Diastolic Blood Pressure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C03DB-BB9C-4307-8981-43D10642937B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Correlation coefficient of age and diastolic blood pressure is 1.54.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Correlation coefficient of age and glucose pressure is 1.62.</a:t>
            </a:r>
            <a:endParaRPr lang="en-US" sz="1900" dirty="0">
              <a:solidFill>
                <a:srgbClr val="0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9DF859-04B6-41A8-8068-EAC487F1B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592108"/>
              </p:ext>
            </p:extLst>
          </p:nvPr>
        </p:nvGraphicFramePr>
        <p:xfrm>
          <a:off x="804671" y="2837712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710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3A1F-B396-486B-9556-C60B7681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731" y="1501481"/>
            <a:ext cx="5256516" cy="3855037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Bottom row shows all above graphs in one graph.</a:t>
            </a:r>
          </a:p>
          <a:p>
            <a:endParaRPr lang="en-GB" sz="2400" dirty="0"/>
          </a:p>
          <a:p>
            <a:r>
              <a:rPr lang="en-GB" sz="2400" dirty="0"/>
              <a:t>No Outliers prevalent.</a:t>
            </a:r>
          </a:p>
          <a:p>
            <a:endParaRPr lang="en-GB" sz="2400" dirty="0"/>
          </a:p>
          <a:p>
            <a:r>
              <a:rPr lang="en-GB" sz="2400" dirty="0"/>
              <a:t>Glucose and </a:t>
            </a:r>
            <a:r>
              <a:rPr lang="en-GB" sz="2400" dirty="0" err="1"/>
              <a:t>Dia</a:t>
            </a:r>
            <a:r>
              <a:rPr lang="en-GB" sz="2400" dirty="0"/>
              <a:t> BP graphs dense area very similar.</a:t>
            </a:r>
          </a:p>
          <a:p>
            <a:endParaRPr lang="en-GB" sz="2400" dirty="0"/>
          </a:p>
          <a:p>
            <a:r>
              <a:rPr lang="en-GB" sz="2400" dirty="0"/>
              <a:t>Sys BP values relatively higher than the other data 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26B3-90E9-4503-B49D-A73272BF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4" y="575424"/>
            <a:ext cx="4974789" cy="5707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355DC-FA3D-435C-AF08-89FDE3D49E8E}"/>
              </a:ext>
            </a:extLst>
          </p:cNvPr>
          <p:cNvSpPr txBox="1"/>
          <p:nvPr/>
        </p:nvSpPr>
        <p:spPr>
          <a:xfrm>
            <a:off x="9487949" y="5611929"/>
            <a:ext cx="253627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Applications used: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Tableau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1CFF19-3C9D-42C8-BD0F-FF20BA5F5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12035" r="2434" b="3261"/>
          <a:stretch/>
        </p:blipFill>
        <p:spPr>
          <a:xfrm>
            <a:off x="5285064" y="67594"/>
            <a:ext cx="6906935" cy="12799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A107AF-B992-493F-953D-A3335107C6A8}"/>
              </a:ext>
            </a:extLst>
          </p:cNvPr>
          <p:cNvSpPr txBox="1">
            <a:spLocks/>
          </p:cNvSpPr>
          <p:nvPr/>
        </p:nvSpPr>
        <p:spPr>
          <a:xfrm>
            <a:off x="5798731" y="61451"/>
            <a:ext cx="6393269" cy="129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solidFill>
                  <a:schemeClr val="bg1"/>
                </a:solidFill>
              </a:rPr>
              <a:t>Dia</a:t>
            </a:r>
            <a:r>
              <a:rPr lang="en-GB" sz="4000" dirty="0">
                <a:solidFill>
                  <a:schemeClr val="bg1"/>
                </a:solidFill>
              </a:rPr>
              <a:t> BP Vs Sys BP Vs Glucose</a:t>
            </a:r>
          </a:p>
        </p:txBody>
      </p:sp>
    </p:spTree>
    <p:extLst>
      <p:ext uri="{BB962C8B-B14F-4D97-AF65-F5344CB8AC3E}">
        <p14:creationId xmlns:p14="http://schemas.microsoft.com/office/powerpoint/2010/main" val="39771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3624F-5EAB-4845-8501-BF6EF83A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Diastolic and Systolic Blood Pressure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544DBCE0-7E0D-4CC8-BCA1-5EFB2A00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62" y="2653546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Values measured in mmHg for all women over the age of 50.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Range of ages was from ages 50 to 66.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Systolic values dominant over diastolic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31D1F-EF01-4AF7-B3D4-B7E9EBBA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38" y="2753936"/>
            <a:ext cx="5406717" cy="33791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437610-5223-4C84-A5AB-0480E5552366}"/>
              </a:ext>
            </a:extLst>
          </p:cNvPr>
          <p:cNvSpPr txBox="1"/>
          <p:nvPr/>
        </p:nvSpPr>
        <p:spPr>
          <a:xfrm>
            <a:off x="112214" y="5712433"/>
            <a:ext cx="2134724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Applications used: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419249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8AC44D-4FCB-4663-AF05-8C2446CC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Comparative box plots by hypertension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89ED-C308-46B6-9E09-F238B6DF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Range of values of glucose for applicants with high blood pressure higher and lower than comparative low blood pressure applicants.</a:t>
            </a:r>
          </a:p>
          <a:p>
            <a:endParaRPr lang="en-GB" sz="1900">
              <a:solidFill>
                <a:srgbClr val="000000"/>
              </a:solidFill>
            </a:endParaRPr>
          </a:p>
          <a:p>
            <a:r>
              <a:rPr lang="en-GB" sz="1900">
                <a:solidFill>
                  <a:srgbClr val="000000"/>
                </a:solidFill>
              </a:rPr>
              <a:t>Boxplot of people with high blood pressure much larger than the boxplot of people without.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385855A9-C100-4651-8592-4CB89CDAFD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8227715"/>
                  </p:ext>
                </p:extLst>
              </p:nvPr>
            </p:nvGraphicFramePr>
            <p:xfrm>
              <a:off x="804671" y="2837712"/>
              <a:ext cx="4954693" cy="3217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385855A9-C100-4651-8592-4CB89CDAFD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671" y="2837712"/>
                <a:ext cx="4954693" cy="3217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39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4261B-180B-47F8-AEA9-5506400B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Test –  t-Test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2B541-5849-4830-AB9A-AA675B8BD98C}"/>
              </a:ext>
            </a:extLst>
          </p:cNvPr>
          <p:cNvSpPr txBox="1"/>
          <p:nvPr/>
        </p:nvSpPr>
        <p:spPr>
          <a:xfrm>
            <a:off x="9739618" y="5747340"/>
            <a:ext cx="2344765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accent1"/>
                </a:solidFill>
              </a:rPr>
              <a:t>Applications used:</a:t>
            </a:r>
          </a:p>
          <a:p>
            <a:pPr>
              <a:spcAft>
                <a:spcPts val="600"/>
              </a:spcAft>
            </a:pPr>
            <a:endParaRPr lang="en-GB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Data Analysis -&gt; t-Test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4C841A-D85E-4F6E-AB7A-ED117ADAE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58374"/>
              </p:ext>
            </p:extLst>
          </p:nvPr>
        </p:nvGraphicFramePr>
        <p:xfrm>
          <a:off x="6176988" y="2689648"/>
          <a:ext cx="4954694" cy="293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802">
                  <a:extLst>
                    <a:ext uri="{9D8B030D-6E8A-4147-A177-3AD203B41FA5}">
                      <a16:colId xmlns:a16="http://schemas.microsoft.com/office/drawing/2014/main" val="4247644041"/>
                    </a:ext>
                  </a:extLst>
                </a:gridCol>
                <a:gridCol w="1559087">
                  <a:extLst>
                    <a:ext uri="{9D8B030D-6E8A-4147-A177-3AD203B41FA5}">
                      <a16:colId xmlns:a16="http://schemas.microsoft.com/office/drawing/2014/main" val="1149725293"/>
                    </a:ext>
                  </a:extLst>
                </a:gridCol>
                <a:gridCol w="1676805">
                  <a:extLst>
                    <a:ext uri="{9D8B030D-6E8A-4147-A177-3AD203B41FA5}">
                      <a16:colId xmlns:a16="http://schemas.microsoft.com/office/drawing/2014/main" val="1575484859"/>
                    </a:ext>
                  </a:extLst>
                </a:gridCol>
              </a:tblGrid>
              <a:tr h="1959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t-Test: Two-Sample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693509449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1886867380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Women Over 50</a:t>
                      </a:r>
                      <a:endParaRPr lang="en-GB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Women Under 50</a:t>
                      </a:r>
                      <a:endParaRPr lang="en-GB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3745016289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80.0625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81.42857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416546903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Variance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305.6625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93.55714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147378179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Observations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1702222591"/>
                  </a:ext>
                </a:extLst>
              </a:tr>
              <a:tr h="34958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Hypothesized Mean Difference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618584699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2073316720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 Stat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-10.5827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114946300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P(T&lt;=t) one-tail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2.13E-10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2546348873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 Critical one-tail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1.717144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3395561074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P(T&lt;=t) two-tail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4.27E-10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736108335"/>
                  </a:ext>
                </a:extLst>
              </a:tr>
              <a:tr h="1959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 Critical two-tail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2.073873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418446617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2383820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A2581C-A0E1-44CB-9630-93A82EC8AC46}"/>
              </a:ext>
            </a:extLst>
          </p:cNvPr>
          <p:cNvSpPr txBox="1"/>
          <p:nvPr/>
        </p:nvSpPr>
        <p:spPr>
          <a:xfrm>
            <a:off x="588013" y="2525453"/>
            <a:ext cx="517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1"/>
                </a:solidFill>
              </a:rPr>
              <a:t>Hypothesis test to determine if glucose levels of women under 50 are higher: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667B3-4616-49D3-8F2A-9FFE43E293B6}"/>
              </a:ext>
            </a:extLst>
          </p:cNvPr>
          <p:cNvSpPr txBox="1"/>
          <p:nvPr/>
        </p:nvSpPr>
        <p:spPr>
          <a:xfrm>
            <a:off x="588013" y="3576896"/>
            <a:ext cx="45286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H</a:t>
            </a:r>
            <a:r>
              <a:rPr lang="en-GB" sz="1200" b="1"/>
              <a:t>0</a:t>
            </a:r>
            <a:r>
              <a:rPr lang="en-GB" b="1"/>
              <a:t>: Glucose levels of women over 50 are higher.</a:t>
            </a:r>
          </a:p>
          <a:p>
            <a:r>
              <a:rPr lang="en-GB" b="1"/>
              <a:t>H</a:t>
            </a:r>
            <a:r>
              <a:rPr lang="en-GB" sz="1200" b="1"/>
              <a:t>1</a:t>
            </a:r>
            <a:r>
              <a:rPr lang="en-GB" b="1"/>
              <a:t>: Glucose levels of women under 50 are higher.</a:t>
            </a:r>
          </a:p>
          <a:p>
            <a:endParaRPr lang="en-GB" b="1"/>
          </a:p>
          <a:p>
            <a:r>
              <a:rPr lang="en-GB"/>
              <a:t>Average glucose levels of women over 50 is 80 and under 50 is 81.</a:t>
            </a:r>
          </a:p>
          <a:p>
            <a:r>
              <a:rPr lang="en-GB"/>
              <a:t>Therefore we reject the null hypothesis because the average of the glucose levels of women under 50 are higher.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35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729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Ryan Deguara C20309873</vt:lpstr>
      <vt:lpstr>Data Cleaning</vt:lpstr>
      <vt:lpstr>Summary statistics</vt:lpstr>
      <vt:lpstr>Average Age</vt:lpstr>
      <vt:lpstr>Glucose and Diastolic Blood Pressure Levels</vt:lpstr>
      <vt:lpstr>PowerPoint Presentation</vt:lpstr>
      <vt:lpstr>Diastolic and Systolic Blood Pressure</vt:lpstr>
      <vt:lpstr>Comparative box plots by hypertension status</vt:lpstr>
      <vt:lpstr>Hypothesis Test –  t-Test</vt:lpstr>
      <vt:lpstr>Is there a predictive value?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26</cp:revision>
  <dcterms:created xsi:type="dcterms:W3CDTF">2021-03-29T13:11:00Z</dcterms:created>
  <dcterms:modified xsi:type="dcterms:W3CDTF">2021-04-10T13:18:57Z</dcterms:modified>
</cp:coreProperties>
</file>