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4" r:id="rId4"/>
    <p:sldId id="259" r:id="rId5"/>
    <p:sldId id="263" r:id="rId6"/>
    <p:sldId id="260" r:id="rId7"/>
    <p:sldId id="262" r:id="rId8"/>
    <p:sldId id="266" r:id="rId9"/>
    <p:sldId id="268" r:id="rId10"/>
    <p:sldId id="269" r:id="rId11"/>
    <p:sldId id="270" r:id="rId12"/>
    <p:sldId id="267" r:id="rId13"/>
    <p:sldId id="271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C40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922" autoAdjust="0"/>
  </p:normalViewPr>
  <p:slideViewPr>
    <p:cSldViewPr snapToGrid="0">
      <p:cViewPr varScale="1">
        <p:scale>
          <a:sx n="75" d="100"/>
          <a:sy n="75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3F89E-A628-4652-A6F3-2745CD59C99E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162FE-97BF-4E4B-B852-044E29B3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an excerpt</a:t>
            </a:r>
            <a:r>
              <a:rPr lang="en-US" baseline="0" dirty="0" smtClean="0"/>
              <a:t> of generated assembly. Actual file is 81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162FE-97BF-4E4B-B852-044E29B3B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3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an excerpt</a:t>
            </a:r>
            <a:r>
              <a:rPr lang="en-US" baseline="0" dirty="0" smtClean="0"/>
              <a:t> of generated assembly. Actual file is 81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162FE-97BF-4E4B-B852-044E29B3B9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time you run a python code, the interpreter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162FE-97BF-4E4B-B852-044E29B3B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162FE-97BF-4E4B-B852-044E29B3B9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4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162FE-97BF-4E4B-B852-044E29B3B9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4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why </a:t>
            </a:r>
            <a:r>
              <a:rPr lang="en-US" dirty="0" err="1" smtClean="0"/>
              <a:t>Cpython</a:t>
            </a:r>
            <a:r>
              <a:rPr lang="en-US" baseline="0" dirty="0" smtClean="0"/>
              <a:t> uses a stack machine.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162FE-97BF-4E4B-B852-044E29B3B9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Interpreters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does your computer run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599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ceval.c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93441"/>
          </a:xfrm>
        </p:spPr>
        <p:txBody>
          <a:bodyPr>
            <a:normAutofit/>
          </a:bodyPr>
          <a:lstStyle/>
          <a:p>
            <a:r>
              <a:rPr lang="en-US" dirty="0" smtClean="0"/>
              <a:t>Main interpreter loop lives here</a:t>
            </a:r>
          </a:p>
          <a:p>
            <a:r>
              <a:rPr lang="en-US" dirty="0" smtClean="0"/>
              <a:t>Increments a pointer to the next instruction</a:t>
            </a:r>
          </a:p>
          <a:p>
            <a:r>
              <a:rPr lang="en-US" dirty="0" smtClean="0"/>
              <a:t>Giant switch statement</a:t>
            </a:r>
          </a:p>
          <a:p>
            <a:pPr marL="457200" lvl="1" indent="0">
              <a:buNone/>
            </a:pPr>
            <a:r>
              <a:rPr lang="en-US" dirty="0" smtClean="0">
                <a:latin typeface="PragmataPro" panose="02000509030000020004" pitchFamily="49" charset="0"/>
                <a:cs typeface="PragmataPro" panose="02000509030000020004" pitchFamily="49" charset="0"/>
              </a:rPr>
              <a:t>switch(opcode) {</a:t>
            </a:r>
          </a:p>
          <a:p>
            <a:pPr marL="914400" lvl="2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dirty="0" smtClean="0">
                <a:latin typeface="PragmataPro" panose="02000509030000020004" pitchFamily="49" charset="0"/>
                <a:cs typeface="PragmataPro" panose="02000509030000020004" pitchFamily="49" charset="0"/>
              </a:rPr>
              <a:t>OPCODE1 {</a:t>
            </a:r>
          </a:p>
          <a:p>
            <a:pPr marL="914400" lvl="2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dirty="0" smtClean="0">
                <a:latin typeface="PragmataPro" panose="02000509030000020004" pitchFamily="49" charset="0"/>
                <a:cs typeface="PragmataPro" panose="02000509030000020004" pitchFamily="49" charset="0"/>
              </a:rPr>
              <a:t>	/* how to do opcode 1 */</a:t>
            </a:r>
          </a:p>
          <a:p>
            <a:pPr marL="914400" lvl="2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}</a:t>
            </a:r>
            <a:r>
              <a:rPr lang="en-US" dirty="0" smtClean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</a:p>
          <a:p>
            <a:pPr marL="914400" lvl="2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dirty="0" smtClean="0">
                <a:latin typeface="PragmataPro" panose="02000509030000020004" pitchFamily="49" charset="0"/>
                <a:cs typeface="PragmataPro" panose="02000509030000020004" pitchFamily="49" charset="0"/>
              </a:rPr>
              <a:t>OPCODE2 </a:t>
            </a: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		/* how to do opcode 1 */</a:t>
            </a:r>
          </a:p>
          <a:p>
            <a:pPr marL="914400" lvl="2" indent="0">
              <a:buNone/>
            </a:pPr>
            <a:r>
              <a:rPr lang="en-US" dirty="0" smtClean="0">
                <a:latin typeface="PragmataPro" panose="02000509030000020004" pitchFamily="49" charset="0"/>
                <a:cs typeface="PragmataPro" panose="020005090300000200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 smtClean="0">
                <a:latin typeface="PragmataPro" panose="02000509030000020004" pitchFamily="49" charset="0"/>
                <a:cs typeface="PragmataPro" panose="02000509030000020004" pitchFamily="49" charset="0"/>
              </a:rPr>
              <a:t>	...</a:t>
            </a:r>
          </a:p>
          <a:p>
            <a:pPr marL="457200" lvl="1" indent="0">
              <a:buNone/>
            </a:pPr>
            <a:r>
              <a:rPr lang="en-US" dirty="0" smtClean="0">
                <a:latin typeface="PragmataPro" panose="02000509030000020004" pitchFamily="49" charset="0"/>
                <a:cs typeface="PragmataPro" panose="02000509030000020004" pitchFamily="49" charset="0"/>
              </a:rPr>
              <a:t>}</a:t>
            </a:r>
            <a:endParaRPr lang="en-US" dirty="0">
              <a:latin typeface="PragmataPro" panose="02000509030000020004" pitchFamily="49" charset="0"/>
              <a:cs typeface="PragmataPro" panose="02000509030000020004" pitchFamily="49" charset="0"/>
            </a:endParaRPr>
          </a:p>
          <a:p>
            <a:pPr marL="457200" lvl="1" indent="0">
              <a:buNone/>
            </a:pPr>
            <a:endParaRPr lang="en-US" dirty="0" smtClean="0">
              <a:latin typeface="PragmataPro" panose="02000509030000020004" pitchFamily="49" charset="0"/>
              <a:cs typeface="PragmataPro" panose="0200050903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69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286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TARGET_NOARG(BINARY_AND)</a:t>
            </a:r>
          </a:p>
          <a:p>
            <a:pPr marL="0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    w = POP();</a:t>
            </a:r>
          </a:p>
          <a:p>
            <a:pPr marL="0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    v = TOP();</a:t>
            </a:r>
          </a:p>
          <a:p>
            <a:pPr marL="0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    x = </a:t>
            </a:r>
            <a:r>
              <a:rPr lang="en-US" dirty="0" err="1">
                <a:latin typeface="PragmataPro" panose="02000509030000020004" pitchFamily="49" charset="0"/>
                <a:cs typeface="PragmataPro" panose="02000509030000020004" pitchFamily="49" charset="0"/>
              </a:rPr>
              <a:t>PyNumber_And</a:t>
            </a: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(v, w);</a:t>
            </a:r>
          </a:p>
          <a:p>
            <a:pPr marL="0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    </a:t>
            </a:r>
            <a:r>
              <a:rPr lang="en-US" dirty="0" err="1">
                <a:latin typeface="PragmataPro" panose="02000509030000020004" pitchFamily="49" charset="0"/>
                <a:cs typeface="PragmataPro" panose="02000509030000020004" pitchFamily="49" charset="0"/>
              </a:rPr>
              <a:t>Py_DECREF</a:t>
            </a: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(v);</a:t>
            </a:r>
          </a:p>
          <a:p>
            <a:pPr marL="0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    </a:t>
            </a:r>
            <a:r>
              <a:rPr lang="en-US" dirty="0" err="1">
                <a:latin typeface="PragmataPro" panose="02000509030000020004" pitchFamily="49" charset="0"/>
                <a:cs typeface="PragmataPro" panose="02000509030000020004" pitchFamily="49" charset="0"/>
              </a:rPr>
              <a:t>Py_DECREF</a:t>
            </a: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(w);</a:t>
            </a:r>
          </a:p>
          <a:p>
            <a:pPr marL="0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    SET_TOP(x);</a:t>
            </a:r>
          </a:p>
          <a:p>
            <a:pPr marL="0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    if (x != NULL) DISPATCH();</a:t>
            </a:r>
          </a:p>
          <a:p>
            <a:pPr marL="0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    break;</a:t>
            </a:r>
          </a:p>
          <a:p>
            <a:pPr marL="0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323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2918285" cy="3599316"/>
          </a:xfrm>
        </p:spPr>
        <p:txBody>
          <a:bodyPr/>
          <a:lstStyle/>
          <a:p>
            <a:r>
              <a:rPr lang="en-US" dirty="0" smtClean="0"/>
              <a:t>Python bytecodes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pyc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Machine agnostic</a:t>
            </a:r>
          </a:p>
          <a:p>
            <a:r>
              <a:rPr lang="en-US" dirty="0" smtClean="0"/>
              <a:t>Meant only for interpreter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i</a:t>
            </a:r>
            <a:r>
              <a:rPr lang="en-US" dirty="0" smtClean="0">
                <a:latin typeface="PragmataPro" panose="02000509030000020004" pitchFamily="49" charset="0"/>
                <a:cs typeface="PragmataPro" panose="02000509030000020004" pitchFamily="49" charset="0"/>
              </a:rPr>
              <a:t>mport dis</a:t>
            </a:r>
          </a:p>
          <a:p>
            <a:pPr marL="0" indent="0">
              <a:buNone/>
            </a:pPr>
            <a:r>
              <a:rPr lang="en-US" dirty="0" err="1">
                <a:latin typeface="PragmataPro" panose="02000509030000020004" pitchFamily="49" charset="0"/>
                <a:cs typeface="PragmataPro" panose="02000509030000020004" pitchFamily="49" charset="0"/>
              </a:rPr>
              <a:t>d</a:t>
            </a:r>
            <a:r>
              <a:rPr lang="en-US" dirty="0" err="1" smtClean="0">
                <a:latin typeface="PragmataPro" panose="02000509030000020004" pitchFamily="49" charset="0"/>
                <a:cs typeface="PragmataPro" panose="02000509030000020004" pitchFamily="49" charset="0"/>
              </a:rPr>
              <a:t>is.opmap</a:t>
            </a:r>
            <a:endParaRPr lang="en-US" dirty="0">
              <a:latin typeface="PragmataPro" panose="02000509030000020004" pitchFamily="49" charset="0"/>
              <a:cs typeface="PragmataPro" panose="020005090300000200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0284" y="2064773"/>
            <a:ext cx="8573729" cy="4663440"/>
          </a:xfrm>
          <a:prstGeom prst="rect">
            <a:avLst/>
          </a:prstGeom>
        </p:spPr>
        <p:txBody>
          <a:bodyPr wrap="square" numCol="4">
            <a:spAutoFit/>
          </a:bodyPr>
          <a:lstStyle/>
          <a:p>
            <a:r>
              <a:rPr lang="en-US" sz="900" dirty="0"/>
              <a:t>{'CALL_FUNCTION': 131, </a:t>
            </a:r>
          </a:p>
          <a:p>
            <a:r>
              <a:rPr lang="en-US" sz="900" dirty="0"/>
              <a:t> 'DUP_TOP': 4, </a:t>
            </a:r>
          </a:p>
          <a:p>
            <a:r>
              <a:rPr lang="en-US" sz="900" dirty="0"/>
              <a:t> 'INPLACE_FLOOR_DIVIDE': 28, </a:t>
            </a:r>
          </a:p>
          <a:p>
            <a:r>
              <a:rPr lang="en-US" sz="900" dirty="0"/>
              <a:t> 'MAP_ADD': 147, </a:t>
            </a:r>
          </a:p>
          <a:p>
            <a:r>
              <a:rPr lang="en-US" sz="900" dirty="0"/>
              <a:t> 'BINARY_XOR': 65, </a:t>
            </a:r>
          </a:p>
          <a:p>
            <a:r>
              <a:rPr lang="en-US" sz="900" dirty="0"/>
              <a:t> 'END_FINALLY': 88, </a:t>
            </a:r>
          </a:p>
          <a:p>
            <a:r>
              <a:rPr lang="en-US" sz="900" dirty="0"/>
              <a:t> 'RETURN_VALUE': 83, </a:t>
            </a:r>
          </a:p>
          <a:p>
            <a:r>
              <a:rPr lang="en-US" sz="900" dirty="0"/>
              <a:t> 'POP_BLOCK': 87, </a:t>
            </a:r>
          </a:p>
          <a:p>
            <a:r>
              <a:rPr lang="en-US" sz="900" dirty="0"/>
              <a:t> 'SETUP_LOOP': 120, </a:t>
            </a:r>
          </a:p>
          <a:p>
            <a:r>
              <a:rPr lang="en-US" sz="900" dirty="0"/>
              <a:t> 'BUILD_SET': 104, </a:t>
            </a:r>
          </a:p>
          <a:p>
            <a:r>
              <a:rPr lang="en-US" sz="900" dirty="0"/>
              <a:t> 'POP_TOP': 1, </a:t>
            </a:r>
          </a:p>
          <a:p>
            <a:r>
              <a:rPr lang="en-US" sz="900" dirty="0"/>
              <a:t> 'EXTENDED_ARG': 145, </a:t>
            </a:r>
          </a:p>
          <a:p>
            <a:r>
              <a:rPr lang="en-US" sz="900" dirty="0"/>
              <a:t> 'SETUP_FINALLY': 122, </a:t>
            </a:r>
          </a:p>
          <a:p>
            <a:r>
              <a:rPr lang="en-US" sz="900" dirty="0"/>
              <a:t> 'INPLACE_TRUE_DIVIDE': 29, </a:t>
            </a:r>
          </a:p>
          <a:p>
            <a:r>
              <a:rPr lang="en-US" sz="900" dirty="0"/>
              <a:t> 'CALL_FUNCTION_KW': 141, </a:t>
            </a:r>
          </a:p>
          <a:p>
            <a:r>
              <a:rPr lang="en-US" sz="900" dirty="0"/>
              <a:t> 'INPLACE_AND': 77, </a:t>
            </a:r>
          </a:p>
          <a:p>
            <a:r>
              <a:rPr lang="en-US" sz="900" dirty="0"/>
              <a:t> 'SETUP_EXCEPT': 121, </a:t>
            </a:r>
          </a:p>
          <a:p>
            <a:r>
              <a:rPr lang="en-US" sz="900" dirty="0"/>
              <a:t> 'STORE_NAME': 90, </a:t>
            </a:r>
          </a:p>
          <a:p>
            <a:r>
              <a:rPr lang="en-US" sz="900" dirty="0"/>
              <a:t> 'IMPORT_NAME': 108, </a:t>
            </a:r>
          </a:p>
          <a:p>
            <a:r>
              <a:rPr lang="en-US" sz="900" dirty="0"/>
              <a:t> 'LOAD_GLOBAL': 116, </a:t>
            </a:r>
          </a:p>
          <a:p>
            <a:r>
              <a:rPr lang="en-US" sz="900" dirty="0"/>
              <a:t> 'LOAD_NAME': 101, </a:t>
            </a:r>
          </a:p>
          <a:p>
            <a:r>
              <a:rPr lang="en-US" sz="900" dirty="0"/>
              <a:t> 'FOR_ITER': 93, </a:t>
            </a:r>
          </a:p>
          <a:p>
            <a:r>
              <a:rPr lang="en-US" sz="900" dirty="0"/>
              <a:t> 'EXEC_STMT': 85, </a:t>
            </a:r>
          </a:p>
          <a:p>
            <a:r>
              <a:rPr lang="en-US" sz="900" dirty="0"/>
              <a:t> 'DELETE_NAME': 91, </a:t>
            </a:r>
          </a:p>
          <a:p>
            <a:r>
              <a:rPr lang="en-US" sz="900" dirty="0"/>
              <a:t> 'BUILD_LIST': 103, </a:t>
            </a:r>
          </a:p>
          <a:p>
            <a:r>
              <a:rPr lang="en-US" sz="900" dirty="0"/>
              <a:t> 'COMPARE_OP': 107, </a:t>
            </a:r>
          </a:p>
          <a:p>
            <a:r>
              <a:rPr lang="en-US" sz="900" dirty="0"/>
              <a:t> 'BINARY_OR': 66, </a:t>
            </a:r>
          </a:p>
          <a:p>
            <a:r>
              <a:rPr lang="en-US" sz="900" dirty="0"/>
              <a:t> 'INPLACE_MULTIPLY': 57, </a:t>
            </a:r>
          </a:p>
          <a:p>
            <a:r>
              <a:rPr lang="en-US" sz="900" dirty="0"/>
              <a:t> 'STORE_FAST': 125, </a:t>
            </a:r>
          </a:p>
          <a:p>
            <a:r>
              <a:rPr lang="en-US" sz="900" dirty="0"/>
              <a:t> 'CALL_FUNCTION_VAR': 140, </a:t>
            </a:r>
          </a:p>
          <a:p>
            <a:r>
              <a:rPr lang="en-US" sz="900" dirty="0"/>
              <a:t> 'SET_ADD': 146, </a:t>
            </a:r>
          </a:p>
          <a:p>
            <a:r>
              <a:rPr lang="en-US" sz="900" dirty="0"/>
              <a:t> 'LOAD_LOCALS': 82, </a:t>
            </a:r>
          </a:p>
          <a:p>
            <a:r>
              <a:rPr lang="en-US" sz="900" dirty="0"/>
              <a:t> 'CONTINUE_LOOP': 119, </a:t>
            </a:r>
          </a:p>
          <a:p>
            <a:r>
              <a:rPr lang="en-US" sz="900" dirty="0"/>
              <a:t> 'PRINT_EXPR': 70, </a:t>
            </a:r>
          </a:p>
          <a:p>
            <a:r>
              <a:rPr lang="en-US" sz="900" dirty="0"/>
              <a:t> 'DELETE_GLOBAL': 98, </a:t>
            </a:r>
          </a:p>
          <a:p>
            <a:r>
              <a:rPr lang="en-US" sz="900" dirty="0"/>
              <a:t> 'GET_ITER': 68, </a:t>
            </a:r>
          </a:p>
          <a:p>
            <a:r>
              <a:rPr lang="en-US" sz="900" dirty="0"/>
              <a:t> 'STOP_CODE': 0, </a:t>
            </a:r>
          </a:p>
          <a:p>
            <a:r>
              <a:rPr lang="en-US" sz="900" dirty="0"/>
              <a:t> 'UNARY_NOT': 12, </a:t>
            </a:r>
          </a:p>
          <a:p>
            <a:r>
              <a:rPr lang="en-US" sz="900" dirty="0"/>
              <a:t> 'BINARY_LSHIFT': 62, </a:t>
            </a:r>
          </a:p>
          <a:p>
            <a:r>
              <a:rPr lang="en-US" sz="900" dirty="0"/>
              <a:t> 'LOAD_CLOSURE': 135, </a:t>
            </a:r>
          </a:p>
          <a:p>
            <a:r>
              <a:rPr lang="en-US" sz="900" dirty="0"/>
              <a:t> 'IMPORT_STAR': 84, </a:t>
            </a:r>
          </a:p>
          <a:p>
            <a:r>
              <a:rPr lang="en-US" sz="900" dirty="0"/>
              <a:t> 'INPLACE_OR': 79, </a:t>
            </a:r>
          </a:p>
          <a:p>
            <a:r>
              <a:rPr lang="en-US" sz="900" dirty="0"/>
              <a:t> 'BINARY_SUBTRACT': 24, </a:t>
            </a:r>
          </a:p>
          <a:p>
            <a:r>
              <a:rPr lang="en-US" sz="900" dirty="0"/>
              <a:t> 'STORE_MAP': 54, </a:t>
            </a:r>
          </a:p>
          <a:p>
            <a:r>
              <a:rPr lang="en-US" sz="900" dirty="0"/>
              <a:t> 'INPLACE_ADD': 55, </a:t>
            </a:r>
          </a:p>
          <a:p>
            <a:r>
              <a:rPr lang="en-US" sz="900" dirty="0"/>
              <a:t> 'INPLACE_LSHIFT': 75, </a:t>
            </a:r>
          </a:p>
          <a:p>
            <a:r>
              <a:rPr lang="en-US" sz="900" dirty="0"/>
              <a:t> 'INPLACE_MODULO': 59, </a:t>
            </a:r>
          </a:p>
          <a:p>
            <a:r>
              <a:rPr lang="en-US" sz="900" dirty="0"/>
              <a:t> 'STORE_ATTR': 95, </a:t>
            </a:r>
          </a:p>
          <a:p>
            <a:r>
              <a:rPr lang="en-US" sz="900" dirty="0"/>
              <a:t> 'BUILD_MAP': 105, </a:t>
            </a:r>
          </a:p>
          <a:p>
            <a:r>
              <a:rPr lang="en-US" sz="900" dirty="0"/>
              <a:t> 'SETUP_WITH': 143, </a:t>
            </a:r>
          </a:p>
          <a:p>
            <a:r>
              <a:rPr lang="en-US" sz="900" dirty="0"/>
              <a:t> 'BINARY_DIVIDE': 21, </a:t>
            </a:r>
          </a:p>
          <a:p>
            <a:r>
              <a:rPr lang="en-US" sz="900" dirty="0"/>
              <a:t> 'INPLACE_RSHIFT': 76, </a:t>
            </a:r>
          </a:p>
          <a:p>
            <a:r>
              <a:rPr lang="en-US" sz="900" dirty="0"/>
              <a:t> 'PRINT_ITEM_TO': 73, </a:t>
            </a:r>
          </a:p>
          <a:p>
            <a:r>
              <a:rPr lang="en-US" sz="900" dirty="0"/>
              <a:t> 'UNPACK_SEQUENCE': 92, </a:t>
            </a:r>
          </a:p>
          <a:p>
            <a:r>
              <a:rPr lang="en-US" sz="900" dirty="0"/>
              <a:t> 'BINARY_MULTIPLY': 20, </a:t>
            </a:r>
          </a:p>
          <a:p>
            <a:r>
              <a:rPr lang="en-US" sz="900" dirty="0"/>
              <a:t> 'PRINT_NEWLINE_TO': 74, </a:t>
            </a:r>
          </a:p>
          <a:p>
            <a:r>
              <a:rPr lang="en-US" sz="900" dirty="0"/>
              <a:t> 'NOP': 9, </a:t>
            </a:r>
          </a:p>
          <a:p>
            <a:r>
              <a:rPr lang="en-US" sz="900" dirty="0"/>
              <a:t> 'LIST_APPEND': 94, </a:t>
            </a:r>
          </a:p>
          <a:p>
            <a:r>
              <a:rPr lang="en-US" sz="900" dirty="0"/>
              <a:t> 'INPLACE_XOR': 78, </a:t>
            </a:r>
          </a:p>
          <a:p>
            <a:r>
              <a:rPr lang="en-US" sz="900" dirty="0"/>
              <a:t> 'STORE_GLOBAL': 97, </a:t>
            </a:r>
          </a:p>
          <a:p>
            <a:r>
              <a:rPr lang="en-US" sz="900" dirty="0"/>
              <a:t> 'INPLACE_SUBTRACT': 56, </a:t>
            </a:r>
          </a:p>
          <a:p>
            <a:r>
              <a:rPr lang="en-US" sz="900" dirty="0"/>
              <a:t> 'INPLACE_POWER': 67, </a:t>
            </a:r>
          </a:p>
          <a:p>
            <a:r>
              <a:rPr lang="en-US" sz="900" dirty="0"/>
              <a:t> 'ROT_FOUR': 5, </a:t>
            </a:r>
          </a:p>
          <a:p>
            <a:r>
              <a:rPr lang="en-US" sz="900" dirty="0"/>
              <a:t> 'DELETE_SUBSCR': 61, </a:t>
            </a:r>
          </a:p>
          <a:p>
            <a:r>
              <a:rPr lang="en-US" sz="900" dirty="0"/>
              <a:t> 'BINARY_AND': 64, </a:t>
            </a:r>
          </a:p>
          <a:p>
            <a:r>
              <a:rPr lang="en-US" sz="900" dirty="0"/>
              <a:t> 'BREAK_LOOP': 80, </a:t>
            </a:r>
          </a:p>
          <a:p>
            <a:r>
              <a:rPr lang="en-US" sz="900" dirty="0"/>
              <a:t> 'MAKE_FUNCTION': 132, </a:t>
            </a:r>
          </a:p>
          <a:p>
            <a:r>
              <a:rPr lang="en-US" sz="900" dirty="0"/>
              <a:t> 'DELETE_SLICE+1': 51, </a:t>
            </a:r>
          </a:p>
          <a:p>
            <a:r>
              <a:rPr lang="en-US" sz="900" dirty="0"/>
              <a:t> 'DELETE_SLICE+0': 50, </a:t>
            </a:r>
          </a:p>
          <a:p>
            <a:r>
              <a:rPr lang="en-US" sz="900" dirty="0"/>
              <a:t> 'DUP_TOPX': 99, </a:t>
            </a:r>
          </a:p>
          <a:p>
            <a:r>
              <a:rPr lang="en-US" sz="900" dirty="0"/>
              <a:t> 'CALL_FUNCTION_VAR_KW': 142, </a:t>
            </a:r>
          </a:p>
          <a:p>
            <a:r>
              <a:rPr lang="en-US" sz="900" dirty="0"/>
              <a:t> 'LOAD_ATTR': 106, </a:t>
            </a:r>
          </a:p>
          <a:p>
            <a:r>
              <a:rPr lang="en-US" sz="900" dirty="0"/>
              <a:t> 'BINARY_TRUE_DIVIDE': 27, </a:t>
            </a:r>
          </a:p>
          <a:p>
            <a:r>
              <a:rPr lang="en-US" sz="900" dirty="0"/>
              <a:t> 'ROT_TWO': 2, </a:t>
            </a:r>
          </a:p>
          <a:p>
            <a:r>
              <a:rPr lang="en-US" sz="900" dirty="0"/>
              <a:t> 'IMPORT_FROM': 109, </a:t>
            </a:r>
          </a:p>
          <a:p>
            <a:r>
              <a:rPr lang="en-US" sz="900" dirty="0"/>
              <a:t> 'DELETE_FAST': 126, </a:t>
            </a:r>
          </a:p>
          <a:p>
            <a:r>
              <a:rPr lang="en-US" sz="900" dirty="0"/>
              <a:t> 'BINARY_ADD': 23, </a:t>
            </a:r>
          </a:p>
          <a:p>
            <a:r>
              <a:rPr lang="en-US" sz="900" dirty="0"/>
              <a:t> 'LOAD_CONST': 100, </a:t>
            </a:r>
          </a:p>
          <a:p>
            <a:r>
              <a:rPr lang="en-US" sz="900" dirty="0"/>
              <a:t> 'STORE_DEREF': 137, </a:t>
            </a:r>
          </a:p>
          <a:p>
            <a:r>
              <a:rPr lang="en-US" sz="900" dirty="0"/>
              <a:t> 'UNARY_NEGATIVE': 11, </a:t>
            </a:r>
          </a:p>
          <a:p>
            <a:r>
              <a:rPr lang="en-US" sz="900" dirty="0"/>
              <a:t> 'UNARY_POSITIVE': 10, </a:t>
            </a:r>
          </a:p>
          <a:p>
            <a:r>
              <a:rPr lang="en-US" sz="900" dirty="0"/>
              <a:t> 'STORE_SUBSCR': 60, </a:t>
            </a:r>
          </a:p>
          <a:p>
            <a:r>
              <a:rPr lang="en-US" sz="900" dirty="0"/>
              <a:t> 'BUILD_TUPLE': 102, </a:t>
            </a:r>
          </a:p>
          <a:p>
            <a:r>
              <a:rPr lang="en-US" sz="900" dirty="0"/>
              <a:t> 'BINARY_POWER': 19, </a:t>
            </a:r>
          </a:p>
          <a:p>
            <a:r>
              <a:rPr lang="en-US" sz="900" dirty="0"/>
              <a:t> 'BUILD_CLASS': 89, </a:t>
            </a:r>
          </a:p>
          <a:p>
            <a:r>
              <a:rPr lang="en-US" sz="900" dirty="0"/>
              <a:t> 'UNARY_CONVERT': 13, </a:t>
            </a:r>
          </a:p>
          <a:p>
            <a:r>
              <a:rPr lang="en-US" sz="900" dirty="0"/>
              <a:t> 'BINARY_MODULO': 22, </a:t>
            </a:r>
          </a:p>
          <a:p>
            <a:r>
              <a:rPr lang="en-US" sz="900" dirty="0"/>
              <a:t> 'DELETE_SLICE+3': 53, </a:t>
            </a:r>
          </a:p>
          <a:p>
            <a:r>
              <a:rPr lang="en-US" sz="900" dirty="0"/>
              <a:t> 'DELETE_SLICE+2': 52, </a:t>
            </a:r>
          </a:p>
          <a:p>
            <a:r>
              <a:rPr lang="en-US" sz="900" dirty="0"/>
              <a:t> 'WITH_CLEANUP': 81, </a:t>
            </a:r>
          </a:p>
          <a:p>
            <a:r>
              <a:rPr lang="en-US" sz="900" dirty="0"/>
              <a:t> 'DELETE_ATTR': 96, </a:t>
            </a:r>
          </a:p>
          <a:p>
            <a:r>
              <a:rPr lang="en-US" sz="900" dirty="0"/>
              <a:t> 'POP_JUMP_IF_TRUE': 115, </a:t>
            </a:r>
          </a:p>
          <a:p>
            <a:r>
              <a:rPr lang="en-US" sz="900" dirty="0"/>
              <a:t> 'JUMP_IF_FALSE_OR_POP': 111, </a:t>
            </a:r>
          </a:p>
          <a:p>
            <a:r>
              <a:rPr lang="en-US" sz="900" dirty="0"/>
              <a:t> 'PRINT_ITEM': 71, </a:t>
            </a:r>
          </a:p>
          <a:p>
            <a:r>
              <a:rPr lang="en-US" sz="900" dirty="0"/>
              <a:t> 'RAISE_VARARGS': 130, </a:t>
            </a:r>
          </a:p>
          <a:p>
            <a:r>
              <a:rPr lang="en-US" sz="900" dirty="0"/>
              <a:t> 'SLICE+0': 30, </a:t>
            </a:r>
          </a:p>
          <a:p>
            <a:r>
              <a:rPr lang="en-US" sz="900" dirty="0"/>
              <a:t> 'SLICE+1': 31, </a:t>
            </a:r>
          </a:p>
          <a:p>
            <a:r>
              <a:rPr lang="en-US" sz="900" dirty="0"/>
              <a:t> 'SLICE+2': 32, </a:t>
            </a:r>
          </a:p>
          <a:p>
            <a:r>
              <a:rPr lang="en-US" sz="900" dirty="0"/>
              <a:t> 'SLICE+3': 33, </a:t>
            </a:r>
          </a:p>
          <a:p>
            <a:r>
              <a:rPr lang="en-US" sz="900" dirty="0"/>
              <a:t> 'POP_JUMP_IF_FALSE': 114, </a:t>
            </a:r>
          </a:p>
          <a:p>
            <a:r>
              <a:rPr lang="en-US" sz="900" dirty="0"/>
              <a:t> 'LOAD_DEREF': 136, </a:t>
            </a:r>
          </a:p>
          <a:p>
            <a:r>
              <a:rPr lang="en-US" sz="900" dirty="0"/>
              <a:t> 'LOAD_FAST': 124, </a:t>
            </a:r>
          </a:p>
          <a:p>
            <a:r>
              <a:rPr lang="en-US" sz="900" dirty="0"/>
              <a:t> 'JUMP_IF_TRUE_OR_POP': 112, </a:t>
            </a:r>
          </a:p>
          <a:p>
            <a:r>
              <a:rPr lang="en-US" sz="900" dirty="0"/>
              <a:t> 'BINARY_FLOOR_DIVIDE': 26, </a:t>
            </a:r>
          </a:p>
          <a:p>
            <a:r>
              <a:rPr lang="en-US" sz="900" dirty="0"/>
              <a:t> 'BINARY_RSHIFT': 63, </a:t>
            </a:r>
          </a:p>
          <a:p>
            <a:r>
              <a:rPr lang="en-US" sz="900" dirty="0"/>
              <a:t> 'BINARY_SUBSCR': 25, </a:t>
            </a:r>
          </a:p>
          <a:p>
            <a:r>
              <a:rPr lang="en-US" sz="900" dirty="0"/>
              <a:t> 'YIELD_VALUE': 86, </a:t>
            </a:r>
          </a:p>
          <a:p>
            <a:r>
              <a:rPr lang="en-US" sz="900" dirty="0"/>
              <a:t> 'ROT_THREE': 3, </a:t>
            </a:r>
          </a:p>
          <a:p>
            <a:r>
              <a:rPr lang="en-US" sz="900" dirty="0"/>
              <a:t> 'STORE_SLICE+0': 40, </a:t>
            </a:r>
          </a:p>
          <a:p>
            <a:r>
              <a:rPr lang="en-US" sz="900" dirty="0"/>
              <a:t> 'STORE_SLICE+1': 41, </a:t>
            </a:r>
          </a:p>
          <a:p>
            <a:r>
              <a:rPr lang="en-US" sz="900" dirty="0"/>
              <a:t> 'STORE_SLICE+2': 42, </a:t>
            </a:r>
          </a:p>
          <a:p>
            <a:r>
              <a:rPr lang="en-US" sz="900" dirty="0"/>
              <a:t> 'STORE_SLICE+3': 43, </a:t>
            </a:r>
          </a:p>
          <a:p>
            <a:r>
              <a:rPr lang="en-US" sz="900" dirty="0"/>
              <a:t> 'UNARY_INVERT': 15, </a:t>
            </a:r>
          </a:p>
          <a:p>
            <a:r>
              <a:rPr lang="en-US" sz="900" dirty="0"/>
              <a:t> 'PRINT_NEWLINE': 72, </a:t>
            </a:r>
          </a:p>
          <a:p>
            <a:r>
              <a:rPr lang="en-US" sz="900" dirty="0"/>
              <a:t> 'INPLACE_DIVIDE': 58, </a:t>
            </a:r>
          </a:p>
          <a:p>
            <a:r>
              <a:rPr lang="en-US" sz="900" dirty="0"/>
              <a:t> 'BUILD_SLICE': 133, </a:t>
            </a:r>
          </a:p>
          <a:p>
            <a:r>
              <a:rPr lang="en-US" sz="900" dirty="0"/>
              <a:t> 'JUMP_ABSOLUTE': 113, </a:t>
            </a:r>
          </a:p>
          <a:p>
            <a:r>
              <a:rPr lang="en-US" sz="900" dirty="0"/>
              <a:t> 'MAKE_CLOSURE': 134, </a:t>
            </a:r>
          </a:p>
          <a:p>
            <a:r>
              <a:rPr lang="en-US" sz="900" dirty="0"/>
              <a:t> 'JUMP_FORWARD': </a:t>
            </a:r>
            <a:r>
              <a:rPr lang="en-US" sz="900" dirty="0" smtClean="0"/>
              <a:t>110}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9700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054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21" y="2311472"/>
            <a:ext cx="11727579" cy="42290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[1]	“java - Compiled vs. Interpreted Languages - Stack Overflow.” [Online]. Available: http://stackoverflow.com/questions/3265357/compiled-vs-interpreted-languages. [Accessed: 15-Dec-2015].</a:t>
            </a:r>
          </a:p>
          <a:p>
            <a:pPr marL="0" indent="0">
              <a:buNone/>
            </a:pPr>
            <a:r>
              <a:rPr lang="en-US" dirty="0"/>
              <a:t>[2]	“Stack Machine.” [Online]. Available: http://www.cp.eng.chula.ac.th/~piak/teaching/ca/stack.htm. [Accessed: 14-Dec-2015].</a:t>
            </a:r>
          </a:p>
          <a:p>
            <a:pPr marL="0" indent="0">
              <a:buNone/>
            </a:pPr>
            <a:r>
              <a:rPr lang="en-US" dirty="0"/>
              <a:t>[3]	“Stack machine - Wikipedia, the free encyclopedia.” [Online]. Available: https://en.wikipedia.org/wiki/Stack_machine. [Accessed: 15-Dec-2015].</a:t>
            </a:r>
          </a:p>
          <a:p>
            <a:pPr marL="0" indent="0">
              <a:buNone/>
            </a:pPr>
            <a:r>
              <a:rPr lang="en-US" dirty="0"/>
              <a:t>[4]	Y. Shi, K. Casey, M. A. </a:t>
            </a:r>
            <a:r>
              <a:rPr lang="en-US" dirty="0" err="1"/>
              <a:t>Ertl</a:t>
            </a:r>
            <a:r>
              <a:rPr lang="en-US" dirty="0"/>
              <a:t>, and D. Gregg, “Virtual machine showdown: Stack versus registers,” </a:t>
            </a:r>
            <a:r>
              <a:rPr lang="en-US" i="1" dirty="0" err="1"/>
              <a:t>Acm</a:t>
            </a:r>
            <a:r>
              <a:rPr lang="en-US" i="1" dirty="0"/>
              <a:t> Trans. Archit. Code </a:t>
            </a:r>
            <a:r>
              <a:rPr lang="en-US" i="1" dirty="0" err="1"/>
              <a:t>Optim</a:t>
            </a:r>
            <a:r>
              <a:rPr lang="en-US" i="1" dirty="0"/>
              <a:t>.</a:t>
            </a:r>
            <a:r>
              <a:rPr lang="en-US" dirty="0"/>
              <a:t>, vol. 4, no. 4, p. 21, 2007.</a:t>
            </a:r>
          </a:p>
          <a:p>
            <a:pPr marL="0" indent="0">
              <a:buNone/>
            </a:pPr>
            <a:r>
              <a:rPr lang="en-US" dirty="0"/>
              <a:t>[5]	“Stack Computers: 6.2 ARCHITECTURAL DIFFERENCES FROM CONVENTIONAL MACHINES.” [Online]. Available: https://users.ece.cmu.edu/~koopman/stack_computers/sec6_2.html. [Accessed: 14-Dec-2015].</a:t>
            </a:r>
          </a:p>
          <a:p>
            <a:pPr marL="0" indent="0">
              <a:buNone/>
            </a:pPr>
            <a:r>
              <a:rPr lang="en-US" dirty="0"/>
              <a:t>[6]	</a:t>
            </a:r>
            <a:r>
              <a:rPr lang="en-US" i="1" dirty="0"/>
              <a:t>Python 2.7.11</a:t>
            </a:r>
            <a:r>
              <a:rPr lang="en-US" dirty="0"/>
              <a:t>. Python Software Foundation, 2015.</a:t>
            </a:r>
          </a:p>
          <a:p>
            <a:pPr marL="0" indent="0">
              <a:buNone/>
            </a:pPr>
            <a:r>
              <a:rPr lang="en-US" dirty="0"/>
              <a:t>[7]	“python - What is the purpose of </a:t>
            </a:r>
            <a:r>
              <a:rPr lang="en-US" dirty="0" err="1"/>
              <a:t>Py_DECREF</a:t>
            </a:r>
            <a:r>
              <a:rPr lang="en-US" dirty="0"/>
              <a:t> and PY_INCREF? - Stack Overflow.” [Online]. Available: http://stackoverflow.com/questions/24444667/what-is-the-purpose-of-py-decref-and-py-incref. [Accessed: 15-Dec-2015].</a:t>
            </a:r>
          </a:p>
          <a:p>
            <a:pPr marL="0" indent="0">
              <a:buNone/>
            </a:pPr>
            <a:r>
              <a:rPr lang="en-US" dirty="0"/>
              <a:t>[8]	“32.12. dis — Disassembler for Python bytecode — Python 2.7.11 documentation.” [Online]. Available: https://docs.python.org/2/library/dis.html. [Accessed: 15-Dec-2015].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://austincomputerlabs.com/images/custom/stack.jpg</a:t>
            </a:r>
          </a:p>
        </p:txBody>
      </p:sp>
    </p:spTree>
    <p:extLst>
      <p:ext uri="{BB962C8B-B14F-4D97-AF65-F5344CB8AC3E}">
        <p14:creationId xmlns:p14="http://schemas.microsoft.com/office/powerpoint/2010/main" val="1887363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3238987"/>
          </a:xfrm>
          <a:prstGeom prst="roundRect">
            <a:avLst/>
          </a:prstGeom>
          <a:solidFill>
            <a:srgbClr val="181818"/>
          </a:solidFill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8996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AFC4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en-US" sz="2000" dirty="0">
                <a:solidFill>
                  <a:srgbClr val="8996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8F9D6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000" dirty="0" err="1" smtClean="0">
                <a:solidFill>
                  <a:srgbClr val="8F9D6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en-US" sz="2000" dirty="0" smtClean="0">
                <a:solidFill>
                  <a:srgbClr val="8F9D6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2000" dirty="0" smtClean="0">
              <a:solidFill>
                <a:srgbClr val="F8F8F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 smtClean="0">
                <a:solidFill>
                  <a:srgbClr val="F9EE9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9B70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US" sz="20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altLang="en-US" sz="2000" dirty="0" smtClean="0">
              <a:solidFill>
                <a:srgbClr val="F8F8F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en-US" sz="20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en-US" sz="20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"Hello World!"; }</a:t>
            </a:r>
            <a:r>
              <a:rPr lang="en-US" altLang="en-US" sz="9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64-bit x86 Linux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820154" y="3030008"/>
            <a:ext cx="5007974" cy="3238987"/>
          </a:xfrm>
          <a:prstGeom prst="roundRect">
            <a:avLst/>
          </a:prstGeom>
          <a:solidFill>
            <a:srgbClr val="181818"/>
          </a:solidFill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 smtClean="0">
                <a:solidFill>
                  <a:schemeClr val="accent4"/>
                </a:solidFill>
                <a:latin typeface="PragmataPro" panose="02000509030000020004" pitchFamily="49" charset="0"/>
                <a:cs typeface="PragmataPro" panose="02000509030000020004" pitchFamily="49" charset="0"/>
              </a:rPr>
              <a:t>...</a:t>
            </a:r>
            <a:endParaRPr lang="en-US" sz="700" dirty="0">
              <a:solidFill>
                <a:schemeClr val="accent4"/>
              </a:solidFill>
              <a:latin typeface="PragmataPro" panose="02000509030000020004" pitchFamily="49" charset="0"/>
              <a:cs typeface="PragmataPro" panose="0200050903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.LFB975: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.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cfi_startproc</a:t>
            </a:r>
            <a:endParaRPr lang="en-US" sz="700" dirty="0">
              <a:latin typeface="PragmataPro" panose="02000509030000020004" pitchFamily="49" charset="0"/>
              <a:cs typeface="PragmataPro" panose="0200050903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pushq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%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rbp</a:t>
            </a:r>
            <a:endParaRPr lang="en-US" sz="700" dirty="0">
              <a:latin typeface="PragmataPro" panose="02000509030000020004" pitchFamily="49" charset="0"/>
              <a:cs typeface="PragmataPro" panose="0200050903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.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cfi_def_cfa_offset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 16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.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cfi_offset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 6, -16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movq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%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rsp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, %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rbp</a:t>
            </a:r>
            <a:endParaRPr lang="en-US" sz="700" dirty="0">
              <a:latin typeface="PragmataPro" panose="02000509030000020004" pitchFamily="49" charset="0"/>
              <a:cs typeface="PragmataPro" panose="0200050903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.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cfi_def_cfa_register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 6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subq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$16, %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rsp</a:t>
            </a:r>
            <a:endParaRPr lang="en-US" sz="700" dirty="0">
              <a:latin typeface="PragmataPro" panose="02000509030000020004" pitchFamily="49" charset="0"/>
              <a:cs typeface="PragmataPro" panose="0200050903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movl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%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edi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, -4(%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rbp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movl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%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esi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, -8(%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rbp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cmpl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$1, -4(%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rbp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jne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.L3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cmpl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$65535, -8(%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rbp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jne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.L3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movl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$_ZStL8__ioinit, %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edi</a:t>
            </a:r>
            <a:endParaRPr lang="en-US" sz="700" dirty="0">
              <a:latin typeface="PragmataPro" panose="02000509030000020004" pitchFamily="49" charset="0"/>
              <a:cs typeface="PragmataPro" panose="0200050903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call	_ZNSt8ios_base4InitC1Ev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movl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$__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dso_handle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, %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edx</a:t>
            </a:r>
            <a:endParaRPr lang="en-US" sz="700" dirty="0">
              <a:latin typeface="PragmataPro" panose="02000509030000020004" pitchFamily="49" charset="0"/>
              <a:cs typeface="PragmataPro" panose="0200050903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movl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$_ZStL8__ioinit, %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esi</a:t>
            </a:r>
            <a:endParaRPr lang="en-US" sz="700" dirty="0">
              <a:latin typeface="PragmataPro" panose="02000509030000020004" pitchFamily="49" charset="0"/>
              <a:cs typeface="PragmataPro" panose="0200050903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movl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$_ZNSt8ios_base4InitD1Ev, %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edi</a:t>
            </a:r>
            <a:endParaRPr lang="en-US" sz="700" dirty="0">
              <a:latin typeface="PragmataPro" panose="02000509030000020004" pitchFamily="49" charset="0"/>
              <a:cs typeface="PragmataPro" panose="0200050903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call	__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cxa_atexit</a:t>
            </a:r>
            <a:endParaRPr lang="en-US" sz="700" dirty="0">
              <a:latin typeface="PragmataPro" panose="02000509030000020004" pitchFamily="49" charset="0"/>
              <a:cs typeface="PragmataPro" panose="0200050903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.L3: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leave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.</a:t>
            </a:r>
            <a:r>
              <a:rPr lang="en-US" sz="700" dirty="0" err="1">
                <a:latin typeface="PragmataPro" panose="02000509030000020004" pitchFamily="49" charset="0"/>
                <a:cs typeface="PragmataPro" panose="02000509030000020004" pitchFamily="49" charset="0"/>
              </a:rPr>
              <a:t>cfi_def_cfa</a:t>
            </a: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 7, 8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ret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>
                <a:latin typeface="PragmataPro" panose="02000509030000020004" pitchFamily="49" charset="0"/>
                <a:cs typeface="PragmataPro" panose="02000509030000020004" pitchFamily="49" charset="0"/>
              </a:rPr>
              <a:t>	.</a:t>
            </a:r>
            <a:r>
              <a:rPr lang="en-US" sz="700" dirty="0" err="1" smtClean="0">
                <a:latin typeface="PragmataPro" panose="02000509030000020004" pitchFamily="49" charset="0"/>
                <a:cs typeface="PragmataPro" panose="02000509030000020004" pitchFamily="49" charset="0"/>
              </a:rPr>
              <a:t>cfi_endproc</a:t>
            </a:r>
            <a:endParaRPr lang="en-US" sz="700" dirty="0" smtClean="0">
              <a:latin typeface="PragmataPro" panose="02000509030000020004" pitchFamily="49" charset="0"/>
              <a:cs typeface="PragmataPro" panose="020005090300000200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 smtClean="0">
                <a:solidFill>
                  <a:schemeClr val="accent4"/>
                </a:solidFill>
                <a:latin typeface="PragmataPro" panose="02000509030000020004" pitchFamily="49" charset="0"/>
                <a:cs typeface="PragmataPro" panose="02000509030000020004" pitchFamily="49" charset="0"/>
              </a:rPr>
              <a:t>...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181709" y="6067167"/>
            <a:ext cx="837112" cy="4036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86017" y="6389130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ragmataPro" panose="02000509030000020004" pitchFamily="49" charset="0"/>
                <a:cs typeface="PragmataPro" panose="02000509030000020004" pitchFamily="49" charset="0"/>
              </a:rPr>
              <a:t>g++ hello.cpp </a:t>
            </a:r>
            <a:r>
              <a:rPr lang="en-US" dirty="0">
                <a:latin typeface="PragmataPro" panose="02000509030000020004" pitchFamily="49" charset="0"/>
                <a:cs typeface="PragmataPro" panose="02000509030000020004" pitchFamily="49" charset="0"/>
              </a:rPr>
              <a:t>-S </a:t>
            </a:r>
          </a:p>
        </p:txBody>
      </p:sp>
    </p:spTree>
    <p:extLst>
      <p:ext uri="{BB962C8B-B14F-4D97-AF65-F5344CB8AC3E}">
        <p14:creationId xmlns:p14="http://schemas.microsoft.com/office/powerpoint/2010/main" val="11825043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3238987"/>
          </a:xfrm>
          <a:prstGeom prst="roundRect">
            <a:avLst/>
          </a:prstGeom>
          <a:solidFill>
            <a:srgbClr val="181818"/>
          </a:solidFill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8996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“Hello World”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529384" y="2336873"/>
            <a:ext cx="2764798" cy="692076"/>
          </a:xfrm>
        </p:spPr>
        <p:txBody>
          <a:bodyPr/>
          <a:lstStyle/>
          <a:p>
            <a:r>
              <a:rPr lang="en-US" dirty="0" smtClean="0"/>
              <a:t>Something runs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254072" y="6067167"/>
            <a:ext cx="1845167" cy="4036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14922" y="5561108"/>
            <a:ext cx="348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cs typeface="PragmataPro" panose="02000509030000020004" pitchFamily="49" charset="0"/>
              </a:rPr>
              <a:t>?</a:t>
            </a:r>
          </a:p>
        </p:txBody>
      </p:sp>
      <p:pic>
        <p:nvPicPr>
          <p:cNvPr id="2050" name="Picture 2" descr="http://static.tumblr.com/ff846937b13159b897772fafdeb5baa5/sblfrgp/rPkn680h6/tumblr_static_1em052f7uxlws48wg0k4gc8s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097" y="3003048"/>
            <a:ext cx="2933111" cy="326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450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“compilation”</a:t>
            </a:r>
          </a:p>
          <a:p>
            <a:r>
              <a:rPr lang="en-US" dirty="0" smtClean="0"/>
              <a:t>Then how?</a:t>
            </a:r>
          </a:p>
          <a:p>
            <a:r>
              <a:rPr lang="en-US" dirty="0" smtClean="0"/>
              <a:t>How can Python run on nearly any computer?</a:t>
            </a:r>
          </a:p>
          <a:p>
            <a:r>
              <a:rPr lang="en-US" dirty="0" smtClean="0"/>
              <a:t>Python makes its own virtual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091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CPython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Python Implementation </a:t>
            </a:r>
          </a:p>
          <a:p>
            <a:r>
              <a:rPr lang="en-US" dirty="0" smtClean="0"/>
              <a:t>Likely the one you have</a:t>
            </a:r>
          </a:p>
          <a:p>
            <a:r>
              <a:rPr lang="en-US" dirty="0" smtClean="0"/>
              <a:t>Written in C</a:t>
            </a:r>
          </a:p>
          <a:p>
            <a:pPr lvl="1"/>
            <a:r>
              <a:rPr lang="en-US" dirty="0" smtClean="0"/>
              <a:t>Fun aside—check out </a:t>
            </a:r>
            <a:r>
              <a:rPr lang="en-US" dirty="0" err="1" smtClean="0"/>
              <a:t>PyPy</a:t>
            </a:r>
            <a:r>
              <a:rPr lang="en-US" dirty="0" smtClean="0"/>
              <a:t>, which is written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678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Counterpoint to register machine</a:t>
            </a:r>
          </a:p>
          <a:p>
            <a:r>
              <a:rPr lang="en-US" dirty="0" smtClean="0"/>
              <a:t>Uses stacks a primary memory, not addressable registers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518" y="2051221"/>
            <a:ext cx="2894021" cy="45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066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362" y="2336873"/>
            <a:ext cx="3596820" cy="3599316"/>
          </a:xfrm>
        </p:spPr>
        <p:txBody>
          <a:bodyPr/>
          <a:lstStyle/>
          <a:p>
            <a:r>
              <a:rPr lang="en-US" dirty="0" smtClean="0"/>
              <a:t>Similar components</a:t>
            </a:r>
          </a:p>
          <a:p>
            <a:r>
              <a:rPr lang="en-US" dirty="0" smtClean="0"/>
              <a:t>LIFO Stacks</a:t>
            </a:r>
          </a:p>
          <a:p>
            <a:r>
              <a:rPr lang="en-US" dirty="0" smtClean="0"/>
              <a:t>Top two elements of data stack are always the inputs to the ALU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18" y="2073021"/>
            <a:ext cx="4521730" cy="4616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8624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11042122" cy="3599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dirty="0" smtClean="0"/>
                  <a:t>	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11042122" cy="359931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80321" y="2747436"/>
            <a:ext cx="7110720" cy="2018083"/>
            <a:chOff x="-1319753" y="-2315"/>
            <a:chExt cx="3678061" cy="1045675"/>
          </a:xfrm>
          <a:solidFill>
            <a:srgbClr val="2F2C40"/>
          </a:solidFill>
        </p:grpSpPr>
        <p:sp>
          <p:nvSpPr>
            <p:cNvPr id="7" name="Text Box 4"/>
            <p:cNvSpPr txBox="1"/>
            <p:nvPr/>
          </p:nvSpPr>
          <p:spPr>
            <a:xfrm>
              <a:off x="-1319753" y="-1850"/>
              <a:ext cx="1719580" cy="1045210"/>
            </a:xfrm>
            <a:prstGeom prst="rect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MIPS Register Machine</a:t>
              </a:r>
              <a:endPara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solidFill>
                    <a:schemeClr val="tx1"/>
                  </a:solidFill>
                  <a:effectLst/>
                  <a:latin typeface="PragmataPro" panose="0200050903000002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add $z, $x, $y</a:t>
              </a:r>
              <a:endPara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5"/>
            <p:cNvSpPr txBox="1"/>
            <p:nvPr/>
          </p:nvSpPr>
          <p:spPr>
            <a:xfrm>
              <a:off x="425393" y="-2315"/>
              <a:ext cx="1932915" cy="1045675"/>
            </a:xfrm>
            <a:prstGeom prst="rect">
              <a:avLst/>
            </a:prstGeom>
            <a:grpFill/>
            <a:ln w="635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Pseudo-MIPS Stack Machine</a:t>
              </a:r>
              <a:endPara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 smtClean="0">
                  <a:solidFill>
                    <a:schemeClr val="tx1"/>
                  </a:solidFill>
                  <a:effectLst/>
                  <a:latin typeface="PragmataPro" panose="0200050903000002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push </a:t>
              </a:r>
              <a:r>
                <a:rPr lang="en-US" sz="2000" dirty="0" err="1" smtClean="0">
                  <a:solidFill>
                    <a:schemeClr val="tx1"/>
                  </a:solidFill>
                  <a:effectLst/>
                  <a:latin typeface="PragmataPro" panose="0200050903000002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x_addr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PragmataPro" panose="0200050903000002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2000" dirty="0">
                  <a:solidFill>
                    <a:schemeClr val="tx1"/>
                  </a:solidFill>
                  <a:effectLst/>
                  <a:latin typeface="PragmataPro" panose="0200050903000002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dirty="0" smtClean="0">
                  <a:solidFill>
                    <a:schemeClr val="tx1"/>
                  </a:solidFill>
                  <a:effectLst/>
                  <a:latin typeface="PragmataPro" panose="0200050903000002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push </a:t>
              </a:r>
              <a:r>
                <a:rPr lang="en-US" sz="2000" dirty="0" err="1" smtClean="0">
                  <a:solidFill>
                    <a:schemeClr val="tx1"/>
                  </a:solidFill>
                  <a:effectLst/>
                  <a:latin typeface="PragmataPro" panose="0200050903000002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y_addr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PragmataPro" panose="0200050903000002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2000" dirty="0">
                  <a:solidFill>
                    <a:schemeClr val="tx1"/>
                  </a:solidFill>
                  <a:effectLst/>
                  <a:latin typeface="PragmataPro" panose="0200050903000002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dirty="0">
                  <a:solidFill>
                    <a:schemeClr val="tx1"/>
                  </a:solidFill>
                  <a:effectLst/>
                  <a:latin typeface="PragmataPro" panose="0200050903000002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br>
                <a:rPr lang="en-US" sz="2000" dirty="0">
                  <a:solidFill>
                    <a:schemeClr val="tx1"/>
                  </a:solidFill>
                  <a:effectLst/>
                  <a:latin typeface="PragmataPro" panose="0200050903000002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dirty="0" smtClean="0">
                  <a:solidFill>
                    <a:schemeClr val="tx1"/>
                  </a:solidFill>
                  <a:effectLst/>
                  <a:latin typeface="PragmataPro" panose="0200050903000002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pop </a:t>
              </a:r>
              <a:r>
                <a:rPr lang="en-US" sz="2000" dirty="0" err="1" smtClean="0">
                  <a:solidFill>
                    <a:schemeClr val="tx1"/>
                  </a:solidFill>
                  <a:effectLst/>
                  <a:latin typeface="PragmataPro" panose="020005090300000200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z_addr</a:t>
              </a:r>
              <a:endPara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 Box 12"/>
          <p:cNvSpPr txBox="1"/>
          <p:nvPr/>
        </p:nvSpPr>
        <p:spPr>
          <a:xfrm>
            <a:off x="8070756" y="2747436"/>
            <a:ext cx="3948250" cy="2846056"/>
          </a:xfrm>
          <a:prstGeom prst="rect">
            <a:avLst/>
          </a:prstGeom>
          <a:solidFill>
            <a:srgbClr val="2F2C40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Pseudo-MIPS Stack Machine</a:t>
            </a:r>
            <a:endParaRPr lang="en-US" sz="20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 x</a:t>
            </a:r>
            <a:r>
              <a:rPr lang="en-US" sz="2000" dirty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 y</a:t>
            </a:r>
            <a:r>
              <a:rPr lang="en-US" sz="2000" dirty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 z</a:t>
            </a:r>
            <a:br>
              <a:rPr lang="en-US" sz="2000" dirty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sz="2000" dirty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br>
              <a:rPr lang="en-US" sz="2000" dirty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 u</a:t>
            </a:r>
            <a:br>
              <a:rPr lang="en-US" sz="2000" dirty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PragmataPro" panose="0200050903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20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408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Function/Subroutine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Machine</a:t>
            </a:r>
          </a:p>
          <a:p>
            <a:pPr lvl="1"/>
            <a:r>
              <a:rPr lang="en-US" dirty="0" smtClean="0"/>
              <a:t>Save/restore every register</a:t>
            </a:r>
          </a:p>
          <a:p>
            <a:pPr lvl="1"/>
            <a:endParaRPr lang="en-US" dirty="0"/>
          </a:p>
          <a:p>
            <a:r>
              <a:rPr lang="en-US" dirty="0" smtClean="0"/>
              <a:t>Stack Machine</a:t>
            </a:r>
          </a:p>
          <a:p>
            <a:pPr lvl="1"/>
            <a:r>
              <a:rPr lang="en-US" dirty="0" smtClean="0"/>
              <a:t>Just add new stuff to the stack</a:t>
            </a:r>
            <a:endParaRPr lang="en-US" dirty="0"/>
          </a:p>
        </p:txBody>
      </p:sp>
      <p:pic>
        <p:nvPicPr>
          <p:cNvPr id="3074" name="Picture 2" descr="http://www.cobourg.library.on.ca/images/Newspaper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99" y="1679080"/>
            <a:ext cx="7820025" cy="521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222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Custom 2">
      <a:majorFont>
        <a:latin typeface="Salzburg-Bold"/>
        <a:ea typeface=""/>
        <a:cs typeface=""/>
      </a:majorFont>
      <a:minorFont>
        <a:latin typeface="Salzburg-Regular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1178</TotalTime>
  <Words>904</Words>
  <Application>Microsoft Office PowerPoint</Application>
  <PresentationFormat>Widescreen</PresentationFormat>
  <Paragraphs>252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PragmataPro</vt:lpstr>
      <vt:lpstr>Salzburg-Bold</vt:lpstr>
      <vt:lpstr>Salzburg-Regular</vt:lpstr>
      <vt:lpstr>Times New Roman</vt:lpstr>
      <vt:lpstr>Berlin</vt:lpstr>
      <vt:lpstr>Language Interpreters</vt:lpstr>
      <vt:lpstr>C/C++</vt:lpstr>
      <vt:lpstr>Python?</vt:lpstr>
      <vt:lpstr>Interpreters</vt:lpstr>
      <vt:lpstr>CPython</vt:lpstr>
      <vt:lpstr>Stack Machine</vt:lpstr>
      <vt:lpstr>Diagram</vt:lpstr>
      <vt:lpstr>Performance Comparison</vt:lpstr>
      <vt:lpstr>Function/Subroutine Calls</vt:lpstr>
      <vt:lpstr>ceval.c</vt:lpstr>
      <vt:lpstr>Binary AND</vt:lpstr>
      <vt:lpstr>Instruction Set</vt:lpstr>
      <vt:lpstr>Questions?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Interpreters</dc:title>
  <dc:creator>Ryan Eggert</dc:creator>
  <cp:lastModifiedBy>Ryan Eggert</cp:lastModifiedBy>
  <cp:revision>21</cp:revision>
  <dcterms:created xsi:type="dcterms:W3CDTF">2015-12-14T22:41:18Z</dcterms:created>
  <dcterms:modified xsi:type="dcterms:W3CDTF">2015-12-15T18:19:54Z</dcterms:modified>
</cp:coreProperties>
</file>