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8"/>
  </p:notesMasterIdLst>
  <p:sldIdLst>
    <p:sldId id="277" r:id="rId5"/>
    <p:sldId id="285" r:id="rId6"/>
    <p:sldId id="287" r:id="rId7"/>
    <p:sldId id="290" r:id="rId8"/>
    <p:sldId id="286" r:id="rId9"/>
    <p:sldId id="288" r:id="rId10"/>
    <p:sldId id="278" r:id="rId11"/>
    <p:sldId id="284" r:id="rId12"/>
    <p:sldId id="291" r:id="rId13"/>
    <p:sldId id="280" r:id="rId14"/>
    <p:sldId id="289" r:id="rId15"/>
    <p:sldId id="292" r:id="rId16"/>
    <p:sldId id="28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89" d="100"/>
          <a:sy n="89" d="100"/>
        </p:scale>
        <p:origin x="46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51772\Desktop\result_sft8.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spc="70" baseline="0">
                <a:solidFill>
                  <a:schemeClr val="dk1">
                    <a:lumMod val="50000"/>
                    <a:lumOff val="50000"/>
                  </a:schemeClr>
                </a:solidFill>
                <a:latin typeface="+mn-lt"/>
                <a:ea typeface="+mn-ea"/>
                <a:cs typeface="+mn-cs"/>
              </a:defRPr>
            </a:pPr>
            <a:r>
              <a:rPr lang="en-US"/>
              <a:t>fc/length</a:t>
            </a:r>
          </a:p>
        </c:rich>
      </c:tx>
      <c:layout/>
      <c:overlay val="0"/>
      <c:spPr>
        <a:noFill/>
        <a:ln>
          <a:noFill/>
        </a:ln>
        <a:effectLst/>
      </c:spPr>
      <c:txPr>
        <a:bodyPr rot="0" spcFirstLastPara="1" vertOverflow="ellipsis" vert="horz" wrap="square" anchor="ctr" anchorCtr="1"/>
        <a:lstStyle/>
        <a:p>
          <a:pPr>
            <a:defRPr sz="2128" b="0" i="0" u="none" strike="noStrike" kern="1200" spc="70" baseline="0">
              <a:solidFill>
                <a:schemeClr val="dk1">
                  <a:lumMod val="50000"/>
                  <a:lumOff val="50000"/>
                </a:schemeClr>
              </a:solidFill>
              <a:latin typeface="+mn-lt"/>
              <a:ea typeface="+mn-ea"/>
              <a:cs typeface="+mn-cs"/>
            </a:defRPr>
          </a:pPr>
          <a:endParaRPr lang="zh-CN"/>
        </a:p>
      </c:txPr>
    </c:title>
    <c:autoTitleDeleted val="0"/>
    <c:plotArea>
      <c:layout/>
      <c:scatterChart>
        <c:scatterStyle val="lineMarker"/>
        <c:varyColors val="0"/>
        <c:ser>
          <c:idx val="0"/>
          <c:order val="0"/>
          <c:tx>
            <c:v>fc_sg</c:v>
          </c:tx>
          <c:spPr>
            <a:ln w="28575">
              <a:solidFill>
                <a:schemeClr val="accent1">
                  <a:alpha val="20000"/>
                </a:schemeClr>
              </a:solidFill>
            </a:ln>
            <a:effectLst/>
          </c:spPr>
          <c:marker>
            <c:symbol val="circle"/>
            <c:size val="4"/>
            <c:spPr>
              <a:solidFill>
                <a:schemeClr val="accent1"/>
              </a:solidFill>
              <a:ln w="9525" cap="flat" cmpd="sng" algn="ctr">
                <a:solidFill>
                  <a:schemeClr val="accent1"/>
                </a:solidFill>
                <a:round/>
              </a:ln>
              <a:effectLst/>
            </c:spPr>
          </c:marker>
          <c:xVal>
            <c:numRef>
              <c:f>Sheet1!$A$10:$A$16</c:f>
              <c:numCache>
                <c:formatCode>General</c:formatCode>
                <c:ptCount val="7"/>
                <c:pt idx="0">
                  <c:v>10</c:v>
                </c:pt>
                <c:pt idx="1">
                  <c:v>11</c:v>
                </c:pt>
                <c:pt idx="2">
                  <c:v>12</c:v>
                </c:pt>
                <c:pt idx="3">
                  <c:v>13</c:v>
                </c:pt>
                <c:pt idx="4">
                  <c:v>14</c:v>
                </c:pt>
                <c:pt idx="5">
                  <c:v>15</c:v>
                </c:pt>
                <c:pt idx="6">
                  <c:v>16</c:v>
                </c:pt>
              </c:numCache>
            </c:numRef>
          </c:xVal>
          <c:yVal>
            <c:numRef>
              <c:f>Sheet1!$B$25:$B$31</c:f>
              <c:numCache>
                <c:formatCode>General</c:formatCode>
                <c:ptCount val="7"/>
                <c:pt idx="0">
                  <c:v>0.85255999999999998</c:v>
                </c:pt>
                <c:pt idx="1">
                  <c:v>0.89102999999999999</c:v>
                </c:pt>
                <c:pt idx="2">
                  <c:v>0.92308000000000012</c:v>
                </c:pt>
                <c:pt idx="3">
                  <c:v>0.94872000000000001</c:v>
                </c:pt>
                <c:pt idx="4">
                  <c:v>0.98718000000000006</c:v>
                </c:pt>
                <c:pt idx="5">
                  <c:v>1</c:v>
                </c:pt>
                <c:pt idx="6">
                  <c:v>1</c:v>
                </c:pt>
              </c:numCache>
            </c:numRef>
          </c:yVal>
          <c:smooth val="0"/>
          <c:extLst xmlns:c16r2="http://schemas.microsoft.com/office/drawing/2015/06/chart">
            <c:ext xmlns:c16="http://schemas.microsoft.com/office/drawing/2014/chart" uri="{C3380CC4-5D6E-409C-BE32-E72D297353CC}">
              <c16:uniqueId val="{00000000-404B-4E0C-8C04-2BE3E0A3AA01}"/>
            </c:ext>
          </c:extLst>
        </c:ser>
        <c:ser>
          <c:idx val="1"/>
          <c:order val="1"/>
          <c:tx>
            <c:v>fc_tp</c:v>
          </c:tx>
          <c:spPr>
            <a:ln w="28575">
              <a:solidFill>
                <a:schemeClr val="accent3">
                  <a:alpha val="20000"/>
                </a:schemeClr>
              </a:solidFill>
            </a:ln>
            <a:effectLst/>
          </c:spPr>
          <c:marker>
            <c:symbol val="circle"/>
            <c:size val="4"/>
            <c:spPr>
              <a:solidFill>
                <a:schemeClr val="accent3"/>
              </a:solidFill>
              <a:ln w="9525" cap="flat" cmpd="sng" algn="ctr">
                <a:solidFill>
                  <a:schemeClr val="accent3"/>
                </a:solidFill>
                <a:round/>
              </a:ln>
              <a:effectLst/>
            </c:spPr>
          </c:marker>
          <c:xVal>
            <c:numRef>
              <c:f>Sheet1!$A$10:$A$16</c:f>
              <c:numCache>
                <c:formatCode>General</c:formatCode>
                <c:ptCount val="7"/>
                <c:pt idx="0">
                  <c:v>10</c:v>
                </c:pt>
                <c:pt idx="1">
                  <c:v>11</c:v>
                </c:pt>
                <c:pt idx="2">
                  <c:v>12</c:v>
                </c:pt>
                <c:pt idx="3">
                  <c:v>13</c:v>
                </c:pt>
                <c:pt idx="4">
                  <c:v>14</c:v>
                </c:pt>
                <c:pt idx="5">
                  <c:v>15</c:v>
                </c:pt>
                <c:pt idx="6">
                  <c:v>16</c:v>
                </c:pt>
              </c:numCache>
            </c:numRef>
          </c:xVal>
          <c:yVal>
            <c:numRef>
              <c:f>Sheet1!$C$25:$C$31</c:f>
              <c:numCache>
                <c:formatCode>General</c:formatCode>
                <c:ptCount val="7"/>
                <c:pt idx="0">
                  <c:v>0.85255999999999998</c:v>
                </c:pt>
                <c:pt idx="1">
                  <c:v>0.89744000000000002</c:v>
                </c:pt>
                <c:pt idx="2">
                  <c:v>0.91025999999999996</c:v>
                </c:pt>
                <c:pt idx="3">
                  <c:v>0.94872000000000001</c:v>
                </c:pt>
                <c:pt idx="4">
                  <c:v>0.96153999999999995</c:v>
                </c:pt>
                <c:pt idx="5">
                  <c:v>0.98718000000000006</c:v>
                </c:pt>
                <c:pt idx="6">
                  <c:v>1</c:v>
                </c:pt>
              </c:numCache>
            </c:numRef>
          </c:yVal>
          <c:smooth val="0"/>
          <c:extLst xmlns:c16r2="http://schemas.microsoft.com/office/drawing/2015/06/chart">
            <c:ext xmlns:c16="http://schemas.microsoft.com/office/drawing/2014/chart" uri="{C3380CC4-5D6E-409C-BE32-E72D297353CC}">
              <c16:uniqueId val="{00000001-404B-4E0C-8C04-2BE3E0A3AA01}"/>
            </c:ext>
          </c:extLst>
        </c:ser>
        <c:dLbls>
          <c:showLegendKey val="0"/>
          <c:showVal val="0"/>
          <c:showCatName val="0"/>
          <c:showSerName val="0"/>
          <c:showPercent val="0"/>
          <c:showBubbleSize val="0"/>
        </c:dLbls>
        <c:axId val="410250104"/>
        <c:axId val="410242656"/>
      </c:scatterChart>
      <c:valAx>
        <c:axId val="410250104"/>
        <c:scaling>
          <c:orientation val="minMax"/>
          <c:max val="16"/>
          <c:min val="10"/>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r>
                  <a:rPr lang="en-US"/>
                  <a:t>length/N</a:t>
                </a:r>
              </a:p>
            </c:rich>
          </c:tx>
          <c:layout/>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zh-CN"/>
          </a:p>
        </c:txPr>
        <c:crossAx val="410242656"/>
        <c:crosses val="autoZero"/>
        <c:crossBetween val="midCat"/>
      </c:valAx>
      <c:valAx>
        <c:axId val="410242656"/>
        <c:scaling>
          <c:orientation val="minMax"/>
          <c:max val="1"/>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r>
                  <a:rPr lang="en-US"/>
                  <a:t> fc</a:t>
                </a:r>
              </a:p>
            </c:rich>
          </c:tx>
          <c:layout/>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zh-CN"/>
          </a:p>
        </c:txPr>
        <c:crossAx val="410250104"/>
        <c:crosses val="autoZero"/>
        <c:crossBetween val="midCat"/>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zh-CN"/>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1197"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1197"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1197"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2128"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1197"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9/20/2022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ltLang="zh-CN"/>
              <a:t>Click to edit Master title style</a:t>
            </a:r>
            <a:endParaRPr lang="en-US"/>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9/20/2022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ltLang="zh-CN"/>
              <a:t>Click to edit Master title style</a:t>
            </a:r>
            <a:endParaRPr lang="en-US"/>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ltLang="zh-CN"/>
              <a:t>Click to edit Master title style</a:t>
            </a:r>
            <a:endParaRPr lang="en-US"/>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ltLang="zh-CN"/>
              <a:t>Click to edit Master title style</a:t>
            </a:r>
            <a:endParaRPr lang="en-US"/>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ltLang="zh-CN"/>
              <a:t>Click to edit Master title style</a:t>
            </a:r>
            <a:endParaRPr lang="en-US"/>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ltLang="zh-CN"/>
              <a:t>Click to edit Master title style</a:t>
            </a:r>
            <a:endParaRPr lang="en-US"/>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ltLang="zh-CN"/>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ltLang="zh-CN"/>
              <a:t>Click to edit Master title style</a:t>
            </a:r>
            <a:endParaRPr lang="en-US"/>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ltLang="zh-CN"/>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2D5E59DB-4C5A-44A3-897C-FF6803F94296}" type="datetime1">
              <a:rPr lang="en-US" smtClean="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ltLang="zh-CN"/>
              <a:t>Click to edit Master title style</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E9F6B6E0-E0F8-4800-BD74-7D33DFE5ED7E}" type="datetime1">
              <a:rPr lang="en-US" smtClean="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nchor="ct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6E6DC824-D0E7-4046-8B44-4AAD1C4DE2CF}" type="datetime1">
              <a:rPr lang="en-US" smtClean="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ltLang="zh-CN"/>
              <a:t>Click to edit Master title style</a:t>
            </a:r>
            <a:endParaRPr lang="en-US"/>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38CD7CBA-5256-42F3-BAB5-33F095514AE3}" type="datetime1">
              <a:rPr lang="en-US" smtClean="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8EB80C04-2E33-403B-B014-7E203A57326C}" type="datetime1">
              <a:rPr lang="en-US" smtClean="0"/>
              <a:t>9/20/2022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8C92A49D-7D7F-4D69-A8AA-65D6B58C15F2}" type="datetime1">
              <a:rPr lang="en-US" smtClean="0"/>
              <a:t>9/20/2022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9/20/2022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ltLang="zh-CN"/>
              <a:t>Click to edit Master title style</a:t>
            </a:r>
            <a:endParaRPr lang="en-US"/>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ltLang="zh-CN"/>
              <a:t>Click to edit Master title style</a:t>
            </a:r>
            <a:endParaRPr lang="en-US"/>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ltLang="zh-CN"/>
              <a:t>Click to edit Master title style</a:t>
            </a:r>
            <a:endParaRPr lang="en-US"/>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9/20/2022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xmlns="" id="{3D1E5586-8BB5-40F6-96C3-2E87DD7CE5C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263E3F80-D945-4490-916D-6384E6895E6F}"/>
              </a:ext>
            </a:extLst>
          </p:cNvPr>
          <p:cNvSpPr>
            <a:spLocks noGrp="1"/>
          </p:cNvSpPr>
          <p:nvPr>
            <p:ph type="ctrTitle"/>
          </p:nvPr>
        </p:nvSpPr>
        <p:spPr>
          <a:xfrm>
            <a:off x="150962" y="1492984"/>
            <a:ext cx="11890075" cy="1332987"/>
          </a:xfrm>
        </p:spPr>
        <p:txBody>
          <a:bodyPr>
            <a:normAutofit/>
          </a:bodyPr>
          <a:lstStyle/>
          <a:p>
            <a:pPr algn="ctr"/>
            <a:r>
              <a:rPr lang="en-US" altLang="zh-CN" sz="4000" dirty="0"/>
              <a:t>Fault-coverage Maximizing March Tests for Memory Testing</a:t>
            </a:r>
            <a:endParaRPr lang="en-US" sz="4000" dirty="0"/>
          </a:p>
        </p:txBody>
      </p:sp>
      <p:sp>
        <p:nvSpPr>
          <p:cNvPr id="5" name="文本框 4"/>
          <p:cNvSpPr txBox="1"/>
          <p:nvPr/>
        </p:nvSpPr>
        <p:spPr>
          <a:xfrm>
            <a:off x="1473317" y="4241318"/>
            <a:ext cx="9245363" cy="2000548"/>
          </a:xfrm>
          <a:prstGeom prst="rect">
            <a:avLst/>
          </a:prstGeom>
          <a:noFill/>
        </p:spPr>
        <p:txBody>
          <a:bodyPr wrap="square" rtlCol="0">
            <a:spAutoFit/>
          </a:bodyPr>
          <a:lstStyle/>
          <a:p>
            <a:pPr algn="ctr"/>
            <a:r>
              <a:rPr lang="en-US" altLang="zh-CN" sz="2000" dirty="0"/>
              <a:t>Presenter: Sandeep Gupta</a:t>
            </a:r>
          </a:p>
          <a:p>
            <a:pPr algn="ctr"/>
            <a:r>
              <a:rPr lang="en-US" altLang="zh-CN" sz="2000" dirty="0"/>
              <a:t>Author: Feng Yun, </a:t>
            </a:r>
            <a:r>
              <a:rPr lang="en-US" altLang="zh-CN" sz="2000" dirty="0" err="1"/>
              <a:t>Yunkun</a:t>
            </a:r>
            <a:r>
              <a:rPr lang="en-US" altLang="zh-CN" sz="2000" dirty="0"/>
              <a:t> Lin</a:t>
            </a:r>
            <a:endParaRPr lang="zh-CN" altLang="zh-CN" sz="2000" dirty="0"/>
          </a:p>
          <a:p>
            <a:pPr algn="ctr"/>
            <a:r>
              <a:rPr lang="en-US" altLang="zh-CN" sz="1200" dirty="0"/>
              <a:t>Ming Hsieh Department of Electrical and Computer Engineering</a:t>
            </a:r>
            <a:endParaRPr lang="zh-CN" altLang="zh-CN" sz="1200" dirty="0"/>
          </a:p>
          <a:p>
            <a:pPr algn="ctr"/>
            <a:r>
              <a:rPr lang="en-US" altLang="zh-CN" sz="1200" dirty="0"/>
              <a:t>University of Southern California</a:t>
            </a:r>
            <a:endParaRPr lang="zh-CN" altLang="zh-CN" sz="1200" dirty="0"/>
          </a:p>
          <a:p>
            <a:pPr algn="ctr"/>
            <a:r>
              <a:rPr lang="en-US" altLang="zh-CN" sz="1200" dirty="0"/>
              <a:t>Los Angeles, California, 90089, USA</a:t>
            </a:r>
            <a:endParaRPr lang="zh-CN" altLang="zh-CN" sz="1200" dirty="0"/>
          </a:p>
          <a:p>
            <a:pPr algn="ctr"/>
            <a:r>
              <a:rPr lang="en-US" altLang="zh-CN" sz="1200" dirty="0"/>
              <a:t>{fengyun, </a:t>
            </a:r>
            <a:r>
              <a:rPr lang="en-US" altLang="zh-CN" sz="1200" dirty="0" err="1"/>
              <a:t>yunkunli</a:t>
            </a:r>
            <a:r>
              <a:rPr lang="en-US" altLang="zh-CN" sz="1200" dirty="0"/>
              <a:t>, </a:t>
            </a:r>
            <a:r>
              <a:rPr lang="en-US" altLang="zh-CN" sz="1200" dirty="0" err="1"/>
              <a:t>yunfeilo</a:t>
            </a:r>
            <a:r>
              <a:rPr lang="en-US" altLang="zh-CN" sz="1200" dirty="0"/>
              <a:t>, </a:t>
            </a:r>
            <a:r>
              <a:rPr lang="en-US" altLang="zh-CN" sz="1200" dirty="0" err="1"/>
              <a:t>leig</a:t>
            </a:r>
            <a:r>
              <a:rPr lang="en-US" altLang="zh-CN" sz="1200" dirty="0"/>
              <a:t>, </a:t>
            </a:r>
            <a:r>
              <a:rPr lang="en-US" altLang="zh-CN" sz="1200" dirty="0" err="1"/>
              <a:t>vgera</a:t>
            </a:r>
            <a:r>
              <a:rPr lang="en-US" altLang="zh-CN" sz="1200" dirty="0"/>
              <a:t>, </a:t>
            </a:r>
            <a:r>
              <a:rPr lang="en-US" altLang="zh-CN" sz="1200" dirty="0" err="1"/>
              <a:t>boxuanl</a:t>
            </a:r>
            <a:r>
              <a:rPr lang="en-US" altLang="zh-CN" sz="1200" dirty="0"/>
              <a:t>, </a:t>
            </a:r>
            <a:r>
              <a:rPr lang="en-US" altLang="zh-CN" sz="1200" dirty="0" err="1"/>
              <a:t>vennelac</a:t>
            </a:r>
            <a:r>
              <a:rPr lang="en-US" altLang="zh-CN" sz="1200" dirty="0"/>
              <a:t>, </a:t>
            </a:r>
            <a:r>
              <a:rPr lang="en-US" altLang="zh-CN" sz="1200" dirty="0" err="1"/>
              <a:t>pharande</a:t>
            </a:r>
            <a:r>
              <a:rPr lang="en-US" altLang="zh-CN" sz="1200" dirty="0"/>
              <a:t>, </a:t>
            </a:r>
            <a:r>
              <a:rPr lang="en-US" altLang="zh-CN" sz="1200" dirty="0" err="1"/>
              <a:t>kunalche</a:t>
            </a:r>
            <a:r>
              <a:rPr lang="en-US" altLang="zh-CN" sz="1200" dirty="0"/>
              <a:t>, </a:t>
            </a:r>
            <a:r>
              <a:rPr lang="en-US" altLang="zh-CN" sz="1200" dirty="0" err="1"/>
              <a:t>thommond</a:t>
            </a:r>
            <a:r>
              <a:rPr lang="en-US" altLang="zh-CN" sz="1200" dirty="0"/>
              <a:t>, </a:t>
            </a:r>
            <a:r>
              <a:rPr lang="en-US" altLang="zh-CN" sz="1200" dirty="0" err="1"/>
              <a:t>gye</a:t>
            </a:r>
            <a:r>
              <a:rPr lang="en-US" altLang="zh-CN" sz="1200" dirty="0"/>
              <a:t>, </a:t>
            </a:r>
            <a:r>
              <a:rPr lang="en-US" altLang="zh-CN" sz="1200" dirty="0" err="1"/>
              <a:t>sandeep</a:t>
            </a:r>
            <a:r>
              <a:rPr lang="en-US" altLang="zh-CN" sz="1200" dirty="0"/>
              <a:t>}@usc.edu</a:t>
            </a:r>
            <a:endParaRPr lang="zh-CN" altLang="zh-CN" sz="1200" dirty="0"/>
          </a:p>
          <a:p>
            <a:pPr algn="ctr"/>
            <a:endParaRPr lang="en-US" altLang="zh-CN" dirty="0"/>
          </a:p>
          <a:p>
            <a:endParaRPr lang="zh-CN" altLang="en-US" dirty="0"/>
          </a:p>
        </p:txBody>
      </p: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5AADCBA-8B92-4FBD-B325-3AA53CFF953E}"/>
              </a:ext>
            </a:extLst>
          </p:cNvPr>
          <p:cNvSpPr>
            <a:spLocks noGrp="1"/>
          </p:cNvSpPr>
          <p:nvPr>
            <p:ph idx="1"/>
          </p:nvPr>
        </p:nvSpPr>
        <p:spPr>
          <a:xfrm>
            <a:off x="685802" y="1358721"/>
            <a:ext cx="3931274" cy="5106473"/>
          </a:xfrm>
        </p:spPr>
        <p:txBody>
          <a:bodyPr>
            <a:noAutofit/>
          </a:bodyPr>
          <a:lstStyle/>
          <a:p>
            <a:r>
              <a:rPr lang="en-US" sz="2000" dirty="0"/>
              <a:t>The graph shows the fault coverage result of our new march tests which target SFT_10 with lengths from 10N to 18N</a:t>
            </a:r>
          </a:p>
          <a:p>
            <a:r>
              <a:rPr lang="en-US" altLang="zh-CN" sz="2000" dirty="0"/>
              <a:t>Our new tests provide </a:t>
            </a:r>
            <a:r>
              <a:rPr lang="en-US" altLang="zh-CN" sz="2000" dirty="0">
                <a:latin typeface="Times New Roman" panose="02020603050405020304" pitchFamily="18" charset="0"/>
                <a:ea typeface="宋体" panose="02010600030101010101" pitchFamily="2" charset="-122"/>
              </a:rPr>
              <a:t>much higher fault coverage, e.g., for 13N coverage increases from 76% to 83%</a:t>
            </a:r>
          </a:p>
          <a:p>
            <a:r>
              <a:rPr lang="en-US" altLang="zh-CN" dirty="0">
                <a:latin typeface="Times New Roman" panose="02020603050405020304" pitchFamily="18" charset="0"/>
                <a:ea typeface="宋体" panose="02010600030101010101" pitchFamily="2" charset="-122"/>
              </a:rPr>
              <a:t>Also, we generate tests for test lengths for which few well-known tests exists</a:t>
            </a:r>
          </a:p>
          <a:p>
            <a:r>
              <a:rPr lang="en-US" altLang="zh-CN" sz="2000" dirty="0">
                <a:latin typeface="Times New Roman" panose="02020603050405020304" pitchFamily="18" charset="0"/>
                <a:ea typeface="宋体" panose="02010600030101010101" pitchFamily="2" charset="-122"/>
              </a:rPr>
              <a:t>With our new march tests, fault coverage decreases gracefully with increasingly tight constraints on test length</a:t>
            </a:r>
            <a:endParaRPr lang="en-US" sz="2000" dirty="0">
              <a:latin typeface="Times New Roman" panose="02020603050405020304" pitchFamily="18" charset="0"/>
              <a:ea typeface="宋体" panose="02010600030101010101" pitchFamily="2" charset="-122"/>
            </a:endParaRPr>
          </a:p>
        </p:txBody>
      </p:sp>
      <p:pic>
        <p:nvPicPr>
          <p:cNvPr id="4" name="Picture 3">
            <a:extLst>
              <a:ext uri="{FF2B5EF4-FFF2-40B4-BE49-F238E27FC236}">
                <a16:creationId xmlns:a16="http://schemas.microsoft.com/office/drawing/2014/main" xmlns="" id="{BBA81FA9-471F-45EB-902C-F9B6BCB14147}"/>
              </a:ext>
            </a:extLst>
          </p:cNvPr>
          <p:cNvPicPr>
            <a:picLocks noChangeAspect="1"/>
          </p:cNvPicPr>
          <p:nvPr/>
        </p:nvPicPr>
        <p:blipFill rotWithShape="1">
          <a:blip r:embed="rId2"/>
          <a:srcRect l="2312" t="3645" r="885" b="4259"/>
          <a:stretch/>
        </p:blipFill>
        <p:spPr>
          <a:xfrm>
            <a:off x="4683210" y="1738649"/>
            <a:ext cx="6764239" cy="4494370"/>
          </a:xfrm>
          <a:prstGeom prst="rect">
            <a:avLst/>
          </a:prstGeom>
        </p:spPr>
      </p:pic>
      <p:sp>
        <p:nvSpPr>
          <p:cNvPr id="5" name="Title 1">
            <a:extLst>
              <a:ext uri="{FF2B5EF4-FFF2-40B4-BE49-F238E27FC236}">
                <a16:creationId xmlns:a16="http://schemas.microsoft.com/office/drawing/2014/main" xmlns="" id="{B88A250D-57BE-46F2-8032-B0000CB30A8F}"/>
              </a:ext>
            </a:extLst>
          </p:cNvPr>
          <p:cNvSpPr txBox="1">
            <a:spLocks/>
          </p:cNvSpPr>
          <p:nvPr/>
        </p:nvSpPr>
        <p:spPr>
          <a:xfrm>
            <a:off x="849702" y="281796"/>
            <a:ext cx="10538136" cy="98628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zh-CN" dirty="0"/>
              <a:t>New march tests that maximize fault coverage</a:t>
            </a:r>
            <a:endParaRPr lang="en-US" dirty="0"/>
          </a:p>
        </p:txBody>
      </p:sp>
    </p:spTree>
    <p:extLst>
      <p:ext uri="{BB962C8B-B14F-4D97-AF65-F5344CB8AC3E}">
        <p14:creationId xmlns:p14="http://schemas.microsoft.com/office/powerpoint/2010/main" val="862018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xmlns="" id="{BA93F229-3CEA-4664-B449-96B3F62285B2}"/>
                  </a:ext>
                </a:extLst>
              </p:cNvPr>
              <p:cNvSpPr>
                <a:spLocks noGrp="1"/>
              </p:cNvSpPr>
              <p:nvPr>
                <p:ph idx="1"/>
              </p:nvPr>
            </p:nvSpPr>
            <p:spPr>
              <a:xfrm>
                <a:off x="685802" y="1345843"/>
                <a:ext cx="5747196" cy="5020056"/>
              </a:xfrm>
            </p:spPr>
            <p:txBody>
              <a:bodyPr>
                <a:normAutofit lnSpcReduction="10000"/>
              </a:bodyPr>
              <a:lstStyle/>
              <a:p>
                <a:r>
                  <a:rPr lang="en-US" altLang="zh-CN" sz="2000" dirty="0">
                    <a:effectLst/>
                    <a:latin typeface="Calibri (Body)"/>
                    <a:ea typeface="宋体" panose="02010600030101010101" pitchFamily="2" charset="-122"/>
                  </a:rPr>
                  <a:t>Their method and ours both develop </a:t>
                </a:r>
                <a14:m>
                  <m:oMath xmlns:m="http://schemas.openxmlformats.org/officeDocument/2006/math">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𝑘𝑁</m:t>
                    </m:r>
                  </m:oMath>
                </a14:m>
                <a:r>
                  <a:rPr lang="en-US" altLang="zh-CN" sz="2000" dirty="0">
                    <a:effectLst/>
                    <a:latin typeface="Calibri (Body)"/>
                    <a:ea typeface="宋体" panose="02010600030101010101" pitchFamily="2" charset="-122"/>
                  </a:rPr>
                  <a:t> tests by inserting operations into </a:t>
                </a:r>
                <a14:m>
                  <m:oMath xmlns:m="http://schemas.openxmlformats.org/officeDocument/2006/math">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𝑁</m:t>
                    </m:r>
                  </m:oMath>
                </a14:m>
                <a:r>
                  <a:rPr lang="en-US" altLang="zh-CN" sz="2000" dirty="0">
                    <a:effectLst/>
                    <a:latin typeface="Calibri (Body)"/>
                    <a:ea typeface="宋体" panose="02010600030101010101" pitchFamily="2" charset="-122"/>
                  </a:rPr>
                  <a:t> tests in a step-by-step manner</a:t>
                </a:r>
              </a:p>
              <a:p>
                <a:r>
                  <a:rPr lang="en-US" altLang="zh-CN" sz="2000" dirty="0">
                    <a:latin typeface="Calibri (Body)"/>
                    <a:ea typeface="宋体" panose="02010600030101010101" pitchFamily="2" charset="-122"/>
                  </a:rPr>
                  <a:t>I</a:t>
                </a:r>
                <a:r>
                  <a:rPr lang="en-US" altLang="zh-CN" sz="2000" dirty="0">
                    <a:effectLst/>
                    <a:latin typeface="Calibri (Body)"/>
                    <a:ea typeface="宋体" panose="02010600030101010101" pitchFamily="2" charset="-122"/>
                  </a:rPr>
                  <a:t>n absence of run-time constraints, our method will generate all possible tests while theirs may miss some</a:t>
                </a:r>
                <a:endParaRPr lang="en-US" altLang="zh-CN" sz="2000" dirty="0">
                  <a:latin typeface="Calibri (Body)"/>
                  <a:ea typeface="宋体" panose="02010600030101010101" pitchFamily="2" charset="-122"/>
                </a:endParaRPr>
              </a:p>
              <a:p>
                <a:r>
                  <a:rPr lang="en-US" altLang="zh-CN" sz="2000" dirty="0">
                    <a:effectLst/>
                    <a:latin typeface="Calibri (Body)"/>
                    <a:ea typeface="宋体" panose="02010600030101010101" pitchFamily="2" charset="-122"/>
                  </a:rPr>
                  <a:t>However, practical run-time constraints require both methods to perform the insertion step only for selected </a:t>
                </a:r>
                <a14:m>
                  <m:oMath xmlns:m="http://schemas.openxmlformats.org/officeDocument/2006/math">
                    <m:d>
                      <m:dPr>
                        <m:ctrlPr>
                          <a:rPr lang="zh-CN" altLang="zh-CN" sz="2000" i="1">
                            <a:effectLst/>
                            <a:latin typeface="Cambria Math" panose="02040503050406030204" pitchFamily="18" charset="0"/>
                            <a:ea typeface="Cambria Math" panose="02040503050406030204" pitchFamily="18" charset="0"/>
                          </a:rPr>
                        </m:ctrlPr>
                      </m:d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−1</m:t>
                        </m:r>
                      </m:e>
                    </m:d>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𝑁</m:t>
                    </m:r>
                  </m:oMath>
                </a14:m>
                <a:r>
                  <a:rPr lang="en-US" altLang="zh-CN" sz="2000" dirty="0">
                    <a:effectLst/>
                    <a:latin typeface="Calibri (Body)"/>
                    <a:ea typeface="宋体" panose="02010600030101010101" pitchFamily="2" charset="-122"/>
                  </a:rPr>
                  <a:t> tests</a:t>
                </a:r>
              </a:p>
              <a:p>
                <a:r>
                  <a:rPr lang="en-US" altLang="zh-CN" sz="2000" dirty="0">
                    <a:effectLst/>
                    <a:latin typeface="Calibri (Body)"/>
                    <a:ea typeface="宋体" panose="02010600030101010101" pitchFamily="2" charset="-122"/>
                  </a:rPr>
                  <a:t>A comparison shows that for many of our SFTs both methods provide similar coverage while for SFT8</a:t>
                </a:r>
                <a:r>
                  <a:rPr lang="en-US" altLang="zh-CN" sz="2000" dirty="0">
                    <a:latin typeface="Calibri (Body)"/>
                    <a:ea typeface="宋体" panose="02010600030101010101" pitchFamily="2" charset="-122"/>
                  </a:rPr>
                  <a:t> </a:t>
                </a:r>
                <a:r>
                  <a:rPr lang="en-US" altLang="zh-CN" sz="2000" dirty="0">
                    <a:effectLst/>
                    <a:latin typeface="Calibri (Body)"/>
                    <a:ea typeface="宋体" panose="02010600030101010101" pitchFamily="2" charset="-122"/>
                  </a:rPr>
                  <a:t>our method provides higher coverage for most test lengths, and shorter test length for 100% fc</a:t>
                </a:r>
              </a:p>
              <a:p>
                <a:endParaRPr lang="zh-CN" altLang="en-US" dirty="0"/>
              </a:p>
            </p:txBody>
          </p:sp>
        </mc:Choice>
        <mc:Fallback>
          <p:sp>
            <p:nvSpPr>
              <p:cNvPr id="3" name="Content Placeholder 2">
                <a:extLst>
                  <a:ext uri="{FF2B5EF4-FFF2-40B4-BE49-F238E27FC236}">
                    <a16:creationId xmlns:a16="http://schemas.microsoft.com/office/drawing/2014/main" xmlns:a14="http://schemas.microsoft.com/office/drawing/2010/main" xmlns="" id="{BA93F229-3CEA-4664-B449-96B3F62285B2}"/>
                  </a:ext>
                </a:extLst>
              </p:cNvPr>
              <p:cNvSpPr>
                <a:spLocks noGrp="1" noRot="1" noChangeAspect="1" noMove="1" noResize="1" noEditPoints="1" noAdjustHandles="1" noChangeArrowheads="1" noChangeShapeType="1" noTextEdit="1"/>
              </p:cNvSpPr>
              <p:nvPr>
                <p:ph idx="1"/>
              </p:nvPr>
            </p:nvSpPr>
            <p:spPr>
              <a:xfrm>
                <a:off x="685802" y="1345843"/>
                <a:ext cx="5747196" cy="5020056"/>
              </a:xfrm>
              <a:blipFill rotWithShape="0">
                <a:blip r:embed="rId2"/>
                <a:stretch>
                  <a:fillRect l="-955" t="-3645" r="-2123"/>
                </a:stretch>
              </a:blipFill>
            </p:spPr>
            <p:txBody>
              <a:bodyPr/>
              <a:lstStyle/>
              <a:p>
                <a:r>
                  <a:rPr lang="zh-CN" altLang="en-US">
                    <a:noFill/>
                  </a:rPr>
                  <a:t> </a:t>
                </a:r>
              </a:p>
            </p:txBody>
          </p:sp>
        </mc:Fallback>
      </mc:AlternateContent>
      <p:sp>
        <p:nvSpPr>
          <p:cNvPr id="4" name="Title 1">
            <a:extLst>
              <a:ext uri="{FF2B5EF4-FFF2-40B4-BE49-F238E27FC236}">
                <a16:creationId xmlns:a16="http://schemas.microsoft.com/office/drawing/2014/main" xmlns="" id="{6949CD3F-4599-4036-B651-EABBCA890D28}"/>
              </a:ext>
            </a:extLst>
          </p:cNvPr>
          <p:cNvSpPr txBox="1">
            <a:spLocks/>
          </p:cNvSpPr>
          <p:nvPr/>
        </p:nvSpPr>
        <p:spPr>
          <a:xfrm>
            <a:off x="849702" y="281796"/>
            <a:ext cx="10538136" cy="986287"/>
          </a:xfrm>
          <a:prstGeom prst="rect">
            <a:avLst/>
          </a:prstGeom>
          <a:effectLst/>
        </p:spPr>
        <p:txBody>
          <a:bodyPr vert="horz" lIns="91440" tIns="45720" rIns="91440" bIns="45720" rtlCol="0" anchor="ctr">
            <a:normAutofit fontScale="925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zh-CN" dirty="0"/>
              <a:t>Comparison with Method from [CF. </a:t>
            </a:r>
            <a:r>
              <a:rPr lang="en-US" altLang="zh-CN" dirty="0" err="1"/>
              <a:t>wu</a:t>
            </a:r>
            <a:r>
              <a:rPr lang="en-US" altLang="zh-CN" dirty="0"/>
              <a:t> and CW. Wu, IEEE Transactions 2002]</a:t>
            </a:r>
            <a:endParaRPr lang="en-US" dirty="0"/>
          </a:p>
        </p:txBody>
      </p:sp>
      <p:graphicFrame>
        <p:nvGraphicFramePr>
          <p:cNvPr id="6" name="Chart 5">
            <a:extLst>
              <a:ext uri="{FF2B5EF4-FFF2-40B4-BE49-F238E27FC236}">
                <a16:creationId xmlns:a16="http://schemas.microsoft.com/office/drawing/2014/main" xmlns="" id="{404E3762-CDAD-4CF3-8F1D-09181CD67D6A}"/>
              </a:ext>
            </a:extLst>
          </p:cNvPr>
          <p:cNvGraphicFramePr>
            <a:graphicFrameLocks/>
          </p:cNvGraphicFramePr>
          <p:nvPr>
            <p:extLst>
              <p:ext uri="{D42A27DB-BD31-4B8C-83A1-F6EECF244321}">
                <p14:modId xmlns:p14="http://schemas.microsoft.com/office/powerpoint/2010/main" val="3227703699"/>
              </p:ext>
            </p:extLst>
          </p:nvPr>
        </p:nvGraphicFramePr>
        <p:xfrm>
          <a:off x="6857152" y="1592190"/>
          <a:ext cx="4471636" cy="43688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59186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303362" y="1178853"/>
            <a:ext cx="11487246" cy="5414944"/>
          </a:xfrm>
          <a:prstGeom prst="rect">
            <a:avLst/>
          </a:prstGeom>
          <a:noFill/>
        </p:spPr>
        <p:txBody>
          <a:bodyPr wrap="square" rtlCol="0">
            <a:spAutoFit/>
          </a:bodyPr>
          <a:lstStyle/>
          <a:p>
            <a:pPr marL="285750" indent="-285750" algn="just">
              <a:lnSpc>
                <a:spcPct val="95000"/>
              </a:lnSpc>
              <a:buFont typeface="Arial" panose="020B0604020202020204" pitchFamily="34" charset="0"/>
              <a:buChar char="•"/>
              <a:tabLst>
                <a:tab pos="182880" algn="l"/>
              </a:tabLst>
            </a:pPr>
            <a:r>
              <a:rPr lang="x-none" altLang="zh-CN" sz="2000" spc="-5" dirty="0">
                <a:effectLst/>
                <a:latin typeface="Times New Roman" panose="02020603050405020304" pitchFamily="18" charset="0"/>
                <a:ea typeface="宋体" panose="02010600030101010101" pitchFamily="2" charset="-122"/>
              </a:rPr>
              <a:t>Our goal was to determine if </a:t>
            </a:r>
            <a:r>
              <a:rPr lang="en-US" altLang="zh-CN" sz="2000" spc="-5" dirty="0">
                <a:effectLst/>
                <a:latin typeface="Times New Roman" panose="02020603050405020304" pitchFamily="18" charset="0"/>
                <a:ea typeface="宋体" panose="02010600030101010101" pitchFamily="2" charset="-122"/>
              </a:rPr>
              <a:t>it is possible to</a:t>
            </a:r>
            <a:r>
              <a:rPr lang="x-none" altLang="zh-CN" sz="2000" spc="-5" dirty="0">
                <a:effectLst/>
                <a:latin typeface="Times New Roman" panose="02020603050405020304" pitchFamily="18" charset="0"/>
                <a:ea typeface="宋体" panose="02010600030101010101" pitchFamily="2" charset="-122"/>
              </a:rPr>
              <a:t> reduc</a:t>
            </a:r>
            <a:r>
              <a:rPr lang="en-US" altLang="zh-CN" sz="2000" spc="-5" dirty="0">
                <a:effectLst/>
                <a:latin typeface="Times New Roman" panose="02020603050405020304" pitchFamily="18" charset="0"/>
                <a:ea typeface="宋体" panose="02010600030101010101" pitchFamily="2" charset="-122"/>
              </a:rPr>
              <a:t>e</a:t>
            </a:r>
            <a:r>
              <a:rPr lang="x-none" altLang="zh-CN" sz="2000" spc="-5" dirty="0">
                <a:effectLst/>
                <a:latin typeface="Times New Roman" panose="02020603050405020304" pitchFamily="18" charset="0"/>
                <a:ea typeface="宋体" panose="02010600030101010101" pitchFamily="2" charset="-122"/>
              </a:rPr>
              <a:t> memory test costs by trading-off a small decrease in coverage.</a:t>
            </a:r>
            <a:endParaRPr lang="en-US" altLang="zh-CN" sz="2000" spc="-5" dirty="0">
              <a:effectLst/>
              <a:latin typeface="Times New Roman" panose="02020603050405020304" pitchFamily="18" charset="0"/>
              <a:ea typeface="宋体" panose="02010600030101010101" pitchFamily="2" charset="-122"/>
            </a:endParaRPr>
          </a:p>
          <a:p>
            <a:pPr marL="285750" indent="-285750" algn="just">
              <a:lnSpc>
                <a:spcPct val="95000"/>
              </a:lnSpc>
              <a:buFont typeface="Arial" panose="020B0604020202020204" pitchFamily="34" charset="0"/>
              <a:buChar char="•"/>
              <a:tabLst>
                <a:tab pos="182880" algn="l"/>
              </a:tabLst>
            </a:pPr>
            <a:endParaRPr lang="zh-CN" altLang="zh-CN" sz="2000" spc="-5" dirty="0">
              <a:effectLst/>
              <a:latin typeface="Times New Roman" panose="02020603050405020304" pitchFamily="18" charset="0"/>
              <a:ea typeface="宋体" panose="02010600030101010101" pitchFamily="2" charset="-122"/>
            </a:endParaRPr>
          </a:p>
          <a:p>
            <a:pPr marL="285750" indent="-285750" algn="just">
              <a:lnSpc>
                <a:spcPct val="95000"/>
              </a:lnSpc>
              <a:buFont typeface="Arial" panose="020B0604020202020204" pitchFamily="34" charset="0"/>
              <a:buChar char="•"/>
              <a:tabLst>
                <a:tab pos="182880" algn="l"/>
              </a:tabLst>
            </a:pPr>
            <a:r>
              <a:rPr lang="en-US" altLang="zh-CN" sz="2000" spc="-5" dirty="0">
                <a:effectLst/>
                <a:latin typeface="Times New Roman" panose="02020603050405020304" pitchFamily="18" charset="0"/>
                <a:ea typeface="宋体" panose="02010600030101010101" pitchFamily="2" charset="-122"/>
              </a:rPr>
              <a:t>To enable this, we developed a fault simulator for memory cell faults that is completely scalable.</a:t>
            </a:r>
          </a:p>
          <a:p>
            <a:pPr marL="285750" indent="-285750" algn="just">
              <a:lnSpc>
                <a:spcPct val="95000"/>
              </a:lnSpc>
              <a:buFont typeface="Arial" panose="020B0604020202020204" pitchFamily="34" charset="0"/>
              <a:buChar char="•"/>
              <a:tabLst>
                <a:tab pos="182880" algn="l"/>
              </a:tabLst>
            </a:pPr>
            <a:endParaRPr lang="en-US" altLang="zh-CN" sz="2000" spc="-5" dirty="0">
              <a:effectLst/>
              <a:latin typeface="Times New Roman" panose="02020603050405020304" pitchFamily="18" charset="0"/>
              <a:ea typeface="宋体" panose="02010600030101010101" pitchFamily="2" charset="-122"/>
            </a:endParaRPr>
          </a:p>
          <a:p>
            <a:pPr marL="285750" indent="-285750" algn="just">
              <a:lnSpc>
                <a:spcPct val="95000"/>
              </a:lnSpc>
              <a:buFont typeface="Arial" panose="020B0604020202020204" pitchFamily="34" charset="0"/>
              <a:buChar char="•"/>
              <a:tabLst>
                <a:tab pos="182880" algn="l"/>
              </a:tabLst>
            </a:pPr>
            <a:r>
              <a:rPr lang="en-US" altLang="zh-CN" sz="2000" spc="-5" dirty="0">
                <a:latin typeface="Times New Roman" panose="02020603050405020304" pitchFamily="18" charset="0"/>
                <a:ea typeface="宋体" panose="02010600030101010101" pitchFamily="2" charset="-122"/>
              </a:rPr>
              <a:t>S</a:t>
            </a:r>
            <a:r>
              <a:rPr lang="en-US" altLang="zh-CN" sz="2000" spc="-5" dirty="0">
                <a:effectLst/>
                <a:latin typeface="Times New Roman" panose="02020603050405020304" pitchFamily="18" charset="0"/>
                <a:ea typeface="宋体" panose="02010600030101010101" pitchFamily="2" charset="-122"/>
              </a:rPr>
              <a:t>tudy of fault coverage of well-known march tests provided a major surprise: many of the march tests provide low collateral fault coverage. </a:t>
            </a:r>
            <a:r>
              <a:rPr lang="x-none" altLang="zh-CN" sz="2000" spc="-5" dirty="0">
                <a:effectLst/>
                <a:latin typeface="Times New Roman" panose="02020603050405020304" pitchFamily="18" charset="0"/>
                <a:ea typeface="宋体" panose="02010600030101010101" pitchFamily="2" charset="-122"/>
              </a:rPr>
              <a:t>This motivated us to develop </a:t>
            </a:r>
            <a:r>
              <a:rPr lang="en-US" altLang="zh-CN" sz="2000" spc="-5" dirty="0">
                <a:effectLst/>
                <a:latin typeface="Times New Roman" panose="02020603050405020304" pitchFamily="18" charset="0"/>
                <a:ea typeface="宋体" panose="02010600030101010101" pitchFamily="2" charset="-122"/>
              </a:rPr>
              <a:t>a</a:t>
            </a:r>
            <a:r>
              <a:rPr lang="x-none" altLang="zh-CN" sz="2000" spc="-5" dirty="0">
                <a:effectLst/>
                <a:latin typeface="Times New Roman" panose="02020603050405020304" pitchFamily="18" charset="0"/>
                <a:ea typeface="宋体" panose="02010600030101010101" pitchFamily="2" charset="-122"/>
              </a:rPr>
              <a:t> march test generator that maximizes fault coverage for a given constraint on test length. </a:t>
            </a:r>
            <a:endParaRPr lang="en-US" altLang="zh-CN" sz="2000" spc="-5" dirty="0">
              <a:effectLst/>
              <a:latin typeface="Times New Roman" panose="02020603050405020304" pitchFamily="18" charset="0"/>
              <a:ea typeface="宋体" panose="02010600030101010101" pitchFamily="2" charset="-122"/>
            </a:endParaRPr>
          </a:p>
          <a:p>
            <a:pPr marL="285750" indent="-285750" algn="just">
              <a:lnSpc>
                <a:spcPct val="95000"/>
              </a:lnSpc>
              <a:buFont typeface="Arial" panose="020B0604020202020204" pitchFamily="34" charset="0"/>
              <a:buChar char="•"/>
              <a:tabLst>
                <a:tab pos="182880" algn="l"/>
              </a:tabLst>
            </a:pPr>
            <a:endParaRPr lang="en-US" altLang="zh-CN" sz="2000" spc="-5" dirty="0">
              <a:effectLst/>
              <a:latin typeface="Times New Roman" panose="02020603050405020304" pitchFamily="18" charset="0"/>
              <a:ea typeface="宋体" panose="02010600030101010101" pitchFamily="2" charset="-122"/>
            </a:endParaRPr>
          </a:p>
          <a:p>
            <a:pPr marL="285750" indent="-285750" algn="just">
              <a:lnSpc>
                <a:spcPct val="95000"/>
              </a:lnSpc>
              <a:buFont typeface="Arial" panose="020B0604020202020204" pitchFamily="34" charset="0"/>
              <a:buChar char="•"/>
              <a:tabLst>
                <a:tab pos="182880" algn="l"/>
              </a:tabLst>
            </a:pPr>
            <a:r>
              <a:rPr lang="en-US" altLang="zh-CN" sz="2000" spc="-5" dirty="0">
                <a:effectLst/>
                <a:latin typeface="Times New Roman" panose="02020603050405020304" pitchFamily="18" charset="0"/>
                <a:ea typeface="宋体" panose="02010600030101010101" pitchFamily="2" charset="-122"/>
              </a:rPr>
              <a:t>We used this to</a:t>
            </a:r>
            <a:r>
              <a:rPr lang="x-none" altLang="zh-CN" sz="2000" spc="-5" dirty="0">
                <a:effectLst/>
                <a:latin typeface="Times New Roman" panose="02020603050405020304" pitchFamily="18" charset="0"/>
                <a:ea typeface="宋体" panose="02010600030101010101" pitchFamily="2" charset="-122"/>
              </a:rPr>
              <a:t> generate a family o</a:t>
            </a:r>
            <a:r>
              <a:rPr lang="en-US" altLang="zh-CN" sz="2000" spc="-5" dirty="0">
                <a:effectLst/>
                <a:latin typeface="Times New Roman" panose="02020603050405020304" pitchFamily="18" charset="0"/>
                <a:ea typeface="宋体" panose="02010600030101010101" pitchFamily="2" charset="-122"/>
              </a:rPr>
              <a:t>f</a:t>
            </a:r>
            <a:r>
              <a:rPr lang="x-none" altLang="zh-CN" sz="2000" spc="-5" dirty="0">
                <a:effectLst/>
                <a:latin typeface="Times New Roman" panose="02020603050405020304" pitchFamily="18" charset="0"/>
                <a:ea typeface="宋体" panose="02010600030101010101" pitchFamily="2" charset="-122"/>
              </a:rPr>
              <a:t> march tests that provide significantly higher fault coverage tha</a:t>
            </a:r>
            <a:r>
              <a:rPr lang="en-US" altLang="zh-CN" sz="2000" spc="-5" dirty="0">
                <a:effectLst/>
                <a:latin typeface="Times New Roman" panose="02020603050405020304" pitchFamily="18" charset="0"/>
                <a:ea typeface="宋体" panose="02010600030101010101" pitchFamily="2" charset="-122"/>
              </a:rPr>
              <a:t>n</a:t>
            </a:r>
            <a:r>
              <a:rPr lang="x-none" altLang="zh-CN" sz="2000" spc="-5" dirty="0">
                <a:effectLst/>
                <a:latin typeface="Times New Roman" panose="02020603050405020304" pitchFamily="18" charset="0"/>
                <a:ea typeface="宋体" panose="02010600030101010101" pitchFamily="2" charset="-122"/>
              </a:rPr>
              <a:t> well-known tests</a:t>
            </a:r>
            <a:r>
              <a:rPr lang="en-US" altLang="zh-CN" sz="2000" spc="-5" dirty="0">
                <a:effectLst/>
                <a:latin typeface="Times New Roman" panose="02020603050405020304" pitchFamily="18" charset="0"/>
                <a:ea typeface="宋体" panose="02010600030101010101" pitchFamily="2" charset="-122"/>
              </a:rPr>
              <a:t> with </a:t>
            </a:r>
            <a:r>
              <a:rPr lang="x-none" altLang="zh-CN" sz="2000" spc="-5" dirty="0">
                <a:effectLst/>
                <a:latin typeface="Times New Roman" panose="02020603050405020304" pitchFamily="18" charset="0"/>
                <a:ea typeface="宋体" panose="02010600030101010101" pitchFamily="2" charset="-122"/>
              </a:rPr>
              <a:t>graceful reduction in fault coverage as increasingly tighter constraints on test lengths.</a:t>
            </a:r>
            <a:endParaRPr lang="en-US" altLang="zh-CN" sz="2000" spc="-5" dirty="0">
              <a:effectLst/>
              <a:latin typeface="Times New Roman" panose="02020603050405020304" pitchFamily="18" charset="0"/>
              <a:ea typeface="宋体" panose="02010600030101010101" pitchFamily="2" charset="-122"/>
            </a:endParaRPr>
          </a:p>
          <a:p>
            <a:pPr marL="285750" indent="-285750" algn="just">
              <a:lnSpc>
                <a:spcPct val="95000"/>
              </a:lnSpc>
              <a:buFont typeface="Arial" panose="020B0604020202020204" pitchFamily="34" charset="0"/>
              <a:buChar char="•"/>
              <a:tabLst>
                <a:tab pos="182880" algn="l"/>
              </a:tabLst>
            </a:pPr>
            <a:endParaRPr lang="zh-CN" altLang="zh-CN" sz="2000" spc="-5" dirty="0">
              <a:effectLst/>
              <a:latin typeface="Times New Roman" panose="02020603050405020304" pitchFamily="18" charset="0"/>
              <a:ea typeface="宋体" panose="02010600030101010101" pitchFamily="2" charset="-122"/>
            </a:endParaRPr>
          </a:p>
          <a:p>
            <a:pPr marL="285750" indent="-285750" algn="just">
              <a:lnSpc>
                <a:spcPct val="95000"/>
              </a:lnSpc>
              <a:buFont typeface="Arial" panose="020B0604020202020204" pitchFamily="34" charset="0"/>
              <a:buChar char="•"/>
              <a:tabLst>
                <a:tab pos="182880" algn="l"/>
              </a:tabLst>
            </a:pPr>
            <a:r>
              <a:rPr lang="en-US" altLang="zh-CN" sz="2000" spc="-5" dirty="0">
                <a:effectLst/>
                <a:latin typeface="Times New Roman" panose="02020603050405020304" pitchFamily="18" charset="0"/>
                <a:ea typeface="宋体" panose="02010600030101010101" pitchFamily="2" charset="-122"/>
              </a:rPr>
              <a:t>Ongoing and future research: basic questions about fault </a:t>
            </a:r>
            <a:r>
              <a:rPr lang="x-none" altLang="zh-CN" sz="2000" spc="-5" dirty="0">
                <a:effectLst/>
                <a:latin typeface="Times New Roman" panose="02020603050405020304" pitchFamily="18" charset="0"/>
                <a:ea typeface="宋体" panose="02010600030101010101" pitchFamily="2" charset="-122"/>
              </a:rPr>
              <a:t>coverage-oriented test</a:t>
            </a:r>
            <a:r>
              <a:rPr lang="en-US" altLang="zh-CN" sz="2000" spc="-5" dirty="0" err="1">
                <a:effectLst/>
                <a:latin typeface="Times New Roman" panose="02020603050405020304" pitchFamily="18" charset="0"/>
                <a:ea typeface="宋体" panose="02010600030101010101" pitchFamily="2" charset="-122"/>
              </a:rPr>
              <a:t>ing</a:t>
            </a:r>
            <a:r>
              <a:rPr lang="en-US" altLang="zh-CN" sz="2000" spc="-5" dirty="0">
                <a:effectLst/>
                <a:latin typeface="Times New Roman" panose="02020603050405020304" pitchFamily="18" charset="0"/>
                <a:ea typeface="宋体" panose="02010600030101010101" pitchFamily="2" charset="-122"/>
              </a:rPr>
              <a:t>, such as how do we compute fault coverage for fault types (one-/two-cell; single/double) that differ dramatically in the numbers of faults and related issues in computing probabilities of occurrence of various faults. We are also developing systematic algorithms for fault coverage maximizing memory test </a:t>
            </a:r>
            <a:r>
              <a:rPr lang="x-none" altLang="zh-CN" sz="2000" spc="-5" dirty="0">
                <a:effectLst/>
                <a:latin typeface="Times New Roman" panose="02020603050405020304" pitchFamily="18" charset="0"/>
                <a:ea typeface="宋体" panose="02010600030101010101" pitchFamily="2" charset="-122"/>
              </a:rPr>
              <a:t>generation</a:t>
            </a:r>
            <a:r>
              <a:rPr lang="en-US" altLang="zh-CN" sz="2000" spc="-5" dirty="0">
                <a:effectLst/>
                <a:latin typeface="Times New Roman" panose="02020603050405020304" pitchFamily="18" charset="0"/>
                <a:ea typeface="宋体" panose="02010600030101010101" pitchFamily="2" charset="-122"/>
              </a:rPr>
              <a:t>.</a:t>
            </a:r>
            <a:endParaRPr lang="zh-CN" altLang="zh-CN" sz="2000" spc="-5" dirty="0">
              <a:effectLst/>
              <a:latin typeface="Times New Roman" panose="02020603050405020304" pitchFamily="18" charset="0"/>
              <a:ea typeface="宋体" panose="02010600030101010101" pitchFamily="2" charset="-122"/>
            </a:endParaRPr>
          </a:p>
          <a:p>
            <a:pPr marL="342900" indent="-342900">
              <a:lnSpc>
                <a:spcPts val="2600"/>
              </a:lnSpc>
              <a:buFont typeface="Arial" panose="020B0604020202020204" pitchFamily="34" charset="0"/>
              <a:buChar char="•"/>
            </a:pPr>
            <a:endParaRPr lang="en-US" altLang="zh-CN" sz="2000" dirty="0"/>
          </a:p>
          <a:p>
            <a:pPr>
              <a:lnSpc>
                <a:spcPts val="2600"/>
              </a:lnSpc>
            </a:pPr>
            <a:endParaRPr lang="zh-CN" altLang="en-US" dirty="0"/>
          </a:p>
        </p:txBody>
      </p:sp>
      <p:sp>
        <p:nvSpPr>
          <p:cNvPr id="7" name="Title 1">
            <a:extLst>
              <a:ext uri="{FF2B5EF4-FFF2-40B4-BE49-F238E27FC236}">
                <a16:creationId xmlns:a16="http://schemas.microsoft.com/office/drawing/2014/main" xmlns="" id="{E2D9F849-C926-4D47-B2EF-0FF8D682219A}"/>
              </a:ext>
            </a:extLst>
          </p:cNvPr>
          <p:cNvSpPr txBox="1">
            <a:spLocks/>
          </p:cNvSpPr>
          <p:nvPr/>
        </p:nvSpPr>
        <p:spPr>
          <a:xfrm>
            <a:off x="849702" y="281796"/>
            <a:ext cx="10538136" cy="98628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Conclusion and Future Research</a:t>
            </a:r>
          </a:p>
        </p:txBody>
      </p:sp>
    </p:spTree>
    <p:extLst>
      <p:ext uri="{BB962C8B-B14F-4D97-AF65-F5344CB8AC3E}">
        <p14:creationId xmlns:p14="http://schemas.microsoft.com/office/powerpoint/2010/main" val="885259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xmlns="" id="{8DDD92AC-4EA5-404F-B95F-9FFDF280FF18}"/>
                  </a:ext>
                </a:extLst>
              </p:cNvPr>
              <p:cNvGraphicFramePr>
                <a:graphicFrameLocks noGrp="1"/>
              </p:cNvGraphicFramePr>
              <p:nvPr>
                <p:extLst>
                  <p:ext uri="{D42A27DB-BD31-4B8C-83A1-F6EECF244321}">
                    <p14:modId xmlns:p14="http://schemas.microsoft.com/office/powerpoint/2010/main" val="4144064267"/>
                  </p:ext>
                </p:extLst>
              </p:nvPr>
            </p:nvGraphicFramePr>
            <p:xfrm>
              <a:off x="889998" y="1526146"/>
              <a:ext cx="4969889" cy="4295107"/>
            </p:xfrm>
            <a:graphic>
              <a:graphicData uri="http://schemas.openxmlformats.org/drawingml/2006/table">
                <a:tbl>
                  <a:tblPr firstRow="1" firstCol="1" bandRow="1">
                    <a:tableStyleId>{5C22544A-7EE6-4342-B048-85BDC9FD1C3A}</a:tableStyleId>
                  </a:tblPr>
                  <a:tblGrid>
                    <a:gridCol w="1093779">
                      <a:extLst>
                        <a:ext uri="{9D8B030D-6E8A-4147-A177-3AD203B41FA5}">
                          <a16:colId xmlns:a16="http://schemas.microsoft.com/office/drawing/2014/main" xmlns="" val="2717872655"/>
                        </a:ext>
                      </a:extLst>
                    </a:gridCol>
                    <a:gridCol w="680080">
                      <a:extLst>
                        <a:ext uri="{9D8B030D-6E8A-4147-A177-3AD203B41FA5}">
                          <a16:colId xmlns:a16="http://schemas.microsoft.com/office/drawing/2014/main" xmlns="" val="3674347447"/>
                        </a:ext>
                      </a:extLst>
                    </a:gridCol>
                    <a:gridCol w="3196030">
                      <a:extLst>
                        <a:ext uri="{9D8B030D-6E8A-4147-A177-3AD203B41FA5}">
                          <a16:colId xmlns:a16="http://schemas.microsoft.com/office/drawing/2014/main" xmlns="" val="3364969346"/>
                        </a:ext>
                      </a:extLst>
                    </a:gridCol>
                  </a:tblGrid>
                  <a:tr h="522782">
                    <a:tc>
                      <a:txBody>
                        <a:bodyPr/>
                        <a:lstStyle/>
                        <a:p>
                          <a:pPr algn="ctr"/>
                          <a:r>
                            <a:rPr lang="en-US" sz="1200" dirty="0">
                              <a:effectLst/>
                            </a:rPr>
                            <a:t>Name</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dirty="0">
                              <a:effectLst/>
                            </a:rPr>
                            <a:t>Test length</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dirty="0">
                              <a:effectLst/>
                            </a:rPr>
                            <a:t>Test Patterns</a:t>
                          </a:r>
                          <a:endParaRPr lang="zh-CN" sz="12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3513539198"/>
                      </a:ext>
                    </a:extLst>
                  </a:tr>
                  <a:tr h="290435">
                    <a:tc>
                      <a:txBody>
                        <a:bodyPr/>
                        <a:lstStyle/>
                        <a:p>
                          <a:pPr algn="ctr"/>
                          <a:r>
                            <a:rPr lang="en-US" sz="1200">
                              <a:effectLst/>
                            </a:rPr>
                            <a:t>March C-</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dirty="0">
                              <a:effectLst/>
                            </a:rPr>
                            <a:t>10N</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𝑊</m:t>
                                    </m:r>
                                    <m:r>
                                      <a:rPr lang="en-US" sz="900">
                                        <a:effectLst/>
                                        <a:latin typeface="Cambria Math" panose="02040503050406030204" pitchFamily="18" charset="0"/>
                                      </a:rPr>
                                      <m:t>0</m:t>
                                    </m:r>
                                  </m:e>
                                </m:d>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𝑅</m:t>
                                    </m:r>
                                    <m:r>
                                      <a:rPr lang="en-US" sz="900">
                                        <a:effectLst/>
                                        <a:latin typeface="Cambria Math" panose="02040503050406030204" pitchFamily="18" charset="0"/>
                                      </a:rPr>
                                      <m:t>0,</m:t>
                                    </m:r>
                                    <m:r>
                                      <a:rPr lang="en-US" sz="900">
                                        <a:effectLst/>
                                        <a:latin typeface="Cambria Math" panose="02040503050406030204" pitchFamily="18" charset="0"/>
                                      </a:rPr>
                                      <m:t>𝑊</m:t>
                                    </m:r>
                                    <m:r>
                                      <a:rPr lang="en-US" sz="900">
                                        <a:effectLst/>
                                        <a:latin typeface="Cambria Math" panose="02040503050406030204" pitchFamily="18" charset="0"/>
                                      </a:rPr>
                                      <m:t>1</m:t>
                                    </m:r>
                                  </m:e>
                                </m:d>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𝑅</m:t>
                                    </m:r>
                                    <m:r>
                                      <a:rPr lang="en-US" sz="900">
                                        <a:effectLst/>
                                        <a:latin typeface="Cambria Math" panose="02040503050406030204" pitchFamily="18" charset="0"/>
                                      </a:rPr>
                                      <m:t>1,</m:t>
                                    </m:r>
                                    <m:r>
                                      <a:rPr lang="en-US" sz="900">
                                        <a:effectLst/>
                                        <a:latin typeface="Cambria Math" panose="02040503050406030204" pitchFamily="18" charset="0"/>
                                      </a:rPr>
                                      <m:t>𝑊</m:t>
                                    </m:r>
                                    <m:r>
                                      <a:rPr lang="en-US" sz="900">
                                        <a:effectLst/>
                                        <a:latin typeface="Cambria Math" panose="02040503050406030204" pitchFamily="18" charset="0"/>
                                      </a:rPr>
                                      <m:t>0</m:t>
                                    </m:r>
                                  </m:e>
                                </m:d>
                              </m:oMath>
                            </m:oMathPara>
                          </a14:m>
                          <a:endParaRPr lang="zh-CN" sz="900" dirty="0">
                            <a:effectLst/>
                          </a:endParaRPr>
                        </a:p>
                        <a:p>
                          <a:pPr algn="ctr"/>
                          <a14:m>
                            <m:oMath xmlns:m="http://schemas.openxmlformats.org/officeDocument/2006/math">
                              <m:r>
                                <a:rPr lang="en-US" sz="900">
                                  <a:effectLst/>
                                  <a:latin typeface="Cambria Math" panose="02040503050406030204" pitchFamily="18" charset="0"/>
                                </a:rPr>
                                <m:t>  ⇓</m:t>
                              </m:r>
                              <m:d>
                                <m:dPr>
                                  <m:ctrlPr>
                                    <a:rPr lang="zh-CN" sz="900" i="1">
                                      <a:effectLst/>
                                      <a:latin typeface="Cambria Math" panose="02040503050406030204" pitchFamily="18" charset="0"/>
                                    </a:rPr>
                                  </m:ctrlPr>
                                </m:dPr>
                                <m:e>
                                  <m:r>
                                    <a:rPr lang="en-US" sz="900">
                                      <a:effectLst/>
                                      <a:latin typeface="Cambria Math" panose="02040503050406030204" pitchFamily="18" charset="0"/>
                                    </a:rPr>
                                    <m:t>𝑅</m:t>
                                  </m:r>
                                  <m:r>
                                    <a:rPr lang="en-US" sz="900">
                                      <a:effectLst/>
                                      <a:latin typeface="Cambria Math" panose="02040503050406030204" pitchFamily="18" charset="0"/>
                                    </a:rPr>
                                    <m:t>0,</m:t>
                                  </m:r>
                                  <m:r>
                                    <a:rPr lang="en-US" sz="900">
                                      <a:effectLst/>
                                      <a:latin typeface="Cambria Math" panose="02040503050406030204" pitchFamily="18" charset="0"/>
                                    </a:rPr>
                                    <m:t>𝑊</m:t>
                                  </m:r>
                                  <m:r>
                                    <a:rPr lang="en-US" sz="900">
                                      <a:effectLst/>
                                      <a:latin typeface="Cambria Math" panose="02040503050406030204" pitchFamily="18" charset="0"/>
                                    </a:rPr>
                                    <m:t>1</m:t>
                                  </m:r>
                                </m:e>
                              </m:d>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𝑅</m:t>
                                  </m:r>
                                  <m:r>
                                    <a:rPr lang="en-US" sz="900">
                                      <a:effectLst/>
                                      <a:latin typeface="Cambria Math" panose="02040503050406030204" pitchFamily="18" charset="0"/>
                                    </a:rPr>
                                    <m:t>1,</m:t>
                                  </m:r>
                                  <m:r>
                                    <a:rPr lang="en-US" sz="900">
                                      <a:effectLst/>
                                      <a:latin typeface="Cambria Math" panose="02040503050406030204" pitchFamily="18" charset="0"/>
                                    </a:rPr>
                                    <m:t>𝑊</m:t>
                                  </m:r>
                                  <m:r>
                                    <a:rPr lang="en-US" sz="900">
                                      <a:effectLst/>
                                      <a:latin typeface="Cambria Math" panose="02040503050406030204" pitchFamily="18" charset="0"/>
                                    </a:rPr>
                                    <m:t>0</m:t>
                                  </m:r>
                                </m:e>
                              </m:d>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𝑅</m:t>
                                  </m:r>
                                  <m:r>
                                    <a:rPr lang="en-US" sz="900">
                                      <a:effectLst/>
                                      <a:latin typeface="Cambria Math" panose="02040503050406030204" pitchFamily="18" charset="0"/>
                                    </a:rPr>
                                    <m:t>0</m:t>
                                  </m:r>
                                </m:e>
                              </m:d>
                            </m:oMath>
                          </a14:m>
                          <a:r>
                            <a:rPr lang="en-US" sz="900" dirty="0">
                              <a:effectLst/>
                            </a:rPr>
                            <a:t> </a:t>
                          </a:r>
                          <a:endParaRPr lang="zh-CN" sz="9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420415294"/>
                      </a:ext>
                    </a:extLst>
                  </a:tr>
                  <a:tr h="290435">
                    <a:tc>
                      <a:txBody>
                        <a:bodyPr/>
                        <a:lstStyle/>
                        <a:p>
                          <a:pPr algn="ctr"/>
                          <a:r>
                            <a:rPr lang="en-US" sz="1200">
                              <a:effectLst/>
                            </a:rPr>
                            <a:t>March AB1</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a:effectLst/>
                            </a:rPr>
                            <a:t>11N</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𝑊</m:t>
                                    </m:r>
                                    <m:r>
                                      <a:rPr lang="en-US" sz="900">
                                        <a:effectLst/>
                                        <a:latin typeface="Cambria Math" panose="02040503050406030204" pitchFamily="18" charset="0"/>
                                      </a:rPr>
                                      <m:t>0</m:t>
                                    </m:r>
                                  </m:e>
                                </m:d>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𝑊</m:t>
                                    </m:r>
                                    <m:r>
                                      <a:rPr lang="en-US" sz="900">
                                        <a:effectLst/>
                                        <a:latin typeface="Cambria Math" panose="02040503050406030204" pitchFamily="18" charset="0"/>
                                      </a:rPr>
                                      <m:t>1,</m:t>
                                    </m:r>
                                    <m:r>
                                      <a:rPr lang="en-US" sz="900">
                                        <a:effectLst/>
                                        <a:latin typeface="Cambria Math" panose="02040503050406030204" pitchFamily="18" charset="0"/>
                                      </a:rPr>
                                      <m:t>𝑅</m:t>
                                    </m:r>
                                    <m:r>
                                      <a:rPr lang="en-US" sz="900">
                                        <a:effectLst/>
                                        <a:latin typeface="Cambria Math" panose="02040503050406030204" pitchFamily="18" charset="0"/>
                                      </a:rPr>
                                      <m:t>1,</m:t>
                                    </m:r>
                                    <m:r>
                                      <a:rPr lang="en-US" sz="900">
                                        <a:effectLst/>
                                        <a:latin typeface="Cambria Math" panose="02040503050406030204" pitchFamily="18" charset="0"/>
                                      </a:rPr>
                                      <m:t>𝑊</m:t>
                                    </m:r>
                                    <m:r>
                                      <a:rPr lang="en-US" sz="900">
                                        <a:effectLst/>
                                        <a:latin typeface="Cambria Math" panose="02040503050406030204" pitchFamily="18" charset="0"/>
                                      </a:rPr>
                                      <m:t>1,</m:t>
                                    </m:r>
                                    <m:r>
                                      <a:rPr lang="en-US" sz="900">
                                        <a:effectLst/>
                                        <a:latin typeface="Cambria Math" panose="02040503050406030204" pitchFamily="18" charset="0"/>
                                      </a:rPr>
                                      <m:t>𝑅</m:t>
                                    </m:r>
                                    <m:r>
                                      <a:rPr lang="en-US" sz="900">
                                        <a:effectLst/>
                                        <a:latin typeface="Cambria Math" panose="02040503050406030204" pitchFamily="18" charset="0"/>
                                      </a:rPr>
                                      <m:t>1,</m:t>
                                    </m:r>
                                    <m:r>
                                      <a:rPr lang="en-US" sz="900">
                                        <a:effectLst/>
                                        <a:latin typeface="Cambria Math" panose="02040503050406030204" pitchFamily="18" charset="0"/>
                                      </a:rPr>
                                      <m:t>𝑅</m:t>
                                    </m:r>
                                    <m:r>
                                      <a:rPr lang="en-US" sz="900">
                                        <a:effectLst/>
                                        <a:latin typeface="Cambria Math" panose="02040503050406030204" pitchFamily="18" charset="0"/>
                                      </a:rPr>
                                      <m:t>1</m:t>
                                    </m:r>
                                  </m:e>
                                </m:d>
                              </m:oMath>
                            </m:oMathPara>
                          </a14:m>
                          <a:endParaRPr lang="zh-CN" sz="900" dirty="0">
                            <a:effectLst/>
                          </a:endParaRPr>
                        </a:p>
                        <a:p>
                          <a:pPr algn="ctr"/>
                          <a14:m>
                            <m:oMath xmlns:m="http://schemas.openxmlformats.org/officeDocument/2006/math">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𝑊</m:t>
                                  </m:r>
                                  <m:r>
                                    <a:rPr lang="en-US" sz="900">
                                      <a:effectLst/>
                                      <a:latin typeface="Cambria Math" panose="02040503050406030204" pitchFamily="18" charset="0"/>
                                    </a:rPr>
                                    <m:t>0,</m:t>
                                  </m:r>
                                  <m:r>
                                    <a:rPr lang="en-US" sz="900">
                                      <a:effectLst/>
                                      <a:latin typeface="Cambria Math" panose="02040503050406030204" pitchFamily="18" charset="0"/>
                                    </a:rPr>
                                    <m:t>𝑅</m:t>
                                  </m:r>
                                  <m:r>
                                    <a:rPr lang="en-US" sz="900">
                                      <a:effectLst/>
                                      <a:latin typeface="Cambria Math" panose="02040503050406030204" pitchFamily="18" charset="0"/>
                                    </a:rPr>
                                    <m:t>0,</m:t>
                                  </m:r>
                                  <m:r>
                                    <a:rPr lang="en-US" sz="900">
                                      <a:effectLst/>
                                      <a:latin typeface="Cambria Math" panose="02040503050406030204" pitchFamily="18" charset="0"/>
                                    </a:rPr>
                                    <m:t>𝑊</m:t>
                                  </m:r>
                                  <m:r>
                                    <a:rPr lang="en-US" sz="900">
                                      <a:effectLst/>
                                      <a:latin typeface="Cambria Math" panose="02040503050406030204" pitchFamily="18" charset="0"/>
                                    </a:rPr>
                                    <m:t>0,</m:t>
                                  </m:r>
                                  <m:r>
                                    <a:rPr lang="en-US" sz="900">
                                      <a:effectLst/>
                                      <a:latin typeface="Cambria Math" panose="02040503050406030204" pitchFamily="18" charset="0"/>
                                    </a:rPr>
                                    <m:t>𝑅</m:t>
                                  </m:r>
                                  <m:r>
                                    <a:rPr lang="en-US" sz="900">
                                      <a:effectLst/>
                                      <a:latin typeface="Cambria Math" panose="02040503050406030204" pitchFamily="18" charset="0"/>
                                    </a:rPr>
                                    <m:t>0,</m:t>
                                  </m:r>
                                  <m:r>
                                    <a:rPr lang="en-US" sz="900">
                                      <a:effectLst/>
                                      <a:latin typeface="Cambria Math" panose="02040503050406030204" pitchFamily="18" charset="0"/>
                                    </a:rPr>
                                    <m:t>𝑅</m:t>
                                  </m:r>
                                  <m:r>
                                    <a:rPr lang="en-US" sz="900">
                                      <a:effectLst/>
                                      <a:latin typeface="Cambria Math" panose="02040503050406030204" pitchFamily="18" charset="0"/>
                                    </a:rPr>
                                    <m:t>0</m:t>
                                  </m:r>
                                </m:e>
                              </m:d>
                            </m:oMath>
                          </a14:m>
                          <a:r>
                            <a:rPr lang="en-US" sz="900" dirty="0">
                              <a:effectLst/>
                            </a:rPr>
                            <a:t> </a:t>
                          </a:r>
                          <a:endParaRPr lang="zh-CN" sz="9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3256889878"/>
                      </a:ext>
                    </a:extLst>
                  </a:tr>
                  <a:tr h="290435">
                    <a:tc>
                      <a:txBody>
                        <a:bodyPr/>
                        <a:lstStyle/>
                        <a:p>
                          <a:pPr algn="ctr"/>
                          <a:r>
                            <a:rPr lang="en-US" sz="1200">
                              <a:effectLst/>
                            </a:rPr>
                            <a:t>PMOVI</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a:effectLst/>
                            </a:rPr>
                            <a:t>13N</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𝑊</m:t>
                                    </m:r>
                                    <m:r>
                                      <a:rPr lang="en-US" sz="900">
                                        <a:effectLst/>
                                        <a:latin typeface="Cambria Math" panose="02040503050406030204" pitchFamily="18" charset="0"/>
                                      </a:rPr>
                                      <m:t>0</m:t>
                                    </m:r>
                                  </m:e>
                                </m:d>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𝑅</m:t>
                                    </m:r>
                                    <m:r>
                                      <a:rPr lang="en-US" sz="900">
                                        <a:effectLst/>
                                        <a:latin typeface="Cambria Math" panose="02040503050406030204" pitchFamily="18" charset="0"/>
                                      </a:rPr>
                                      <m:t>0,</m:t>
                                    </m:r>
                                    <m:r>
                                      <a:rPr lang="en-US" sz="900">
                                        <a:effectLst/>
                                        <a:latin typeface="Cambria Math" panose="02040503050406030204" pitchFamily="18" charset="0"/>
                                      </a:rPr>
                                      <m:t>𝑊</m:t>
                                    </m:r>
                                    <m:r>
                                      <a:rPr lang="en-US" sz="900">
                                        <a:effectLst/>
                                        <a:latin typeface="Cambria Math" panose="02040503050406030204" pitchFamily="18" charset="0"/>
                                      </a:rPr>
                                      <m:t>1,</m:t>
                                    </m:r>
                                    <m:r>
                                      <a:rPr lang="en-US" sz="900">
                                        <a:effectLst/>
                                        <a:latin typeface="Cambria Math" panose="02040503050406030204" pitchFamily="18" charset="0"/>
                                      </a:rPr>
                                      <m:t>𝑅</m:t>
                                    </m:r>
                                    <m:r>
                                      <a:rPr lang="en-US" sz="900">
                                        <a:effectLst/>
                                        <a:latin typeface="Cambria Math" panose="02040503050406030204" pitchFamily="18" charset="0"/>
                                      </a:rPr>
                                      <m:t>1</m:t>
                                    </m:r>
                                  </m:e>
                                </m:d>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𝑅</m:t>
                                    </m:r>
                                    <m:r>
                                      <a:rPr lang="en-US" sz="900">
                                        <a:effectLst/>
                                        <a:latin typeface="Cambria Math" panose="02040503050406030204" pitchFamily="18" charset="0"/>
                                      </a:rPr>
                                      <m:t>1,</m:t>
                                    </m:r>
                                    <m:r>
                                      <a:rPr lang="en-US" sz="900">
                                        <a:effectLst/>
                                        <a:latin typeface="Cambria Math" panose="02040503050406030204" pitchFamily="18" charset="0"/>
                                      </a:rPr>
                                      <m:t>𝑊</m:t>
                                    </m:r>
                                    <m:r>
                                      <a:rPr lang="en-US" sz="900">
                                        <a:effectLst/>
                                        <a:latin typeface="Cambria Math" panose="02040503050406030204" pitchFamily="18" charset="0"/>
                                      </a:rPr>
                                      <m:t>0,</m:t>
                                    </m:r>
                                    <m:r>
                                      <a:rPr lang="en-US" sz="900">
                                        <a:effectLst/>
                                        <a:latin typeface="Cambria Math" panose="02040503050406030204" pitchFamily="18" charset="0"/>
                                      </a:rPr>
                                      <m:t>𝑅</m:t>
                                    </m:r>
                                    <m:r>
                                      <a:rPr lang="en-US" sz="900">
                                        <a:effectLst/>
                                        <a:latin typeface="Cambria Math" panose="02040503050406030204" pitchFamily="18" charset="0"/>
                                      </a:rPr>
                                      <m:t>0</m:t>
                                    </m:r>
                                  </m:e>
                                </m:d>
                              </m:oMath>
                            </m:oMathPara>
                          </a14:m>
                          <a:endParaRPr lang="zh-CN" sz="900" dirty="0">
                            <a:effectLst/>
                          </a:endParaRPr>
                        </a:p>
                        <a:p>
                          <a:pPr algn="ctr"/>
                          <a14:m>
                            <m:oMathPara xmlns:m="http://schemas.openxmlformats.org/officeDocument/2006/math">
                              <m:oMathParaPr>
                                <m:jc m:val="centerGroup"/>
                              </m:oMathParaPr>
                              <m:oMath xmlns:m="http://schemas.openxmlformats.org/officeDocument/2006/math">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𝑅</m:t>
                                    </m:r>
                                    <m:r>
                                      <a:rPr lang="en-US" sz="900">
                                        <a:effectLst/>
                                        <a:latin typeface="Cambria Math" panose="02040503050406030204" pitchFamily="18" charset="0"/>
                                      </a:rPr>
                                      <m:t>0,</m:t>
                                    </m:r>
                                    <m:r>
                                      <a:rPr lang="en-US" sz="900">
                                        <a:effectLst/>
                                        <a:latin typeface="Cambria Math" panose="02040503050406030204" pitchFamily="18" charset="0"/>
                                      </a:rPr>
                                      <m:t>𝑊</m:t>
                                    </m:r>
                                    <m:r>
                                      <a:rPr lang="en-US" sz="900">
                                        <a:effectLst/>
                                        <a:latin typeface="Cambria Math" panose="02040503050406030204" pitchFamily="18" charset="0"/>
                                      </a:rPr>
                                      <m:t>1,</m:t>
                                    </m:r>
                                    <m:r>
                                      <a:rPr lang="en-US" sz="900">
                                        <a:effectLst/>
                                        <a:latin typeface="Cambria Math" panose="02040503050406030204" pitchFamily="18" charset="0"/>
                                      </a:rPr>
                                      <m:t>𝑅</m:t>
                                    </m:r>
                                    <m:r>
                                      <a:rPr lang="en-US" sz="900">
                                        <a:effectLst/>
                                        <a:latin typeface="Cambria Math" panose="02040503050406030204" pitchFamily="18" charset="0"/>
                                      </a:rPr>
                                      <m:t>1</m:t>
                                    </m:r>
                                  </m:e>
                                </m:d>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𝑅</m:t>
                                    </m:r>
                                    <m:r>
                                      <a:rPr lang="en-US" sz="900">
                                        <a:effectLst/>
                                        <a:latin typeface="Cambria Math" panose="02040503050406030204" pitchFamily="18" charset="0"/>
                                      </a:rPr>
                                      <m:t>1,</m:t>
                                    </m:r>
                                    <m:r>
                                      <a:rPr lang="en-US" sz="900">
                                        <a:effectLst/>
                                        <a:latin typeface="Cambria Math" panose="02040503050406030204" pitchFamily="18" charset="0"/>
                                      </a:rPr>
                                      <m:t>𝑊</m:t>
                                    </m:r>
                                    <m:r>
                                      <a:rPr lang="en-US" sz="900">
                                        <a:effectLst/>
                                        <a:latin typeface="Cambria Math" panose="02040503050406030204" pitchFamily="18" charset="0"/>
                                      </a:rPr>
                                      <m:t>0,</m:t>
                                    </m:r>
                                    <m:r>
                                      <a:rPr lang="en-US" sz="900">
                                        <a:effectLst/>
                                        <a:latin typeface="Cambria Math" panose="02040503050406030204" pitchFamily="18" charset="0"/>
                                      </a:rPr>
                                      <m:t>𝑅</m:t>
                                    </m:r>
                                    <m:r>
                                      <a:rPr lang="en-US" sz="900">
                                        <a:effectLst/>
                                        <a:latin typeface="Cambria Math" panose="02040503050406030204" pitchFamily="18" charset="0"/>
                                      </a:rPr>
                                      <m:t>0</m:t>
                                    </m:r>
                                  </m:e>
                                </m:d>
                              </m:oMath>
                            </m:oMathPara>
                          </a14:m>
                          <a:endParaRPr lang="zh-CN" sz="9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456404839"/>
                      </a:ext>
                    </a:extLst>
                  </a:tr>
                  <a:tr h="287107">
                    <a:tc>
                      <a:txBody>
                        <a:bodyPr/>
                        <a:lstStyle/>
                        <a:p>
                          <a:pPr algn="ctr"/>
                          <a:r>
                            <a:rPr lang="en-US" sz="1200">
                              <a:effectLst/>
                            </a:rPr>
                            <a:t>March U</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dirty="0">
                              <a:effectLst/>
                            </a:rPr>
                            <a:t>13N</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14:m>
                            <m:oMath xmlns:m="http://schemas.openxmlformats.org/officeDocument/2006/math">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𝑊</m:t>
                                  </m:r>
                                  <m:r>
                                    <a:rPr lang="en-US" sz="900">
                                      <a:effectLst/>
                                      <a:latin typeface="Cambria Math" panose="02040503050406030204" pitchFamily="18" charset="0"/>
                                    </a:rPr>
                                    <m:t>0</m:t>
                                  </m:r>
                                </m:e>
                              </m:d>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𝑅</m:t>
                                  </m:r>
                                  <m:r>
                                    <a:rPr lang="en-US" sz="900">
                                      <a:effectLst/>
                                      <a:latin typeface="Cambria Math" panose="02040503050406030204" pitchFamily="18" charset="0"/>
                                    </a:rPr>
                                    <m:t>0,</m:t>
                                  </m:r>
                                  <m:r>
                                    <a:rPr lang="en-US" sz="900">
                                      <a:effectLst/>
                                      <a:latin typeface="Cambria Math" panose="02040503050406030204" pitchFamily="18" charset="0"/>
                                    </a:rPr>
                                    <m:t>𝑊</m:t>
                                  </m:r>
                                  <m:r>
                                    <a:rPr lang="en-US" sz="900">
                                      <a:effectLst/>
                                      <a:latin typeface="Cambria Math" panose="02040503050406030204" pitchFamily="18" charset="0"/>
                                    </a:rPr>
                                    <m:t>1,</m:t>
                                  </m:r>
                                  <m:r>
                                    <a:rPr lang="en-US" sz="900">
                                      <a:effectLst/>
                                      <a:latin typeface="Cambria Math" panose="02040503050406030204" pitchFamily="18" charset="0"/>
                                    </a:rPr>
                                    <m:t>𝑅</m:t>
                                  </m:r>
                                  <m:r>
                                    <a:rPr lang="en-US" sz="900">
                                      <a:effectLst/>
                                      <a:latin typeface="Cambria Math" panose="02040503050406030204" pitchFamily="18" charset="0"/>
                                    </a:rPr>
                                    <m:t>1,</m:t>
                                  </m:r>
                                  <m:r>
                                    <a:rPr lang="en-US" sz="900">
                                      <a:effectLst/>
                                      <a:latin typeface="Cambria Math" panose="02040503050406030204" pitchFamily="18" charset="0"/>
                                    </a:rPr>
                                    <m:t>𝑊</m:t>
                                  </m:r>
                                  <m:r>
                                    <a:rPr lang="en-US" sz="900">
                                      <a:effectLst/>
                                      <a:latin typeface="Cambria Math" panose="02040503050406030204" pitchFamily="18" charset="0"/>
                                    </a:rPr>
                                    <m:t>0</m:t>
                                  </m:r>
                                </m:e>
                              </m:d>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𝑅</m:t>
                                  </m:r>
                                  <m:r>
                                    <a:rPr lang="en-US" sz="900">
                                      <a:effectLst/>
                                      <a:latin typeface="Cambria Math" panose="02040503050406030204" pitchFamily="18" charset="0"/>
                                    </a:rPr>
                                    <m:t>0,</m:t>
                                  </m:r>
                                  <m:r>
                                    <a:rPr lang="en-US" sz="900">
                                      <a:effectLst/>
                                      <a:latin typeface="Cambria Math" panose="02040503050406030204" pitchFamily="18" charset="0"/>
                                    </a:rPr>
                                    <m:t>𝑊</m:t>
                                  </m:r>
                                  <m:r>
                                    <a:rPr lang="en-US" sz="900">
                                      <a:effectLst/>
                                      <a:latin typeface="Cambria Math" panose="02040503050406030204" pitchFamily="18" charset="0"/>
                                    </a:rPr>
                                    <m:t>1</m:t>
                                  </m:r>
                                </m:e>
                              </m:d>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𝑅</m:t>
                                  </m:r>
                                  <m:r>
                                    <a:rPr lang="en-US" sz="900">
                                      <a:effectLst/>
                                      <a:latin typeface="Cambria Math" panose="02040503050406030204" pitchFamily="18" charset="0"/>
                                    </a:rPr>
                                    <m:t>1,</m:t>
                                  </m:r>
                                  <m:r>
                                    <a:rPr lang="en-US" sz="900">
                                      <a:effectLst/>
                                      <a:latin typeface="Cambria Math" panose="02040503050406030204" pitchFamily="18" charset="0"/>
                                    </a:rPr>
                                    <m:t>𝑊</m:t>
                                  </m:r>
                                  <m:r>
                                    <a:rPr lang="en-US" sz="900">
                                      <a:effectLst/>
                                      <a:latin typeface="Cambria Math" panose="02040503050406030204" pitchFamily="18" charset="0"/>
                                    </a:rPr>
                                    <m:t>0,</m:t>
                                  </m:r>
                                  <m:r>
                                    <a:rPr lang="en-US" sz="900">
                                      <a:effectLst/>
                                      <a:latin typeface="Cambria Math" panose="02040503050406030204" pitchFamily="18" charset="0"/>
                                    </a:rPr>
                                    <m:t>𝑅</m:t>
                                  </m:r>
                                  <m:r>
                                    <a:rPr lang="en-US" sz="900">
                                      <a:effectLst/>
                                      <a:latin typeface="Cambria Math" panose="02040503050406030204" pitchFamily="18" charset="0"/>
                                    </a:rPr>
                                    <m:t>0,</m:t>
                                  </m:r>
                                  <m:r>
                                    <a:rPr lang="en-US" sz="900">
                                      <a:effectLst/>
                                      <a:latin typeface="Cambria Math" panose="02040503050406030204" pitchFamily="18" charset="0"/>
                                    </a:rPr>
                                    <m:t>𝑊</m:t>
                                  </m:r>
                                  <m:r>
                                    <a:rPr lang="en-US" sz="900">
                                      <a:effectLst/>
                                      <a:latin typeface="Cambria Math" panose="02040503050406030204" pitchFamily="18" charset="0"/>
                                    </a:rPr>
                                    <m:t>1</m:t>
                                  </m:r>
                                </m:e>
                              </m:d>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𝑅</m:t>
                                  </m:r>
                                  <m:r>
                                    <a:rPr lang="en-US" sz="900">
                                      <a:effectLst/>
                                      <a:latin typeface="Cambria Math" panose="02040503050406030204" pitchFamily="18" charset="0"/>
                                    </a:rPr>
                                    <m:t>1,</m:t>
                                  </m:r>
                                  <m:r>
                                    <a:rPr lang="en-US" sz="900">
                                      <a:effectLst/>
                                      <a:latin typeface="Cambria Math" panose="02040503050406030204" pitchFamily="18" charset="0"/>
                                    </a:rPr>
                                    <m:t>𝑊</m:t>
                                  </m:r>
                                  <m:r>
                                    <a:rPr lang="en-US" sz="900">
                                      <a:effectLst/>
                                      <a:latin typeface="Cambria Math" panose="02040503050406030204" pitchFamily="18" charset="0"/>
                                    </a:rPr>
                                    <m:t>0</m:t>
                                  </m:r>
                                </m:e>
                              </m:d>
                            </m:oMath>
                          </a14:m>
                          <a:r>
                            <a:rPr lang="en-US" sz="900" dirty="0">
                              <a:effectLst/>
                            </a:rPr>
                            <a:t> </a:t>
                          </a:r>
                          <a:endParaRPr lang="zh-CN" sz="9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3338298060"/>
                      </a:ext>
                    </a:extLst>
                  </a:tr>
                  <a:tr h="435652">
                    <a:tc>
                      <a:txBody>
                        <a:bodyPr/>
                        <a:lstStyle/>
                        <a:p>
                          <a:pPr algn="ctr"/>
                          <a:r>
                            <a:rPr lang="en-US" sz="1200">
                              <a:effectLst/>
                            </a:rPr>
                            <a:t>March RAW1</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a:effectLst/>
                            </a:rPr>
                            <a:t>13N</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𝑊</m:t>
                                    </m:r>
                                    <m:r>
                                      <a:rPr lang="en-US" sz="900">
                                        <a:effectLst/>
                                        <a:latin typeface="Cambria Math" panose="02040503050406030204" pitchFamily="18" charset="0"/>
                                      </a:rPr>
                                      <m:t>0</m:t>
                                    </m:r>
                                  </m:e>
                                </m:d>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𝑊</m:t>
                                    </m:r>
                                    <m:r>
                                      <a:rPr lang="en-US" sz="900">
                                        <a:effectLst/>
                                        <a:latin typeface="Cambria Math" panose="02040503050406030204" pitchFamily="18" charset="0"/>
                                      </a:rPr>
                                      <m:t>0,</m:t>
                                    </m:r>
                                    <m:r>
                                      <a:rPr lang="en-US" sz="900">
                                        <a:effectLst/>
                                        <a:latin typeface="Cambria Math" panose="02040503050406030204" pitchFamily="18" charset="0"/>
                                      </a:rPr>
                                      <m:t>𝑅</m:t>
                                    </m:r>
                                    <m:r>
                                      <a:rPr lang="en-US" sz="900">
                                        <a:effectLst/>
                                        <a:latin typeface="Cambria Math" panose="02040503050406030204" pitchFamily="18" charset="0"/>
                                      </a:rPr>
                                      <m:t>0</m:t>
                                    </m:r>
                                  </m:e>
                                </m:d>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𝑅</m:t>
                                    </m:r>
                                    <m:r>
                                      <a:rPr lang="en-US" sz="900">
                                        <a:effectLst/>
                                        <a:latin typeface="Cambria Math" panose="02040503050406030204" pitchFamily="18" charset="0"/>
                                      </a:rPr>
                                      <m:t>0</m:t>
                                    </m:r>
                                  </m:e>
                                </m:d>
                              </m:oMath>
                            </m:oMathPara>
                          </a14:m>
                          <a:endParaRPr lang="zh-CN" sz="900" dirty="0">
                            <a:effectLst/>
                          </a:endParaRPr>
                        </a:p>
                        <a:p>
                          <a:pPr algn="ctr"/>
                          <a14:m>
                            <m:oMathPara xmlns:m="http://schemas.openxmlformats.org/officeDocument/2006/math">
                              <m:oMathParaPr>
                                <m:jc m:val="centerGroup"/>
                              </m:oMathParaPr>
                              <m:oMath xmlns:m="http://schemas.openxmlformats.org/officeDocument/2006/math">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𝑊</m:t>
                                    </m:r>
                                    <m:r>
                                      <a:rPr lang="en-US" sz="900">
                                        <a:effectLst/>
                                        <a:latin typeface="Cambria Math" panose="02040503050406030204" pitchFamily="18" charset="0"/>
                                      </a:rPr>
                                      <m:t>1,</m:t>
                                    </m:r>
                                    <m:r>
                                      <a:rPr lang="en-US" sz="900">
                                        <a:effectLst/>
                                        <a:latin typeface="Cambria Math" panose="02040503050406030204" pitchFamily="18" charset="0"/>
                                      </a:rPr>
                                      <m:t>𝑅</m:t>
                                    </m:r>
                                    <m:r>
                                      <a:rPr lang="en-US" sz="900">
                                        <a:effectLst/>
                                        <a:latin typeface="Cambria Math" panose="02040503050406030204" pitchFamily="18" charset="0"/>
                                      </a:rPr>
                                      <m:t>1</m:t>
                                    </m:r>
                                  </m:e>
                                </m:d>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𝑅</m:t>
                                    </m:r>
                                    <m:r>
                                      <a:rPr lang="en-US" sz="900">
                                        <a:effectLst/>
                                        <a:latin typeface="Cambria Math" panose="02040503050406030204" pitchFamily="18" charset="0"/>
                                      </a:rPr>
                                      <m:t>1</m:t>
                                    </m:r>
                                  </m:e>
                                </m:d>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𝑊</m:t>
                                    </m:r>
                                    <m:r>
                                      <a:rPr lang="en-US" sz="900">
                                        <a:effectLst/>
                                        <a:latin typeface="Cambria Math" panose="02040503050406030204" pitchFamily="18" charset="0"/>
                                      </a:rPr>
                                      <m:t>1,</m:t>
                                    </m:r>
                                    <m:r>
                                      <a:rPr lang="en-US" sz="900">
                                        <a:effectLst/>
                                        <a:latin typeface="Cambria Math" panose="02040503050406030204" pitchFamily="18" charset="0"/>
                                      </a:rPr>
                                      <m:t>𝑅</m:t>
                                    </m:r>
                                    <m:r>
                                      <a:rPr lang="en-US" sz="900">
                                        <a:effectLst/>
                                        <a:latin typeface="Cambria Math" panose="02040503050406030204" pitchFamily="18" charset="0"/>
                                      </a:rPr>
                                      <m:t>1</m:t>
                                    </m:r>
                                  </m:e>
                                </m:d>
                              </m:oMath>
                            </m:oMathPara>
                          </a14:m>
                          <a:endParaRPr lang="zh-CN" sz="900" dirty="0">
                            <a:effectLst/>
                          </a:endParaRPr>
                        </a:p>
                        <a:p>
                          <a:pPr algn="ctr"/>
                          <a14:m>
                            <m:oMath xmlns:m="http://schemas.openxmlformats.org/officeDocument/2006/math">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𝑅</m:t>
                                  </m:r>
                                  <m:r>
                                    <a:rPr lang="en-US" sz="900">
                                      <a:effectLst/>
                                      <a:latin typeface="Cambria Math" panose="02040503050406030204" pitchFamily="18" charset="0"/>
                                    </a:rPr>
                                    <m:t>1</m:t>
                                  </m:r>
                                </m:e>
                              </m:d>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𝑊</m:t>
                                  </m:r>
                                  <m:r>
                                    <a:rPr lang="en-US" sz="900">
                                      <a:effectLst/>
                                      <a:latin typeface="Cambria Math" panose="02040503050406030204" pitchFamily="18" charset="0"/>
                                    </a:rPr>
                                    <m:t>0,</m:t>
                                  </m:r>
                                  <m:r>
                                    <a:rPr lang="en-US" sz="900">
                                      <a:effectLst/>
                                      <a:latin typeface="Cambria Math" panose="02040503050406030204" pitchFamily="18" charset="0"/>
                                    </a:rPr>
                                    <m:t>𝑅</m:t>
                                  </m:r>
                                  <m:r>
                                    <a:rPr lang="en-US" sz="900">
                                      <a:effectLst/>
                                      <a:latin typeface="Cambria Math" panose="02040503050406030204" pitchFamily="18" charset="0"/>
                                    </a:rPr>
                                    <m:t>0</m:t>
                                  </m:r>
                                </m:e>
                              </m:d>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𝑅</m:t>
                                  </m:r>
                                  <m:r>
                                    <a:rPr lang="en-US" sz="900">
                                      <a:effectLst/>
                                      <a:latin typeface="Cambria Math" panose="02040503050406030204" pitchFamily="18" charset="0"/>
                                    </a:rPr>
                                    <m:t>0</m:t>
                                  </m:r>
                                </m:e>
                              </m:d>
                            </m:oMath>
                          </a14:m>
                          <a:r>
                            <a:rPr lang="en-US" sz="900" dirty="0">
                              <a:effectLst/>
                            </a:rPr>
                            <a:t> </a:t>
                          </a:r>
                          <a:endParaRPr lang="zh-CN" sz="9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2261222972"/>
                      </a:ext>
                    </a:extLst>
                  </a:tr>
                  <a:tr h="290435">
                    <a:tc>
                      <a:txBody>
                        <a:bodyPr/>
                        <a:lstStyle/>
                        <a:p>
                          <a:pPr algn="ctr"/>
                          <a:r>
                            <a:rPr lang="en-US" sz="1200">
                              <a:effectLst/>
                            </a:rPr>
                            <a:t>March 1/0</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dirty="0">
                              <a:effectLst/>
                            </a:rPr>
                            <a:t>14N</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𝑊</m:t>
                                    </m:r>
                                    <m:r>
                                      <a:rPr lang="en-US" sz="900">
                                        <a:effectLst/>
                                        <a:latin typeface="Cambria Math" panose="02040503050406030204" pitchFamily="18" charset="0"/>
                                      </a:rPr>
                                      <m:t>0</m:t>
                                    </m:r>
                                  </m:e>
                                </m:d>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𝑅</m:t>
                                    </m:r>
                                    <m:r>
                                      <a:rPr lang="en-US" sz="900">
                                        <a:effectLst/>
                                        <a:latin typeface="Cambria Math" panose="02040503050406030204" pitchFamily="18" charset="0"/>
                                      </a:rPr>
                                      <m:t>0,</m:t>
                                    </m:r>
                                    <m:r>
                                      <a:rPr lang="en-US" sz="900">
                                        <a:effectLst/>
                                        <a:latin typeface="Cambria Math" panose="02040503050406030204" pitchFamily="18" charset="0"/>
                                      </a:rPr>
                                      <m:t>𝑊</m:t>
                                    </m:r>
                                    <m:r>
                                      <a:rPr lang="en-US" sz="900">
                                        <a:effectLst/>
                                        <a:latin typeface="Cambria Math" panose="02040503050406030204" pitchFamily="18" charset="0"/>
                                      </a:rPr>
                                      <m:t>1,</m:t>
                                    </m:r>
                                    <m:r>
                                      <a:rPr lang="en-US" sz="900">
                                        <a:effectLst/>
                                        <a:latin typeface="Cambria Math" panose="02040503050406030204" pitchFamily="18" charset="0"/>
                                      </a:rPr>
                                      <m:t>𝑅</m:t>
                                    </m:r>
                                    <m:r>
                                      <a:rPr lang="en-US" sz="900">
                                        <a:effectLst/>
                                        <a:latin typeface="Cambria Math" panose="02040503050406030204" pitchFamily="18" charset="0"/>
                                      </a:rPr>
                                      <m:t>1</m:t>
                                    </m:r>
                                  </m:e>
                                </m:d>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𝑅</m:t>
                                    </m:r>
                                    <m:r>
                                      <a:rPr lang="en-US" sz="900">
                                        <a:effectLst/>
                                        <a:latin typeface="Cambria Math" panose="02040503050406030204" pitchFamily="18" charset="0"/>
                                      </a:rPr>
                                      <m:t>1,</m:t>
                                    </m:r>
                                    <m:r>
                                      <a:rPr lang="en-US" sz="900">
                                        <a:effectLst/>
                                        <a:latin typeface="Cambria Math" panose="02040503050406030204" pitchFamily="18" charset="0"/>
                                      </a:rPr>
                                      <m:t>𝑊</m:t>
                                    </m:r>
                                    <m:r>
                                      <a:rPr lang="en-US" sz="900">
                                        <a:effectLst/>
                                        <a:latin typeface="Cambria Math" panose="02040503050406030204" pitchFamily="18" charset="0"/>
                                      </a:rPr>
                                      <m:t>0,</m:t>
                                    </m:r>
                                    <m:r>
                                      <a:rPr lang="en-US" sz="900">
                                        <a:effectLst/>
                                        <a:latin typeface="Cambria Math" panose="02040503050406030204" pitchFamily="18" charset="0"/>
                                      </a:rPr>
                                      <m:t>𝑅</m:t>
                                    </m:r>
                                    <m:r>
                                      <a:rPr lang="en-US" sz="900">
                                        <a:effectLst/>
                                        <a:latin typeface="Cambria Math" panose="02040503050406030204" pitchFamily="18" charset="0"/>
                                      </a:rPr>
                                      <m:t>0</m:t>
                                    </m:r>
                                  </m:e>
                                </m:d>
                              </m:oMath>
                            </m:oMathPara>
                          </a14:m>
                          <a:endParaRPr lang="zh-CN" sz="900" dirty="0">
                            <a:effectLst/>
                          </a:endParaRPr>
                        </a:p>
                        <a:p>
                          <a:pPr algn="ctr"/>
                          <a14:m>
                            <m:oMathPara xmlns:m="http://schemas.openxmlformats.org/officeDocument/2006/math">
                              <m:oMathParaPr>
                                <m:jc m:val="centerGroup"/>
                              </m:oMathParaPr>
                              <m:oMath xmlns:m="http://schemas.openxmlformats.org/officeDocument/2006/math">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𝑊</m:t>
                                    </m:r>
                                    <m:r>
                                      <a:rPr lang="en-US" sz="900">
                                        <a:effectLst/>
                                        <a:latin typeface="Cambria Math" panose="02040503050406030204" pitchFamily="18" charset="0"/>
                                      </a:rPr>
                                      <m:t>1</m:t>
                                    </m:r>
                                  </m:e>
                                </m:d>
                                <m:r>
                                  <a:rPr lang="en-US" sz="900">
                                    <a:effectLst/>
                                    <a:latin typeface="Cambria Math" panose="02040503050406030204" pitchFamily="18" charset="0"/>
                                  </a:rPr>
                                  <m:t> ⇑</m:t>
                                </m:r>
                                <m:d>
                                  <m:dPr>
                                    <m:ctrlPr>
                                      <a:rPr lang="zh-CN" sz="900" i="1">
                                        <a:effectLst/>
                                        <a:latin typeface="Cambria Math" panose="02040503050406030204" pitchFamily="18" charset="0"/>
                                      </a:rPr>
                                    </m:ctrlPr>
                                  </m:dPr>
                                  <m:e>
                                    <m:r>
                                      <a:rPr lang="en-US" sz="900">
                                        <a:effectLst/>
                                        <a:latin typeface="Cambria Math" panose="02040503050406030204" pitchFamily="18" charset="0"/>
                                      </a:rPr>
                                      <m:t>𝑅</m:t>
                                    </m:r>
                                    <m:r>
                                      <a:rPr lang="en-US" sz="900">
                                        <a:effectLst/>
                                        <a:latin typeface="Cambria Math" panose="02040503050406030204" pitchFamily="18" charset="0"/>
                                      </a:rPr>
                                      <m:t>1,</m:t>
                                    </m:r>
                                    <m:r>
                                      <a:rPr lang="en-US" sz="900">
                                        <a:effectLst/>
                                        <a:latin typeface="Cambria Math" panose="02040503050406030204" pitchFamily="18" charset="0"/>
                                      </a:rPr>
                                      <m:t>𝑊</m:t>
                                    </m:r>
                                    <m:r>
                                      <a:rPr lang="en-US" sz="900">
                                        <a:effectLst/>
                                        <a:latin typeface="Cambria Math" panose="02040503050406030204" pitchFamily="18" charset="0"/>
                                      </a:rPr>
                                      <m:t>0,</m:t>
                                    </m:r>
                                    <m:r>
                                      <a:rPr lang="en-US" sz="900">
                                        <a:effectLst/>
                                        <a:latin typeface="Cambria Math" panose="02040503050406030204" pitchFamily="18" charset="0"/>
                                      </a:rPr>
                                      <m:t>𝑅</m:t>
                                    </m:r>
                                    <m:r>
                                      <a:rPr lang="en-US" sz="900">
                                        <a:effectLst/>
                                        <a:latin typeface="Cambria Math" panose="02040503050406030204" pitchFamily="18" charset="0"/>
                                      </a:rPr>
                                      <m:t>0</m:t>
                                    </m:r>
                                  </m:e>
                                </m:d>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𝑅</m:t>
                                    </m:r>
                                    <m:r>
                                      <a:rPr lang="en-US" sz="900">
                                        <a:effectLst/>
                                        <a:latin typeface="Cambria Math" panose="02040503050406030204" pitchFamily="18" charset="0"/>
                                      </a:rPr>
                                      <m:t>0,</m:t>
                                    </m:r>
                                    <m:r>
                                      <a:rPr lang="en-US" sz="900">
                                        <a:effectLst/>
                                        <a:latin typeface="Cambria Math" panose="02040503050406030204" pitchFamily="18" charset="0"/>
                                      </a:rPr>
                                      <m:t>𝑊</m:t>
                                    </m:r>
                                    <m:r>
                                      <a:rPr lang="en-US" sz="900">
                                        <a:effectLst/>
                                        <a:latin typeface="Cambria Math" panose="02040503050406030204" pitchFamily="18" charset="0"/>
                                      </a:rPr>
                                      <m:t>1,</m:t>
                                    </m:r>
                                    <m:r>
                                      <a:rPr lang="en-US" sz="900">
                                        <a:effectLst/>
                                        <a:latin typeface="Cambria Math" panose="02040503050406030204" pitchFamily="18" charset="0"/>
                                      </a:rPr>
                                      <m:t>𝑅</m:t>
                                    </m:r>
                                    <m:r>
                                      <a:rPr lang="en-US" sz="900">
                                        <a:effectLst/>
                                        <a:latin typeface="Cambria Math" panose="02040503050406030204" pitchFamily="18" charset="0"/>
                                      </a:rPr>
                                      <m:t>1</m:t>
                                    </m:r>
                                  </m:e>
                                </m:d>
                              </m:oMath>
                            </m:oMathPara>
                          </a14:m>
                          <a:endParaRPr lang="zh-CN" sz="9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3525907537"/>
                      </a:ext>
                    </a:extLst>
                  </a:tr>
                  <a:tr h="290435">
                    <a:tc>
                      <a:txBody>
                        <a:bodyPr/>
                        <a:lstStyle/>
                        <a:p>
                          <a:pPr algn="ctr"/>
                          <a:r>
                            <a:rPr lang="en-US" sz="1200">
                              <a:effectLst/>
                            </a:rPr>
                            <a:t>March LR</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a:effectLst/>
                            </a:rPr>
                            <a:t>14N</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𝑊</m:t>
                                    </m:r>
                                    <m:r>
                                      <a:rPr lang="en-US" sz="900">
                                        <a:effectLst/>
                                        <a:latin typeface="Cambria Math" panose="02040503050406030204" pitchFamily="18" charset="0"/>
                                      </a:rPr>
                                      <m:t>0</m:t>
                                    </m:r>
                                  </m:e>
                                </m:d>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𝑅</m:t>
                                    </m:r>
                                    <m:r>
                                      <a:rPr lang="en-US" sz="900">
                                        <a:effectLst/>
                                        <a:latin typeface="Cambria Math" panose="02040503050406030204" pitchFamily="18" charset="0"/>
                                      </a:rPr>
                                      <m:t>0,</m:t>
                                    </m:r>
                                    <m:r>
                                      <a:rPr lang="en-US" sz="900">
                                        <a:effectLst/>
                                        <a:latin typeface="Cambria Math" panose="02040503050406030204" pitchFamily="18" charset="0"/>
                                      </a:rPr>
                                      <m:t>𝑊</m:t>
                                    </m:r>
                                    <m:r>
                                      <a:rPr lang="en-US" sz="900">
                                        <a:effectLst/>
                                        <a:latin typeface="Cambria Math" panose="02040503050406030204" pitchFamily="18" charset="0"/>
                                      </a:rPr>
                                      <m:t>1</m:t>
                                    </m:r>
                                  </m:e>
                                </m:d>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𝑅</m:t>
                                    </m:r>
                                    <m:r>
                                      <a:rPr lang="en-US" sz="900">
                                        <a:effectLst/>
                                        <a:latin typeface="Cambria Math" panose="02040503050406030204" pitchFamily="18" charset="0"/>
                                      </a:rPr>
                                      <m:t>1,</m:t>
                                    </m:r>
                                    <m:r>
                                      <a:rPr lang="en-US" sz="900">
                                        <a:effectLst/>
                                        <a:latin typeface="Cambria Math" panose="02040503050406030204" pitchFamily="18" charset="0"/>
                                      </a:rPr>
                                      <m:t>𝑊</m:t>
                                    </m:r>
                                    <m:r>
                                      <a:rPr lang="en-US" sz="900">
                                        <a:effectLst/>
                                        <a:latin typeface="Cambria Math" panose="02040503050406030204" pitchFamily="18" charset="0"/>
                                      </a:rPr>
                                      <m:t>0,</m:t>
                                    </m:r>
                                    <m:r>
                                      <a:rPr lang="en-US" sz="900">
                                        <a:effectLst/>
                                        <a:latin typeface="Cambria Math" panose="02040503050406030204" pitchFamily="18" charset="0"/>
                                      </a:rPr>
                                      <m:t>𝑅</m:t>
                                    </m:r>
                                    <m:r>
                                      <a:rPr lang="en-US" sz="900">
                                        <a:effectLst/>
                                        <a:latin typeface="Cambria Math" panose="02040503050406030204" pitchFamily="18" charset="0"/>
                                      </a:rPr>
                                      <m:t>0,</m:t>
                                    </m:r>
                                    <m:r>
                                      <a:rPr lang="en-US" sz="900">
                                        <a:effectLst/>
                                        <a:latin typeface="Cambria Math" panose="02040503050406030204" pitchFamily="18" charset="0"/>
                                      </a:rPr>
                                      <m:t>𝑊</m:t>
                                    </m:r>
                                    <m:r>
                                      <a:rPr lang="en-US" sz="900">
                                        <a:effectLst/>
                                        <a:latin typeface="Cambria Math" panose="02040503050406030204" pitchFamily="18" charset="0"/>
                                      </a:rPr>
                                      <m:t>1</m:t>
                                    </m:r>
                                  </m:e>
                                </m:d>
                              </m:oMath>
                            </m:oMathPara>
                          </a14:m>
                          <a:endParaRPr lang="zh-CN" sz="900" dirty="0">
                            <a:effectLst/>
                          </a:endParaRPr>
                        </a:p>
                        <a:p>
                          <a:pPr algn="ctr"/>
                          <a14:m>
                            <m:oMath xmlns:m="http://schemas.openxmlformats.org/officeDocument/2006/math">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𝑅</m:t>
                                  </m:r>
                                  <m:r>
                                    <a:rPr lang="en-US" sz="900">
                                      <a:effectLst/>
                                      <a:latin typeface="Cambria Math" panose="02040503050406030204" pitchFamily="18" charset="0"/>
                                    </a:rPr>
                                    <m:t>1,</m:t>
                                  </m:r>
                                  <m:r>
                                    <a:rPr lang="en-US" sz="900">
                                      <a:effectLst/>
                                      <a:latin typeface="Cambria Math" panose="02040503050406030204" pitchFamily="18" charset="0"/>
                                    </a:rPr>
                                    <m:t>𝑊</m:t>
                                  </m:r>
                                  <m:r>
                                    <a:rPr lang="en-US" sz="900">
                                      <a:effectLst/>
                                      <a:latin typeface="Cambria Math" panose="02040503050406030204" pitchFamily="18" charset="0"/>
                                    </a:rPr>
                                    <m:t>0</m:t>
                                  </m:r>
                                </m:e>
                              </m:d>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𝑅</m:t>
                                  </m:r>
                                  <m:r>
                                    <a:rPr lang="en-US" sz="900">
                                      <a:effectLst/>
                                      <a:latin typeface="Cambria Math" panose="02040503050406030204" pitchFamily="18" charset="0"/>
                                    </a:rPr>
                                    <m:t>0,</m:t>
                                  </m:r>
                                  <m:r>
                                    <a:rPr lang="en-US" sz="900">
                                      <a:effectLst/>
                                      <a:latin typeface="Cambria Math" panose="02040503050406030204" pitchFamily="18" charset="0"/>
                                    </a:rPr>
                                    <m:t>𝑊</m:t>
                                  </m:r>
                                  <m:r>
                                    <a:rPr lang="en-US" sz="900">
                                      <a:effectLst/>
                                      <a:latin typeface="Cambria Math" panose="02040503050406030204" pitchFamily="18" charset="0"/>
                                    </a:rPr>
                                    <m:t>1,</m:t>
                                  </m:r>
                                  <m:r>
                                    <a:rPr lang="en-US" sz="900">
                                      <a:effectLst/>
                                      <a:latin typeface="Cambria Math" panose="02040503050406030204" pitchFamily="18" charset="0"/>
                                    </a:rPr>
                                    <m:t>𝑅</m:t>
                                  </m:r>
                                  <m:r>
                                    <a:rPr lang="en-US" sz="900">
                                      <a:effectLst/>
                                      <a:latin typeface="Cambria Math" panose="02040503050406030204" pitchFamily="18" charset="0"/>
                                    </a:rPr>
                                    <m:t>1,</m:t>
                                  </m:r>
                                  <m:r>
                                    <a:rPr lang="en-US" sz="900">
                                      <a:effectLst/>
                                      <a:latin typeface="Cambria Math" panose="02040503050406030204" pitchFamily="18" charset="0"/>
                                    </a:rPr>
                                    <m:t>𝑊</m:t>
                                  </m:r>
                                  <m:r>
                                    <a:rPr lang="en-US" sz="900">
                                      <a:effectLst/>
                                      <a:latin typeface="Cambria Math" panose="02040503050406030204" pitchFamily="18" charset="0"/>
                                    </a:rPr>
                                    <m:t>0</m:t>
                                  </m:r>
                                </m:e>
                              </m:d>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𝑅</m:t>
                                  </m:r>
                                  <m:r>
                                    <a:rPr lang="en-US" sz="900">
                                      <a:effectLst/>
                                      <a:latin typeface="Cambria Math" panose="02040503050406030204" pitchFamily="18" charset="0"/>
                                    </a:rPr>
                                    <m:t>0</m:t>
                                  </m:r>
                                </m:e>
                              </m:d>
                            </m:oMath>
                          </a14:m>
                          <a:r>
                            <a:rPr lang="en-US" sz="900" dirty="0">
                              <a:effectLst/>
                            </a:rPr>
                            <a:t> </a:t>
                          </a:r>
                          <a:endParaRPr lang="zh-CN" sz="9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2990519234"/>
                      </a:ext>
                    </a:extLst>
                  </a:tr>
                  <a:tr h="290435">
                    <a:tc>
                      <a:txBody>
                        <a:bodyPr/>
                        <a:lstStyle/>
                        <a:p>
                          <a:pPr algn="ctr"/>
                          <a:r>
                            <a:rPr lang="en-US" sz="1200">
                              <a:effectLst/>
                            </a:rPr>
                            <a:t>March SR</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dirty="0">
                              <a:effectLst/>
                            </a:rPr>
                            <a:t>14N</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𝑊</m:t>
                                    </m:r>
                                    <m:r>
                                      <a:rPr lang="en-US" sz="900">
                                        <a:effectLst/>
                                        <a:latin typeface="Cambria Math" panose="02040503050406030204" pitchFamily="18" charset="0"/>
                                      </a:rPr>
                                      <m:t>0</m:t>
                                    </m:r>
                                  </m:e>
                                </m:d>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𝑅</m:t>
                                    </m:r>
                                    <m:r>
                                      <a:rPr lang="en-US" sz="900">
                                        <a:effectLst/>
                                        <a:latin typeface="Cambria Math" panose="02040503050406030204" pitchFamily="18" charset="0"/>
                                      </a:rPr>
                                      <m:t>0,</m:t>
                                    </m:r>
                                    <m:r>
                                      <a:rPr lang="en-US" sz="900">
                                        <a:effectLst/>
                                        <a:latin typeface="Cambria Math" panose="02040503050406030204" pitchFamily="18" charset="0"/>
                                      </a:rPr>
                                      <m:t>𝑊</m:t>
                                    </m:r>
                                    <m:r>
                                      <a:rPr lang="en-US" sz="900">
                                        <a:effectLst/>
                                        <a:latin typeface="Cambria Math" panose="02040503050406030204" pitchFamily="18" charset="0"/>
                                      </a:rPr>
                                      <m:t>1,</m:t>
                                    </m:r>
                                    <m:r>
                                      <a:rPr lang="en-US" sz="900">
                                        <a:effectLst/>
                                        <a:latin typeface="Cambria Math" panose="02040503050406030204" pitchFamily="18" charset="0"/>
                                      </a:rPr>
                                      <m:t>𝑅</m:t>
                                    </m:r>
                                    <m:r>
                                      <a:rPr lang="en-US" sz="900">
                                        <a:effectLst/>
                                        <a:latin typeface="Cambria Math" panose="02040503050406030204" pitchFamily="18" charset="0"/>
                                      </a:rPr>
                                      <m:t>1,</m:t>
                                    </m:r>
                                    <m:r>
                                      <a:rPr lang="en-US" sz="900">
                                        <a:effectLst/>
                                        <a:latin typeface="Cambria Math" panose="02040503050406030204" pitchFamily="18" charset="0"/>
                                      </a:rPr>
                                      <m:t>𝑊</m:t>
                                    </m:r>
                                    <m:r>
                                      <a:rPr lang="en-US" sz="900">
                                        <a:effectLst/>
                                        <a:latin typeface="Cambria Math" panose="02040503050406030204" pitchFamily="18" charset="0"/>
                                      </a:rPr>
                                      <m:t>0</m:t>
                                    </m:r>
                                  </m:e>
                                </m:d>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𝑅</m:t>
                                    </m:r>
                                    <m:r>
                                      <a:rPr lang="en-US" sz="900">
                                        <a:effectLst/>
                                        <a:latin typeface="Cambria Math" panose="02040503050406030204" pitchFamily="18" charset="0"/>
                                      </a:rPr>
                                      <m:t>0,</m:t>
                                    </m:r>
                                    <m:r>
                                      <a:rPr lang="en-US" sz="900">
                                        <a:effectLst/>
                                        <a:latin typeface="Cambria Math" panose="02040503050406030204" pitchFamily="18" charset="0"/>
                                      </a:rPr>
                                      <m:t>𝑅</m:t>
                                    </m:r>
                                    <m:r>
                                      <a:rPr lang="en-US" sz="900">
                                        <a:effectLst/>
                                        <a:latin typeface="Cambria Math" panose="02040503050406030204" pitchFamily="18" charset="0"/>
                                      </a:rPr>
                                      <m:t>0</m:t>
                                    </m:r>
                                  </m:e>
                                </m:d>
                              </m:oMath>
                            </m:oMathPara>
                          </a14:m>
                          <a:endParaRPr lang="zh-CN" sz="900">
                            <a:effectLst/>
                          </a:endParaRPr>
                        </a:p>
                        <a:p>
                          <a:pPr algn="ctr"/>
                          <a14:m>
                            <m:oMathPara xmlns:m="http://schemas.openxmlformats.org/officeDocument/2006/math">
                              <m:oMathParaPr>
                                <m:jc m:val="centerGroup"/>
                              </m:oMathParaPr>
                              <m:oMath xmlns:m="http://schemas.openxmlformats.org/officeDocument/2006/math">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𝑊</m:t>
                                    </m:r>
                                    <m:r>
                                      <a:rPr lang="en-US" sz="900">
                                        <a:effectLst/>
                                        <a:latin typeface="Cambria Math" panose="02040503050406030204" pitchFamily="18" charset="0"/>
                                      </a:rPr>
                                      <m:t>1</m:t>
                                    </m:r>
                                  </m:e>
                                </m:d>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𝑅</m:t>
                                    </m:r>
                                    <m:r>
                                      <a:rPr lang="en-US" sz="900">
                                        <a:effectLst/>
                                        <a:latin typeface="Cambria Math" panose="02040503050406030204" pitchFamily="18" charset="0"/>
                                      </a:rPr>
                                      <m:t>1,</m:t>
                                    </m:r>
                                    <m:r>
                                      <a:rPr lang="en-US" sz="900">
                                        <a:effectLst/>
                                        <a:latin typeface="Cambria Math" panose="02040503050406030204" pitchFamily="18" charset="0"/>
                                      </a:rPr>
                                      <m:t>𝑊</m:t>
                                    </m:r>
                                    <m:r>
                                      <a:rPr lang="en-US" sz="900">
                                        <a:effectLst/>
                                        <a:latin typeface="Cambria Math" panose="02040503050406030204" pitchFamily="18" charset="0"/>
                                      </a:rPr>
                                      <m:t>0,</m:t>
                                    </m:r>
                                    <m:r>
                                      <a:rPr lang="en-US" sz="900">
                                        <a:effectLst/>
                                        <a:latin typeface="Cambria Math" panose="02040503050406030204" pitchFamily="18" charset="0"/>
                                      </a:rPr>
                                      <m:t>𝑅</m:t>
                                    </m:r>
                                    <m:r>
                                      <a:rPr lang="en-US" sz="900">
                                        <a:effectLst/>
                                        <a:latin typeface="Cambria Math" panose="02040503050406030204" pitchFamily="18" charset="0"/>
                                      </a:rPr>
                                      <m:t>0,</m:t>
                                    </m:r>
                                    <m:r>
                                      <a:rPr lang="en-US" sz="900">
                                        <a:effectLst/>
                                        <a:latin typeface="Cambria Math" panose="02040503050406030204" pitchFamily="18" charset="0"/>
                                      </a:rPr>
                                      <m:t>𝑊</m:t>
                                    </m:r>
                                    <m:r>
                                      <a:rPr lang="en-US" sz="900">
                                        <a:effectLst/>
                                        <a:latin typeface="Cambria Math" panose="02040503050406030204" pitchFamily="18" charset="0"/>
                                      </a:rPr>
                                      <m:t>1</m:t>
                                    </m:r>
                                  </m:e>
                                </m:d>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𝑅</m:t>
                                    </m:r>
                                    <m:r>
                                      <a:rPr lang="en-US" sz="900">
                                        <a:effectLst/>
                                        <a:latin typeface="Cambria Math" panose="02040503050406030204" pitchFamily="18" charset="0"/>
                                      </a:rPr>
                                      <m:t>1,</m:t>
                                    </m:r>
                                    <m:r>
                                      <a:rPr lang="en-US" sz="900">
                                        <a:effectLst/>
                                        <a:latin typeface="Cambria Math" panose="02040503050406030204" pitchFamily="18" charset="0"/>
                                      </a:rPr>
                                      <m:t>𝑅</m:t>
                                    </m:r>
                                    <m:r>
                                      <a:rPr lang="en-US" sz="900">
                                        <a:effectLst/>
                                        <a:latin typeface="Cambria Math" panose="02040503050406030204" pitchFamily="18" charset="0"/>
                                      </a:rPr>
                                      <m:t>1</m:t>
                                    </m:r>
                                  </m:e>
                                </m:d>
                              </m:oMath>
                            </m:oMathPara>
                          </a14:m>
                          <a:endParaRPr lang="zh-CN" sz="9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353250036"/>
                      </a:ext>
                    </a:extLst>
                  </a:tr>
                  <a:tr h="435652">
                    <a:tc>
                      <a:txBody>
                        <a:bodyPr/>
                        <a:lstStyle/>
                        <a:p>
                          <a:pPr algn="ctr"/>
                          <a:r>
                            <a:rPr lang="en-US" sz="1200">
                              <a:effectLst/>
                            </a:rPr>
                            <a:t>March A</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dirty="0">
                              <a:effectLst/>
                            </a:rPr>
                            <a:t>15N</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𝑊</m:t>
                                    </m:r>
                                    <m:r>
                                      <a:rPr lang="en-US" sz="900">
                                        <a:effectLst/>
                                        <a:latin typeface="Cambria Math" panose="02040503050406030204" pitchFamily="18" charset="0"/>
                                      </a:rPr>
                                      <m:t>0</m:t>
                                    </m:r>
                                  </m:e>
                                </m:d>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𝑅</m:t>
                                    </m:r>
                                    <m:r>
                                      <a:rPr lang="en-US" sz="900">
                                        <a:effectLst/>
                                        <a:latin typeface="Cambria Math" panose="02040503050406030204" pitchFamily="18" charset="0"/>
                                      </a:rPr>
                                      <m:t>0,</m:t>
                                    </m:r>
                                    <m:r>
                                      <a:rPr lang="en-US" sz="900">
                                        <a:effectLst/>
                                        <a:latin typeface="Cambria Math" panose="02040503050406030204" pitchFamily="18" charset="0"/>
                                      </a:rPr>
                                      <m:t>𝑊</m:t>
                                    </m:r>
                                    <m:r>
                                      <a:rPr lang="en-US" sz="900">
                                        <a:effectLst/>
                                        <a:latin typeface="Cambria Math" panose="02040503050406030204" pitchFamily="18" charset="0"/>
                                      </a:rPr>
                                      <m:t>1,</m:t>
                                    </m:r>
                                    <m:r>
                                      <a:rPr lang="en-US" sz="900">
                                        <a:effectLst/>
                                        <a:latin typeface="Cambria Math" panose="02040503050406030204" pitchFamily="18" charset="0"/>
                                      </a:rPr>
                                      <m:t>𝑊</m:t>
                                    </m:r>
                                    <m:r>
                                      <a:rPr lang="en-US" sz="900">
                                        <a:effectLst/>
                                        <a:latin typeface="Cambria Math" panose="02040503050406030204" pitchFamily="18" charset="0"/>
                                      </a:rPr>
                                      <m:t>0,</m:t>
                                    </m:r>
                                    <m:r>
                                      <a:rPr lang="en-US" sz="900">
                                        <a:effectLst/>
                                        <a:latin typeface="Cambria Math" panose="02040503050406030204" pitchFamily="18" charset="0"/>
                                      </a:rPr>
                                      <m:t>𝑊</m:t>
                                    </m:r>
                                    <m:r>
                                      <a:rPr lang="en-US" sz="900">
                                        <a:effectLst/>
                                        <a:latin typeface="Cambria Math" panose="02040503050406030204" pitchFamily="18" charset="0"/>
                                      </a:rPr>
                                      <m:t>1</m:t>
                                    </m:r>
                                  </m:e>
                                </m:d>
                              </m:oMath>
                            </m:oMathPara>
                          </a14:m>
                          <a:endParaRPr lang="zh-CN" sz="900" dirty="0">
                            <a:effectLst/>
                          </a:endParaRPr>
                        </a:p>
                        <a:p>
                          <a:pPr algn="ctr"/>
                          <a14:m>
                            <m:oMathPara xmlns:m="http://schemas.openxmlformats.org/officeDocument/2006/math">
                              <m:oMathParaPr>
                                <m:jc m:val="centerGroup"/>
                              </m:oMathParaPr>
                              <m:oMath xmlns:m="http://schemas.openxmlformats.org/officeDocument/2006/math">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𝑅</m:t>
                                    </m:r>
                                    <m:r>
                                      <a:rPr lang="en-US" sz="900">
                                        <a:effectLst/>
                                        <a:latin typeface="Cambria Math" panose="02040503050406030204" pitchFamily="18" charset="0"/>
                                      </a:rPr>
                                      <m:t>1,</m:t>
                                    </m:r>
                                    <m:r>
                                      <a:rPr lang="en-US" sz="900">
                                        <a:effectLst/>
                                        <a:latin typeface="Cambria Math" panose="02040503050406030204" pitchFamily="18" charset="0"/>
                                      </a:rPr>
                                      <m:t>𝑊</m:t>
                                    </m:r>
                                    <m:r>
                                      <a:rPr lang="en-US" sz="900">
                                        <a:effectLst/>
                                        <a:latin typeface="Cambria Math" panose="02040503050406030204" pitchFamily="18" charset="0"/>
                                      </a:rPr>
                                      <m:t>0,</m:t>
                                    </m:r>
                                    <m:r>
                                      <a:rPr lang="en-US" sz="900">
                                        <a:effectLst/>
                                        <a:latin typeface="Cambria Math" panose="02040503050406030204" pitchFamily="18" charset="0"/>
                                      </a:rPr>
                                      <m:t>𝑊</m:t>
                                    </m:r>
                                    <m:r>
                                      <a:rPr lang="en-US" sz="900">
                                        <a:effectLst/>
                                        <a:latin typeface="Cambria Math" panose="02040503050406030204" pitchFamily="18" charset="0"/>
                                      </a:rPr>
                                      <m:t>1</m:t>
                                    </m:r>
                                  </m:e>
                                </m:d>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𝑅</m:t>
                                    </m:r>
                                    <m:r>
                                      <a:rPr lang="en-US" sz="900">
                                        <a:effectLst/>
                                        <a:latin typeface="Cambria Math" panose="02040503050406030204" pitchFamily="18" charset="0"/>
                                      </a:rPr>
                                      <m:t>1,</m:t>
                                    </m:r>
                                    <m:r>
                                      <a:rPr lang="en-US" sz="900">
                                        <a:effectLst/>
                                        <a:latin typeface="Cambria Math" panose="02040503050406030204" pitchFamily="18" charset="0"/>
                                      </a:rPr>
                                      <m:t>𝑊</m:t>
                                    </m:r>
                                    <m:r>
                                      <a:rPr lang="en-US" sz="900">
                                        <a:effectLst/>
                                        <a:latin typeface="Cambria Math" panose="02040503050406030204" pitchFamily="18" charset="0"/>
                                      </a:rPr>
                                      <m:t>0,</m:t>
                                    </m:r>
                                    <m:r>
                                      <a:rPr lang="en-US" sz="900">
                                        <a:effectLst/>
                                        <a:latin typeface="Cambria Math" panose="02040503050406030204" pitchFamily="18" charset="0"/>
                                      </a:rPr>
                                      <m:t>𝑊</m:t>
                                    </m:r>
                                    <m:r>
                                      <a:rPr lang="en-US" sz="900">
                                        <a:effectLst/>
                                        <a:latin typeface="Cambria Math" panose="02040503050406030204" pitchFamily="18" charset="0"/>
                                      </a:rPr>
                                      <m:t>1,</m:t>
                                    </m:r>
                                    <m:r>
                                      <a:rPr lang="en-US" sz="900">
                                        <a:effectLst/>
                                        <a:latin typeface="Cambria Math" panose="02040503050406030204" pitchFamily="18" charset="0"/>
                                      </a:rPr>
                                      <m:t>𝑊</m:t>
                                    </m:r>
                                    <m:r>
                                      <a:rPr lang="en-US" sz="900">
                                        <a:effectLst/>
                                        <a:latin typeface="Cambria Math" panose="02040503050406030204" pitchFamily="18" charset="0"/>
                                      </a:rPr>
                                      <m:t>0</m:t>
                                    </m:r>
                                  </m:e>
                                </m:d>
                              </m:oMath>
                            </m:oMathPara>
                          </a14:m>
                          <a:endParaRPr lang="zh-CN" sz="900" dirty="0">
                            <a:effectLst/>
                          </a:endParaRPr>
                        </a:p>
                        <a:p>
                          <a:pPr algn="ctr"/>
                          <a14:m>
                            <m:oMath xmlns:m="http://schemas.openxmlformats.org/officeDocument/2006/math">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𝑅</m:t>
                                  </m:r>
                                  <m:r>
                                    <a:rPr lang="en-US" sz="900">
                                      <a:effectLst/>
                                      <a:latin typeface="Cambria Math" panose="02040503050406030204" pitchFamily="18" charset="0"/>
                                    </a:rPr>
                                    <m:t>0,</m:t>
                                  </m:r>
                                  <m:r>
                                    <a:rPr lang="en-US" sz="900">
                                      <a:effectLst/>
                                      <a:latin typeface="Cambria Math" panose="02040503050406030204" pitchFamily="18" charset="0"/>
                                    </a:rPr>
                                    <m:t>𝑊</m:t>
                                  </m:r>
                                  <m:r>
                                    <a:rPr lang="en-US" sz="900">
                                      <a:effectLst/>
                                      <a:latin typeface="Cambria Math" panose="02040503050406030204" pitchFamily="18" charset="0"/>
                                    </a:rPr>
                                    <m:t>1,</m:t>
                                  </m:r>
                                  <m:r>
                                    <a:rPr lang="en-US" sz="900">
                                      <a:effectLst/>
                                      <a:latin typeface="Cambria Math" panose="02040503050406030204" pitchFamily="18" charset="0"/>
                                    </a:rPr>
                                    <m:t>𝑊</m:t>
                                  </m:r>
                                  <m:r>
                                    <a:rPr lang="en-US" sz="900">
                                      <a:effectLst/>
                                      <a:latin typeface="Cambria Math" panose="02040503050406030204" pitchFamily="18" charset="0"/>
                                    </a:rPr>
                                    <m:t>0</m:t>
                                  </m:r>
                                </m:e>
                              </m:d>
                            </m:oMath>
                          </a14:m>
                          <a:r>
                            <a:rPr lang="en-US" sz="900" dirty="0">
                              <a:effectLst/>
                            </a:rPr>
                            <a:t> </a:t>
                          </a:r>
                          <a:endParaRPr lang="zh-CN" sz="9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2246568437"/>
                      </a:ext>
                    </a:extLst>
                  </a:tr>
                  <a:tr h="435652">
                    <a:tc>
                      <a:txBody>
                        <a:bodyPr/>
                        <a:lstStyle/>
                        <a:p>
                          <a:pPr algn="ctr"/>
                          <a:r>
                            <a:rPr lang="en-US" sz="1200">
                              <a:effectLst/>
                            </a:rPr>
                            <a:t>March B</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dirty="0">
                              <a:effectLst/>
                            </a:rPr>
                            <a:t>17N</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𝑊</m:t>
                                    </m:r>
                                    <m:r>
                                      <a:rPr lang="en-US" sz="900">
                                        <a:effectLst/>
                                        <a:latin typeface="Cambria Math" panose="02040503050406030204" pitchFamily="18" charset="0"/>
                                      </a:rPr>
                                      <m:t>0</m:t>
                                    </m:r>
                                  </m:e>
                                </m:d>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𝑅</m:t>
                                    </m:r>
                                    <m:r>
                                      <a:rPr lang="en-US" sz="900">
                                        <a:effectLst/>
                                        <a:latin typeface="Cambria Math" panose="02040503050406030204" pitchFamily="18" charset="0"/>
                                      </a:rPr>
                                      <m:t>0,</m:t>
                                    </m:r>
                                    <m:r>
                                      <a:rPr lang="en-US" sz="900">
                                        <a:effectLst/>
                                        <a:latin typeface="Cambria Math" panose="02040503050406030204" pitchFamily="18" charset="0"/>
                                      </a:rPr>
                                      <m:t>𝑊</m:t>
                                    </m:r>
                                    <m:r>
                                      <a:rPr lang="en-US" sz="900">
                                        <a:effectLst/>
                                        <a:latin typeface="Cambria Math" panose="02040503050406030204" pitchFamily="18" charset="0"/>
                                      </a:rPr>
                                      <m:t>1,</m:t>
                                    </m:r>
                                    <m:r>
                                      <a:rPr lang="en-US" sz="900">
                                        <a:effectLst/>
                                        <a:latin typeface="Cambria Math" panose="02040503050406030204" pitchFamily="18" charset="0"/>
                                      </a:rPr>
                                      <m:t>𝑅</m:t>
                                    </m:r>
                                    <m:r>
                                      <a:rPr lang="en-US" sz="900">
                                        <a:effectLst/>
                                        <a:latin typeface="Cambria Math" panose="02040503050406030204" pitchFamily="18" charset="0"/>
                                      </a:rPr>
                                      <m:t>1,</m:t>
                                    </m:r>
                                    <m:r>
                                      <a:rPr lang="en-US" sz="900">
                                        <a:effectLst/>
                                        <a:latin typeface="Cambria Math" panose="02040503050406030204" pitchFamily="18" charset="0"/>
                                      </a:rPr>
                                      <m:t>𝑊</m:t>
                                    </m:r>
                                    <m:r>
                                      <a:rPr lang="en-US" sz="900">
                                        <a:effectLst/>
                                        <a:latin typeface="Cambria Math" panose="02040503050406030204" pitchFamily="18" charset="0"/>
                                      </a:rPr>
                                      <m:t>0,</m:t>
                                    </m:r>
                                    <m:r>
                                      <a:rPr lang="en-US" sz="900">
                                        <a:effectLst/>
                                        <a:latin typeface="Cambria Math" panose="02040503050406030204" pitchFamily="18" charset="0"/>
                                      </a:rPr>
                                      <m:t>𝑅</m:t>
                                    </m:r>
                                    <m:r>
                                      <a:rPr lang="en-US" sz="900">
                                        <a:effectLst/>
                                        <a:latin typeface="Cambria Math" panose="02040503050406030204" pitchFamily="18" charset="0"/>
                                      </a:rPr>
                                      <m:t>0,</m:t>
                                    </m:r>
                                    <m:r>
                                      <a:rPr lang="en-US" sz="900">
                                        <a:effectLst/>
                                        <a:latin typeface="Cambria Math" panose="02040503050406030204" pitchFamily="18" charset="0"/>
                                      </a:rPr>
                                      <m:t>𝑊</m:t>
                                    </m:r>
                                    <m:r>
                                      <a:rPr lang="en-US" sz="900">
                                        <a:effectLst/>
                                        <a:latin typeface="Cambria Math" panose="02040503050406030204" pitchFamily="18" charset="0"/>
                                      </a:rPr>
                                      <m:t>1</m:t>
                                    </m:r>
                                  </m:e>
                                </m:d>
                              </m:oMath>
                            </m:oMathPara>
                          </a14:m>
                          <a:endParaRPr lang="zh-CN" sz="900" dirty="0">
                            <a:effectLst/>
                          </a:endParaRPr>
                        </a:p>
                        <a:p>
                          <a:pPr algn="ctr"/>
                          <a14:m>
                            <m:oMathPara xmlns:m="http://schemas.openxmlformats.org/officeDocument/2006/math">
                              <m:oMathParaPr>
                                <m:jc m:val="centerGroup"/>
                              </m:oMathParaPr>
                              <m:oMath xmlns:m="http://schemas.openxmlformats.org/officeDocument/2006/math">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𝑅</m:t>
                                    </m:r>
                                    <m:r>
                                      <a:rPr lang="en-US" sz="900">
                                        <a:effectLst/>
                                        <a:latin typeface="Cambria Math" panose="02040503050406030204" pitchFamily="18" charset="0"/>
                                      </a:rPr>
                                      <m:t>1,</m:t>
                                    </m:r>
                                    <m:r>
                                      <a:rPr lang="en-US" sz="900">
                                        <a:effectLst/>
                                        <a:latin typeface="Cambria Math" panose="02040503050406030204" pitchFamily="18" charset="0"/>
                                      </a:rPr>
                                      <m:t>𝑊</m:t>
                                    </m:r>
                                    <m:r>
                                      <a:rPr lang="en-US" sz="900">
                                        <a:effectLst/>
                                        <a:latin typeface="Cambria Math" panose="02040503050406030204" pitchFamily="18" charset="0"/>
                                      </a:rPr>
                                      <m:t>0,</m:t>
                                    </m:r>
                                    <m:r>
                                      <a:rPr lang="en-US" sz="900">
                                        <a:effectLst/>
                                        <a:latin typeface="Cambria Math" panose="02040503050406030204" pitchFamily="18" charset="0"/>
                                      </a:rPr>
                                      <m:t>𝑊</m:t>
                                    </m:r>
                                    <m:r>
                                      <a:rPr lang="en-US" sz="900">
                                        <a:effectLst/>
                                        <a:latin typeface="Cambria Math" panose="02040503050406030204" pitchFamily="18" charset="0"/>
                                      </a:rPr>
                                      <m:t>1</m:t>
                                    </m:r>
                                  </m:e>
                                </m:d>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𝑅</m:t>
                                    </m:r>
                                    <m:r>
                                      <a:rPr lang="en-US" sz="900">
                                        <a:effectLst/>
                                        <a:latin typeface="Cambria Math" panose="02040503050406030204" pitchFamily="18" charset="0"/>
                                      </a:rPr>
                                      <m:t>1,</m:t>
                                    </m:r>
                                    <m:r>
                                      <a:rPr lang="en-US" sz="900">
                                        <a:effectLst/>
                                        <a:latin typeface="Cambria Math" panose="02040503050406030204" pitchFamily="18" charset="0"/>
                                      </a:rPr>
                                      <m:t>𝑊</m:t>
                                    </m:r>
                                    <m:r>
                                      <a:rPr lang="en-US" sz="900">
                                        <a:effectLst/>
                                        <a:latin typeface="Cambria Math" panose="02040503050406030204" pitchFamily="18" charset="0"/>
                                      </a:rPr>
                                      <m:t>0,</m:t>
                                    </m:r>
                                    <m:r>
                                      <a:rPr lang="en-US" sz="900">
                                        <a:effectLst/>
                                        <a:latin typeface="Cambria Math" panose="02040503050406030204" pitchFamily="18" charset="0"/>
                                      </a:rPr>
                                      <m:t>𝑊</m:t>
                                    </m:r>
                                    <m:r>
                                      <a:rPr lang="en-US" sz="900">
                                        <a:effectLst/>
                                        <a:latin typeface="Cambria Math" panose="02040503050406030204" pitchFamily="18" charset="0"/>
                                      </a:rPr>
                                      <m:t>1,</m:t>
                                    </m:r>
                                    <m:r>
                                      <a:rPr lang="en-US" sz="900">
                                        <a:effectLst/>
                                        <a:latin typeface="Cambria Math" panose="02040503050406030204" pitchFamily="18" charset="0"/>
                                      </a:rPr>
                                      <m:t>𝑊</m:t>
                                    </m:r>
                                    <m:r>
                                      <a:rPr lang="en-US" sz="900">
                                        <a:effectLst/>
                                        <a:latin typeface="Cambria Math" panose="02040503050406030204" pitchFamily="18" charset="0"/>
                                      </a:rPr>
                                      <m:t>0</m:t>
                                    </m:r>
                                  </m:e>
                                </m:d>
                              </m:oMath>
                            </m:oMathPara>
                          </a14:m>
                          <a:endParaRPr lang="zh-CN" sz="900" dirty="0">
                            <a:effectLst/>
                          </a:endParaRPr>
                        </a:p>
                        <a:p>
                          <a:pPr algn="ctr"/>
                          <a14:m>
                            <m:oMath xmlns:m="http://schemas.openxmlformats.org/officeDocument/2006/math">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𝑅</m:t>
                                  </m:r>
                                  <m:r>
                                    <a:rPr lang="en-US" sz="900">
                                      <a:effectLst/>
                                      <a:latin typeface="Cambria Math" panose="02040503050406030204" pitchFamily="18" charset="0"/>
                                    </a:rPr>
                                    <m:t>0,</m:t>
                                  </m:r>
                                  <m:r>
                                    <a:rPr lang="en-US" sz="900">
                                      <a:effectLst/>
                                      <a:latin typeface="Cambria Math" panose="02040503050406030204" pitchFamily="18" charset="0"/>
                                    </a:rPr>
                                    <m:t>𝑊</m:t>
                                  </m:r>
                                  <m:r>
                                    <a:rPr lang="en-US" sz="900">
                                      <a:effectLst/>
                                      <a:latin typeface="Cambria Math" panose="02040503050406030204" pitchFamily="18" charset="0"/>
                                    </a:rPr>
                                    <m:t>1,</m:t>
                                  </m:r>
                                  <m:r>
                                    <a:rPr lang="en-US" sz="900">
                                      <a:effectLst/>
                                      <a:latin typeface="Cambria Math" panose="02040503050406030204" pitchFamily="18" charset="0"/>
                                    </a:rPr>
                                    <m:t>𝑊</m:t>
                                  </m:r>
                                  <m:r>
                                    <a:rPr lang="en-US" sz="900">
                                      <a:effectLst/>
                                      <a:latin typeface="Cambria Math" panose="02040503050406030204" pitchFamily="18" charset="0"/>
                                    </a:rPr>
                                    <m:t>0</m:t>
                                  </m:r>
                                </m:e>
                              </m:d>
                            </m:oMath>
                          </a14:m>
                          <a:r>
                            <a:rPr lang="en-US" sz="900" dirty="0">
                              <a:effectLst/>
                            </a:rPr>
                            <a:t> </a:t>
                          </a:r>
                          <a:endParaRPr lang="zh-CN" sz="9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3619420910"/>
                      </a:ext>
                    </a:extLst>
                  </a:tr>
                  <a:tr h="435652">
                    <a:tc>
                      <a:txBody>
                        <a:bodyPr/>
                        <a:lstStyle/>
                        <a:p>
                          <a:pPr algn="ctr"/>
                          <a:r>
                            <a:rPr lang="en-US" sz="1200" dirty="0">
                              <a:effectLst/>
                            </a:rPr>
                            <a:t>March MSS</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dirty="0">
                              <a:effectLst/>
                            </a:rPr>
                            <a:t>18N</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𝑊</m:t>
                                    </m:r>
                                    <m:r>
                                      <a:rPr lang="en-US" sz="900">
                                        <a:effectLst/>
                                        <a:latin typeface="Cambria Math" panose="02040503050406030204" pitchFamily="18" charset="0"/>
                                      </a:rPr>
                                      <m:t>0</m:t>
                                    </m:r>
                                  </m:e>
                                </m:d>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𝑅</m:t>
                                    </m:r>
                                    <m:r>
                                      <a:rPr lang="en-US" sz="900">
                                        <a:effectLst/>
                                        <a:latin typeface="Cambria Math" panose="02040503050406030204" pitchFamily="18" charset="0"/>
                                      </a:rPr>
                                      <m:t>0,</m:t>
                                    </m:r>
                                    <m:r>
                                      <a:rPr lang="en-US" sz="900">
                                        <a:effectLst/>
                                        <a:latin typeface="Cambria Math" panose="02040503050406030204" pitchFamily="18" charset="0"/>
                                      </a:rPr>
                                      <m:t>𝑅</m:t>
                                    </m:r>
                                    <m:r>
                                      <a:rPr lang="en-US" sz="900">
                                        <a:effectLst/>
                                        <a:latin typeface="Cambria Math" panose="02040503050406030204" pitchFamily="18" charset="0"/>
                                      </a:rPr>
                                      <m:t>0,</m:t>
                                    </m:r>
                                    <m:r>
                                      <a:rPr lang="en-US" sz="900">
                                        <a:effectLst/>
                                        <a:latin typeface="Cambria Math" panose="02040503050406030204" pitchFamily="18" charset="0"/>
                                      </a:rPr>
                                      <m:t>𝑊</m:t>
                                    </m:r>
                                    <m:r>
                                      <a:rPr lang="en-US" sz="900">
                                        <a:effectLst/>
                                        <a:latin typeface="Cambria Math" panose="02040503050406030204" pitchFamily="18" charset="0"/>
                                      </a:rPr>
                                      <m:t>1,</m:t>
                                    </m:r>
                                    <m:r>
                                      <a:rPr lang="en-US" sz="900">
                                        <a:effectLst/>
                                        <a:latin typeface="Cambria Math" panose="02040503050406030204" pitchFamily="18" charset="0"/>
                                      </a:rPr>
                                      <m:t>𝑊</m:t>
                                    </m:r>
                                    <m:r>
                                      <a:rPr lang="en-US" sz="900">
                                        <a:effectLst/>
                                        <a:latin typeface="Cambria Math" panose="02040503050406030204" pitchFamily="18" charset="0"/>
                                      </a:rPr>
                                      <m:t>1</m:t>
                                    </m:r>
                                  </m:e>
                                </m:d>
                              </m:oMath>
                            </m:oMathPara>
                          </a14:m>
                          <a:endParaRPr lang="zh-CN" sz="900" dirty="0">
                            <a:effectLst/>
                          </a:endParaRPr>
                        </a:p>
                        <a:p>
                          <a:pPr algn="ctr"/>
                          <a14:m>
                            <m:oMathPara xmlns:m="http://schemas.openxmlformats.org/officeDocument/2006/math">
                              <m:oMathParaPr>
                                <m:jc m:val="centerGroup"/>
                              </m:oMathParaPr>
                              <m:oMath xmlns:m="http://schemas.openxmlformats.org/officeDocument/2006/math">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𝑅</m:t>
                                    </m:r>
                                    <m:r>
                                      <a:rPr lang="en-US" sz="900">
                                        <a:effectLst/>
                                        <a:latin typeface="Cambria Math" panose="02040503050406030204" pitchFamily="18" charset="0"/>
                                      </a:rPr>
                                      <m:t>1,</m:t>
                                    </m:r>
                                    <m:r>
                                      <a:rPr lang="en-US" sz="900">
                                        <a:effectLst/>
                                        <a:latin typeface="Cambria Math" panose="02040503050406030204" pitchFamily="18" charset="0"/>
                                      </a:rPr>
                                      <m:t>𝑅</m:t>
                                    </m:r>
                                    <m:r>
                                      <a:rPr lang="en-US" sz="900">
                                        <a:effectLst/>
                                        <a:latin typeface="Cambria Math" panose="02040503050406030204" pitchFamily="18" charset="0"/>
                                      </a:rPr>
                                      <m:t>1,</m:t>
                                    </m:r>
                                    <m:r>
                                      <a:rPr lang="en-US" sz="900">
                                        <a:effectLst/>
                                        <a:latin typeface="Cambria Math" panose="02040503050406030204" pitchFamily="18" charset="0"/>
                                      </a:rPr>
                                      <m:t>𝑊</m:t>
                                    </m:r>
                                    <m:r>
                                      <a:rPr lang="en-US" sz="900">
                                        <a:effectLst/>
                                        <a:latin typeface="Cambria Math" panose="02040503050406030204" pitchFamily="18" charset="0"/>
                                      </a:rPr>
                                      <m:t>0,</m:t>
                                    </m:r>
                                    <m:r>
                                      <a:rPr lang="en-US" sz="900">
                                        <a:effectLst/>
                                        <a:latin typeface="Cambria Math" panose="02040503050406030204" pitchFamily="18" charset="0"/>
                                      </a:rPr>
                                      <m:t>𝑊</m:t>
                                    </m:r>
                                    <m:r>
                                      <a:rPr lang="en-US" sz="900">
                                        <a:effectLst/>
                                        <a:latin typeface="Cambria Math" panose="02040503050406030204" pitchFamily="18" charset="0"/>
                                      </a:rPr>
                                      <m:t>0</m:t>
                                    </m:r>
                                  </m:e>
                                </m:d>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𝑅</m:t>
                                    </m:r>
                                    <m:r>
                                      <a:rPr lang="en-US" sz="900">
                                        <a:effectLst/>
                                        <a:latin typeface="Cambria Math" panose="02040503050406030204" pitchFamily="18" charset="0"/>
                                      </a:rPr>
                                      <m:t>0,</m:t>
                                    </m:r>
                                    <m:r>
                                      <a:rPr lang="en-US" sz="900">
                                        <a:effectLst/>
                                        <a:latin typeface="Cambria Math" panose="02040503050406030204" pitchFamily="18" charset="0"/>
                                      </a:rPr>
                                      <m:t>𝑅</m:t>
                                    </m:r>
                                    <m:r>
                                      <a:rPr lang="en-US" sz="900">
                                        <a:effectLst/>
                                        <a:latin typeface="Cambria Math" panose="02040503050406030204" pitchFamily="18" charset="0"/>
                                      </a:rPr>
                                      <m:t>0,</m:t>
                                    </m:r>
                                    <m:r>
                                      <a:rPr lang="en-US" sz="900">
                                        <a:effectLst/>
                                        <a:latin typeface="Cambria Math" panose="02040503050406030204" pitchFamily="18" charset="0"/>
                                      </a:rPr>
                                      <m:t>𝑊</m:t>
                                    </m:r>
                                    <m:r>
                                      <a:rPr lang="en-US" sz="900">
                                        <a:effectLst/>
                                        <a:latin typeface="Cambria Math" panose="02040503050406030204" pitchFamily="18" charset="0"/>
                                      </a:rPr>
                                      <m:t>1,</m:t>
                                    </m:r>
                                    <m:r>
                                      <a:rPr lang="en-US" sz="900">
                                        <a:effectLst/>
                                        <a:latin typeface="Cambria Math" panose="02040503050406030204" pitchFamily="18" charset="0"/>
                                      </a:rPr>
                                      <m:t>𝑊</m:t>
                                    </m:r>
                                    <m:r>
                                      <a:rPr lang="en-US" sz="900">
                                        <a:effectLst/>
                                        <a:latin typeface="Cambria Math" panose="02040503050406030204" pitchFamily="18" charset="0"/>
                                      </a:rPr>
                                      <m:t>1</m:t>
                                    </m:r>
                                  </m:e>
                                </m:d>
                              </m:oMath>
                            </m:oMathPara>
                          </a14:m>
                          <a:endParaRPr lang="zh-CN" sz="900" dirty="0">
                            <a:effectLst/>
                          </a:endParaRPr>
                        </a:p>
                        <a:p>
                          <a:pPr algn="ctr"/>
                          <a14:m>
                            <m:oMath xmlns:m="http://schemas.openxmlformats.org/officeDocument/2006/math">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𝑅</m:t>
                                  </m:r>
                                  <m:r>
                                    <a:rPr lang="en-US" sz="900">
                                      <a:effectLst/>
                                      <a:latin typeface="Cambria Math" panose="02040503050406030204" pitchFamily="18" charset="0"/>
                                    </a:rPr>
                                    <m:t>1,</m:t>
                                  </m:r>
                                  <m:r>
                                    <a:rPr lang="en-US" sz="900">
                                      <a:effectLst/>
                                      <a:latin typeface="Cambria Math" panose="02040503050406030204" pitchFamily="18" charset="0"/>
                                    </a:rPr>
                                    <m:t>𝑅</m:t>
                                  </m:r>
                                  <m:r>
                                    <a:rPr lang="en-US" sz="900">
                                      <a:effectLst/>
                                      <a:latin typeface="Cambria Math" panose="02040503050406030204" pitchFamily="18" charset="0"/>
                                    </a:rPr>
                                    <m:t>1,</m:t>
                                  </m:r>
                                  <m:r>
                                    <a:rPr lang="en-US" sz="900">
                                      <a:effectLst/>
                                      <a:latin typeface="Cambria Math" panose="02040503050406030204" pitchFamily="18" charset="0"/>
                                    </a:rPr>
                                    <m:t>𝑊</m:t>
                                  </m:r>
                                  <m:r>
                                    <a:rPr lang="en-US" sz="900">
                                      <a:effectLst/>
                                      <a:latin typeface="Cambria Math" panose="02040503050406030204" pitchFamily="18" charset="0"/>
                                    </a:rPr>
                                    <m:t>0,</m:t>
                                  </m:r>
                                  <m:r>
                                    <a:rPr lang="en-US" sz="900">
                                      <a:effectLst/>
                                      <a:latin typeface="Cambria Math" panose="02040503050406030204" pitchFamily="18" charset="0"/>
                                    </a:rPr>
                                    <m:t>𝑊</m:t>
                                  </m:r>
                                  <m:r>
                                    <a:rPr lang="en-US" sz="900">
                                      <a:effectLst/>
                                      <a:latin typeface="Cambria Math" panose="02040503050406030204" pitchFamily="18" charset="0"/>
                                    </a:rPr>
                                    <m:t>0</m:t>
                                  </m:r>
                                </m:e>
                              </m:d>
                              <m:r>
                                <a:rPr lang="en-US" sz="900">
                                  <a:effectLst/>
                                  <a:latin typeface="Cambria Math" panose="02040503050406030204" pitchFamily="18" charset="0"/>
                                </a:rPr>
                                <m:t>⇕</m:t>
                              </m:r>
                              <m:d>
                                <m:dPr>
                                  <m:ctrlPr>
                                    <a:rPr lang="zh-CN" sz="900" i="1">
                                      <a:effectLst/>
                                      <a:latin typeface="Cambria Math" panose="02040503050406030204" pitchFamily="18" charset="0"/>
                                    </a:rPr>
                                  </m:ctrlPr>
                                </m:dPr>
                                <m:e>
                                  <m:r>
                                    <a:rPr lang="en-US" sz="900">
                                      <a:effectLst/>
                                      <a:latin typeface="Cambria Math" panose="02040503050406030204" pitchFamily="18" charset="0"/>
                                    </a:rPr>
                                    <m:t>𝑅</m:t>
                                  </m:r>
                                  <m:r>
                                    <a:rPr lang="en-US" sz="900">
                                      <a:effectLst/>
                                      <a:latin typeface="Cambria Math" panose="02040503050406030204" pitchFamily="18" charset="0"/>
                                    </a:rPr>
                                    <m:t>0</m:t>
                                  </m:r>
                                </m:e>
                              </m:d>
                            </m:oMath>
                          </a14:m>
                          <a:r>
                            <a:rPr lang="en-US" sz="900" dirty="0">
                              <a:effectLst/>
                            </a:rPr>
                            <a:t> </a:t>
                          </a:r>
                          <a:endParaRPr lang="zh-CN" sz="9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328969064"/>
                      </a:ext>
                    </a:extLst>
                  </a:tr>
                </a:tbl>
              </a:graphicData>
            </a:graphic>
          </p:graphicFrame>
        </mc:Choice>
        <mc:Fallback xmlns="">
          <p:graphicFrame>
            <p:nvGraphicFramePr>
              <p:cNvPr id="4" name="Table 3">
                <a:extLst>
                  <a:ext uri="{FF2B5EF4-FFF2-40B4-BE49-F238E27FC236}">
                    <a16:creationId xmlns:a16="http://schemas.microsoft.com/office/drawing/2014/main" id="{8DDD92AC-4EA5-404F-B95F-9FFDF280FF18}"/>
                  </a:ext>
                </a:extLst>
              </p:cNvPr>
              <p:cNvGraphicFramePr>
                <a:graphicFrameLocks noGrp="1"/>
              </p:cNvGraphicFramePr>
              <p:nvPr>
                <p:extLst>
                  <p:ext uri="{D42A27DB-BD31-4B8C-83A1-F6EECF244321}">
                    <p14:modId xmlns:p14="http://schemas.microsoft.com/office/powerpoint/2010/main" val="4144064267"/>
                  </p:ext>
                </p:extLst>
              </p:nvPr>
            </p:nvGraphicFramePr>
            <p:xfrm>
              <a:off x="889998" y="1526146"/>
              <a:ext cx="4969889" cy="4295107"/>
            </p:xfrm>
            <a:graphic>
              <a:graphicData uri="http://schemas.openxmlformats.org/drawingml/2006/table">
                <a:tbl>
                  <a:tblPr firstRow="1" firstCol="1" bandRow="1">
                    <a:tableStyleId>{5C22544A-7EE6-4342-B048-85BDC9FD1C3A}</a:tableStyleId>
                  </a:tblPr>
                  <a:tblGrid>
                    <a:gridCol w="1093779">
                      <a:extLst>
                        <a:ext uri="{9D8B030D-6E8A-4147-A177-3AD203B41FA5}">
                          <a16:colId xmlns:a16="http://schemas.microsoft.com/office/drawing/2014/main" val="2717872655"/>
                        </a:ext>
                      </a:extLst>
                    </a:gridCol>
                    <a:gridCol w="680080">
                      <a:extLst>
                        <a:ext uri="{9D8B030D-6E8A-4147-A177-3AD203B41FA5}">
                          <a16:colId xmlns:a16="http://schemas.microsoft.com/office/drawing/2014/main" val="3674347447"/>
                        </a:ext>
                      </a:extLst>
                    </a:gridCol>
                    <a:gridCol w="3196030">
                      <a:extLst>
                        <a:ext uri="{9D8B030D-6E8A-4147-A177-3AD203B41FA5}">
                          <a16:colId xmlns:a16="http://schemas.microsoft.com/office/drawing/2014/main" val="3364969346"/>
                        </a:ext>
                      </a:extLst>
                    </a:gridCol>
                  </a:tblGrid>
                  <a:tr h="522782">
                    <a:tc>
                      <a:txBody>
                        <a:bodyPr/>
                        <a:lstStyle/>
                        <a:p>
                          <a:pPr algn="ctr"/>
                          <a:r>
                            <a:rPr lang="en-US" sz="1200" dirty="0">
                              <a:effectLst/>
                            </a:rPr>
                            <a:t>Name</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dirty="0">
                              <a:effectLst/>
                            </a:rPr>
                            <a:t>Test length</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dirty="0">
                              <a:effectLst/>
                            </a:rPr>
                            <a:t>Test Patterns</a:t>
                          </a:r>
                          <a:endParaRPr lang="zh-CN" sz="12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513539198"/>
                      </a:ext>
                    </a:extLst>
                  </a:tr>
                  <a:tr h="290435">
                    <a:tc>
                      <a:txBody>
                        <a:bodyPr/>
                        <a:lstStyle/>
                        <a:p>
                          <a:pPr algn="ctr"/>
                          <a:r>
                            <a:rPr lang="en-US" sz="1200">
                              <a:effectLst/>
                            </a:rPr>
                            <a:t>March C-</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dirty="0">
                              <a:effectLst/>
                            </a:rPr>
                            <a:t>10N</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endParaRPr lang="zh-CN"/>
                        </a:p>
                      </a:txBody>
                      <a:tcPr marL="68580" marR="68580" marT="0" marB="0" anchor="ctr">
                        <a:blipFill>
                          <a:blip r:embed="rId2"/>
                          <a:stretch>
                            <a:fillRect l="-55810" t="-185106" r="-762" b="-1225532"/>
                          </a:stretch>
                        </a:blipFill>
                      </a:tcPr>
                    </a:tc>
                    <a:extLst>
                      <a:ext uri="{0D108BD9-81ED-4DB2-BD59-A6C34878D82A}">
                        <a16:rowId xmlns:a16="http://schemas.microsoft.com/office/drawing/2014/main" val="420415294"/>
                      </a:ext>
                    </a:extLst>
                  </a:tr>
                  <a:tr h="290435">
                    <a:tc>
                      <a:txBody>
                        <a:bodyPr/>
                        <a:lstStyle/>
                        <a:p>
                          <a:pPr algn="ctr"/>
                          <a:r>
                            <a:rPr lang="en-US" sz="1200">
                              <a:effectLst/>
                            </a:rPr>
                            <a:t>March AB1</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a:effectLst/>
                            </a:rPr>
                            <a:t>11N</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endParaRPr lang="zh-CN"/>
                        </a:p>
                      </a:txBody>
                      <a:tcPr marL="68580" marR="68580" marT="0" marB="0" anchor="ctr">
                        <a:blipFill>
                          <a:blip r:embed="rId2"/>
                          <a:stretch>
                            <a:fillRect l="-55810" t="-279167" r="-762" b="-1100000"/>
                          </a:stretch>
                        </a:blipFill>
                      </a:tcPr>
                    </a:tc>
                    <a:extLst>
                      <a:ext uri="{0D108BD9-81ED-4DB2-BD59-A6C34878D82A}">
                        <a16:rowId xmlns:a16="http://schemas.microsoft.com/office/drawing/2014/main" val="3256889878"/>
                      </a:ext>
                    </a:extLst>
                  </a:tr>
                  <a:tr h="290435">
                    <a:tc>
                      <a:txBody>
                        <a:bodyPr/>
                        <a:lstStyle/>
                        <a:p>
                          <a:pPr algn="ctr"/>
                          <a:r>
                            <a:rPr lang="en-US" sz="1200">
                              <a:effectLst/>
                            </a:rPr>
                            <a:t>PMOVI</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a:effectLst/>
                            </a:rPr>
                            <a:t>13N</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endParaRPr lang="zh-CN"/>
                        </a:p>
                      </a:txBody>
                      <a:tcPr marL="68580" marR="68580" marT="0" marB="0" anchor="ctr">
                        <a:blipFill>
                          <a:blip r:embed="rId2"/>
                          <a:stretch>
                            <a:fillRect l="-55810" t="-379167" r="-762" b="-1000000"/>
                          </a:stretch>
                        </a:blipFill>
                      </a:tcPr>
                    </a:tc>
                    <a:extLst>
                      <a:ext uri="{0D108BD9-81ED-4DB2-BD59-A6C34878D82A}">
                        <a16:rowId xmlns:a16="http://schemas.microsoft.com/office/drawing/2014/main" val="456404839"/>
                      </a:ext>
                    </a:extLst>
                  </a:tr>
                  <a:tr h="287107">
                    <a:tc>
                      <a:txBody>
                        <a:bodyPr/>
                        <a:lstStyle/>
                        <a:p>
                          <a:pPr algn="ctr"/>
                          <a:r>
                            <a:rPr lang="en-US" sz="1200">
                              <a:effectLst/>
                            </a:rPr>
                            <a:t>March U</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dirty="0">
                              <a:effectLst/>
                            </a:rPr>
                            <a:t>13N</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endParaRPr lang="zh-CN"/>
                        </a:p>
                      </a:txBody>
                      <a:tcPr marL="68580" marR="68580" marT="0" marB="0" anchor="ctr">
                        <a:blipFill>
                          <a:blip r:embed="rId2"/>
                          <a:stretch>
                            <a:fillRect l="-55810" t="-489362" r="-762" b="-921277"/>
                          </a:stretch>
                        </a:blipFill>
                      </a:tcPr>
                    </a:tc>
                    <a:extLst>
                      <a:ext uri="{0D108BD9-81ED-4DB2-BD59-A6C34878D82A}">
                        <a16:rowId xmlns:a16="http://schemas.microsoft.com/office/drawing/2014/main" val="3338298060"/>
                      </a:ext>
                    </a:extLst>
                  </a:tr>
                  <a:tr h="435652">
                    <a:tc>
                      <a:txBody>
                        <a:bodyPr/>
                        <a:lstStyle/>
                        <a:p>
                          <a:pPr algn="ctr"/>
                          <a:r>
                            <a:rPr lang="en-US" sz="1200">
                              <a:effectLst/>
                            </a:rPr>
                            <a:t>March RAW1</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a:effectLst/>
                            </a:rPr>
                            <a:t>13N</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endParaRPr lang="zh-CN"/>
                        </a:p>
                      </a:txBody>
                      <a:tcPr marL="68580" marR="68580" marT="0" marB="0" anchor="ctr">
                        <a:blipFill>
                          <a:blip r:embed="rId2"/>
                          <a:stretch>
                            <a:fillRect l="-55810" t="-390141" r="-762" b="-509859"/>
                          </a:stretch>
                        </a:blipFill>
                      </a:tcPr>
                    </a:tc>
                    <a:extLst>
                      <a:ext uri="{0D108BD9-81ED-4DB2-BD59-A6C34878D82A}">
                        <a16:rowId xmlns:a16="http://schemas.microsoft.com/office/drawing/2014/main" val="2261222972"/>
                      </a:ext>
                    </a:extLst>
                  </a:tr>
                  <a:tr h="290435">
                    <a:tc>
                      <a:txBody>
                        <a:bodyPr/>
                        <a:lstStyle/>
                        <a:p>
                          <a:pPr algn="ctr"/>
                          <a:r>
                            <a:rPr lang="en-US" sz="1200">
                              <a:effectLst/>
                            </a:rPr>
                            <a:t>March 1/0</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dirty="0">
                              <a:effectLst/>
                            </a:rPr>
                            <a:t>14N</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endParaRPr lang="zh-CN"/>
                        </a:p>
                      </a:txBody>
                      <a:tcPr marL="68580" marR="68580" marT="0" marB="0" anchor="ctr">
                        <a:blipFill>
                          <a:blip r:embed="rId2"/>
                          <a:stretch>
                            <a:fillRect l="-55810" t="-725000" r="-762" b="-654167"/>
                          </a:stretch>
                        </a:blipFill>
                      </a:tcPr>
                    </a:tc>
                    <a:extLst>
                      <a:ext uri="{0D108BD9-81ED-4DB2-BD59-A6C34878D82A}">
                        <a16:rowId xmlns:a16="http://schemas.microsoft.com/office/drawing/2014/main" val="3525907537"/>
                      </a:ext>
                    </a:extLst>
                  </a:tr>
                  <a:tr h="290435">
                    <a:tc>
                      <a:txBody>
                        <a:bodyPr/>
                        <a:lstStyle/>
                        <a:p>
                          <a:pPr algn="ctr"/>
                          <a:r>
                            <a:rPr lang="en-US" sz="1200">
                              <a:effectLst/>
                            </a:rPr>
                            <a:t>March LR</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a:effectLst/>
                            </a:rPr>
                            <a:t>14N</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endParaRPr lang="zh-CN"/>
                        </a:p>
                      </a:txBody>
                      <a:tcPr marL="68580" marR="68580" marT="0" marB="0" anchor="ctr">
                        <a:blipFill>
                          <a:blip r:embed="rId2"/>
                          <a:stretch>
                            <a:fillRect l="-55810" t="-825000" r="-762" b="-554167"/>
                          </a:stretch>
                        </a:blipFill>
                      </a:tcPr>
                    </a:tc>
                    <a:extLst>
                      <a:ext uri="{0D108BD9-81ED-4DB2-BD59-A6C34878D82A}">
                        <a16:rowId xmlns:a16="http://schemas.microsoft.com/office/drawing/2014/main" val="2990519234"/>
                      </a:ext>
                    </a:extLst>
                  </a:tr>
                  <a:tr h="290435">
                    <a:tc>
                      <a:txBody>
                        <a:bodyPr/>
                        <a:lstStyle/>
                        <a:p>
                          <a:pPr algn="ctr"/>
                          <a:r>
                            <a:rPr lang="en-US" sz="1200">
                              <a:effectLst/>
                            </a:rPr>
                            <a:t>March SR</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dirty="0">
                              <a:effectLst/>
                            </a:rPr>
                            <a:t>14N</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endParaRPr lang="zh-CN"/>
                        </a:p>
                      </a:txBody>
                      <a:tcPr marL="68580" marR="68580" marT="0" marB="0" anchor="ctr">
                        <a:blipFill>
                          <a:blip r:embed="rId2"/>
                          <a:stretch>
                            <a:fillRect l="-55810" t="-944681" r="-762" b="-465957"/>
                          </a:stretch>
                        </a:blipFill>
                      </a:tcPr>
                    </a:tc>
                    <a:extLst>
                      <a:ext uri="{0D108BD9-81ED-4DB2-BD59-A6C34878D82A}">
                        <a16:rowId xmlns:a16="http://schemas.microsoft.com/office/drawing/2014/main" val="353250036"/>
                      </a:ext>
                    </a:extLst>
                  </a:tr>
                  <a:tr h="435652">
                    <a:tc>
                      <a:txBody>
                        <a:bodyPr/>
                        <a:lstStyle/>
                        <a:p>
                          <a:pPr algn="ctr"/>
                          <a:r>
                            <a:rPr lang="en-US" sz="1200">
                              <a:effectLst/>
                            </a:rPr>
                            <a:t>March A</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dirty="0">
                              <a:effectLst/>
                            </a:rPr>
                            <a:t>15N</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endParaRPr lang="zh-CN"/>
                        </a:p>
                      </a:txBody>
                      <a:tcPr marL="68580" marR="68580" marT="0" marB="0" anchor="ctr">
                        <a:blipFill>
                          <a:blip r:embed="rId2"/>
                          <a:stretch>
                            <a:fillRect l="-55810" t="-681944" r="-762" b="-204167"/>
                          </a:stretch>
                        </a:blipFill>
                      </a:tcPr>
                    </a:tc>
                    <a:extLst>
                      <a:ext uri="{0D108BD9-81ED-4DB2-BD59-A6C34878D82A}">
                        <a16:rowId xmlns:a16="http://schemas.microsoft.com/office/drawing/2014/main" val="2246568437"/>
                      </a:ext>
                    </a:extLst>
                  </a:tr>
                  <a:tr h="435652">
                    <a:tc>
                      <a:txBody>
                        <a:bodyPr/>
                        <a:lstStyle/>
                        <a:p>
                          <a:pPr algn="ctr"/>
                          <a:r>
                            <a:rPr lang="en-US" sz="1200">
                              <a:effectLst/>
                            </a:rPr>
                            <a:t>March B</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dirty="0">
                              <a:effectLst/>
                            </a:rPr>
                            <a:t>17N</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endParaRPr lang="zh-CN"/>
                        </a:p>
                      </a:txBody>
                      <a:tcPr marL="68580" marR="68580" marT="0" marB="0" anchor="ctr">
                        <a:blipFill>
                          <a:blip r:embed="rId2"/>
                          <a:stretch>
                            <a:fillRect l="-55810" t="-792958" r="-762" b="-107042"/>
                          </a:stretch>
                        </a:blipFill>
                      </a:tcPr>
                    </a:tc>
                    <a:extLst>
                      <a:ext uri="{0D108BD9-81ED-4DB2-BD59-A6C34878D82A}">
                        <a16:rowId xmlns:a16="http://schemas.microsoft.com/office/drawing/2014/main" val="3619420910"/>
                      </a:ext>
                    </a:extLst>
                  </a:tr>
                  <a:tr h="435652">
                    <a:tc>
                      <a:txBody>
                        <a:bodyPr/>
                        <a:lstStyle/>
                        <a:p>
                          <a:pPr algn="ctr"/>
                          <a:r>
                            <a:rPr lang="en-US" sz="1200" dirty="0">
                              <a:effectLst/>
                            </a:rPr>
                            <a:t>March MSS</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dirty="0">
                              <a:effectLst/>
                            </a:rPr>
                            <a:t>18N</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endParaRPr lang="zh-CN"/>
                        </a:p>
                      </a:txBody>
                      <a:tcPr marL="68580" marR="68580" marT="0" marB="0" anchor="ctr">
                        <a:blipFill>
                          <a:blip r:embed="rId2"/>
                          <a:stretch>
                            <a:fillRect l="-55810" t="-880556" r="-762" b="-5556"/>
                          </a:stretch>
                        </a:blipFill>
                      </a:tcPr>
                    </a:tc>
                    <a:extLst>
                      <a:ext uri="{0D108BD9-81ED-4DB2-BD59-A6C34878D82A}">
                        <a16:rowId xmlns:a16="http://schemas.microsoft.com/office/drawing/2014/main" val="328969064"/>
                      </a:ext>
                    </a:extLst>
                  </a:tr>
                </a:tbl>
              </a:graphicData>
            </a:graphic>
          </p:graphicFrame>
        </mc:Fallback>
      </mc:AlternateContent>
      <p:sp>
        <p:nvSpPr>
          <p:cNvPr id="9" name="TextBox 8">
            <a:extLst>
              <a:ext uri="{FF2B5EF4-FFF2-40B4-BE49-F238E27FC236}">
                <a16:creationId xmlns:a16="http://schemas.microsoft.com/office/drawing/2014/main" xmlns="" id="{20BED6DE-4022-49C4-AD3C-46F06AD0EB6B}"/>
              </a:ext>
            </a:extLst>
          </p:cNvPr>
          <p:cNvSpPr txBox="1"/>
          <p:nvPr/>
        </p:nvSpPr>
        <p:spPr>
          <a:xfrm>
            <a:off x="711224" y="5905119"/>
            <a:ext cx="5303209" cy="400110"/>
          </a:xfrm>
          <a:prstGeom prst="rect">
            <a:avLst/>
          </a:prstGeom>
          <a:noFill/>
        </p:spPr>
        <p:txBody>
          <a:bodyPr wrap="square" rtlCol="0">
            <a:spAutoFit/>
          </a:bodyPr>
          <a:lstStyle/>
          <a:p>
            <a:pPr algn="ctr"/>
            <a:r>
              <a:rPr lang="en-US" altLang="zh-CN" sz="2000" dirty="0"/>
              <a:t>Well-known march tests used in our studies</a:t>
            </a:r>
            <a:endParaRPr lang="zh-CN" altLang="en-US" sz="2000" dirty="0"/>
          </a:p>
        </p:txBody>
      </p:sp>
      <mc:AlternateContent xmlns:mc="http://schemas.openxmlformats.org/markup-compatibility/2006" xmlns:a14="http://schemas.microsoft.com/office/drawing/2010/main">
        <mc:Choice Requires="a14">
          <p:graphicFrame>
            <p:nvGraphicFramePr>
              <p:cNvPr id="12" name="Table 11">
                <a:extLst>
                  <a:ext uri="{FF2B5EF4-FFF2-40B4-BE49-F238E27FC236}">
                    <a16:creationId xmlns:a16="http://schemas.microsoft.com/office/drawing/2014/main" xmlns="" id="{7E9DB438-E6FA-4B1B-B1FA-3FE4DFC52DBA}"/>
                  </a:ext>
                </a:extLst>
              </p:cNvPr>
              <p:cNvGraphicFramePr>
                <a:graphicFrameLocks noGrp="1"/>
              </p:cNvGraphicFramePr>
              <p:nvPr>
                <p:extLst>
                  <p:ext uri="{D42A27DB-BD31-4B8C-83A1-F6EECF244321}">
                    <p14:modId xmlns:p14="http://schemas.microsoft.com/office/powerpoint/2010/main" val="3269994662"/>
                  </p:ext>
                </p:extLst>
              </p:nvPr>
            </p:nvGraphicFramePr>
            <p:xfrm>
              <a:off x="7006107" y="1526139"/>
              <a:ext cx="4381731" cy="4320966"/>
            </p:xfrm>
            <a:graphic>
              <a:graphicData uri="http://schemas.openxmlformats.org/drawingml/2006/table">
                <a:tbl>
                  <a:tblPr firstRow="1" firstCol="1" bandRow="1">
                    <a:tableStyleId>{5C22544A-7EE6-4342-B048-85BDC9FD1C3A}</a:tableStyleId>
                  </a:tblPr>
                  <a:tblGrid>
                    <a:gridCol w="773176">
                      <a:extLst>
                        <a:ext uri="{9D8B030D-6E8A-4147-A177-3AD203B41FA5}">
                          <a16:colId xmlns:a16="http://schemas.microsoft.com/office/drawing/2014/main" xmlns="" val="3225355569"/>
                        </a:ext>
                      </a:extLst>
                    </a:gridCol>
                    <a:gridCol w="696424">
                      <a:extLst>
                        <a:ext uri="{9D8B030D-6E8A-4147-A177-3AD203B41FA5}">
                          <a16:colId xmlns:a16="http://schemas.microsoft.com/office/drawing/2014/main" xmlns="" val="1905129025"/>
                        </a:ext>
                      </a:extLst>
                    </a:gridCol>
                    <a:gridCol w="2912131">
                      <a:extLst>
                        <a:ext uri="{9D8B030D-6E8A-4147-A177-3AD203B41FA5}">
                          <a16:colId xmlns:a16="http://schemas.microsoft.com/office/drawing/2014/main" xmlns="" val="376766341"/>
                        </a:ext>
                      </a:extLst>
                    </a:gridCol>
                  </a:tblGrid>
                  <a:tr h="430240">
                    <a:tc>
                      <a:txBody>
                        <a:bodyPr/>
                        <a:lstStyle/>
                        <a:p>
                          <a:pPr algn="ctr"/>
                          <a:r>
                            <a:rPr lang="en-US" sz="1200" dirty="0">
                              <a:effectLst/>
                            </a:rPr>
                            <a:t>Name</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dirty="0">
                              <a:effectLst/>
                            </a:rPr>
                            <a:t>Test length</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dirty="0">
                              <a:effectLst/>
                            </a:rPr>
                            <a:t>Test Patterns</a:t>
                          </a:r>
                          <a:endParaRPr lang="zh-CN" sz="12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3939176044"/>
                      </a:ext>
                    </a:extLst>
                  </a:tr>
                  <a:tr h="430240">
                    <a:tc>
                      <a:txBody>
                        <a:bodyPr/>
                        <a:lstStyle/>
                        <a:p>
                          <a:pPr algn="ctr"/>
                          <a:r>
                            <a:rPr lang="en-US" sz="1200">
                              <a:effectLst/>
                            </a:rPr>
                            <a:t>March SC10x</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dirty="0">
                              <a:effectLst/>
                            </a:rPr>
                            <a:t>10N</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𝑊</m:t>
                                    </m:r>
                                    <m:r>
                                      <a:rPr lang="en-US" sz="1000">
                                        <a:effectLst/>
                                        <a:latin typeface="Cambria Math" panose="02040503050406030204" pitchFamily="18" charset="0"/>
                                      </a:rPr>
                                      <m:t>1</m:t>
                                    </m:r>
                                  </m:e>
                                </m:d>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𝑊</m:t>
                                    </m:r>
                                    <m:r>
                                      <a:rPr lang="en-US" sz="1000">
                                        <a:effectLst/>
                                        <a:latin typeface="Cambria Math" panose="02040503050406030204" pitchFamily="18" charset="0"/>
                                      </a:rPr>
                                      <m:t>0</m:t>
                                    </m:r>
                                  </m:e>
                                </m:d>
                                <m:r>
                                  <a:rPr lang="en-US" sz="1000">
                                    <a:effectLst/>
                                    <a:latin typeface="Cambria Math" panose="02040503050406030204" pitchFamily="18" charset="0"/>
                                  </a:rPr>
                                  <m:t>⇑(</m:t>
                                </m:r>
                                <m:r>
                                  <a:rPr lang="en-US" sz="1000">
                                    <a:effectLst/>
                                    <a:latin typeface="Cambria Math" panose="02040503050406030204" pitchFamily="18" charset="0"/>
                                  </a:rPr>
                                  <m:t>𝑅</m:t>
                                </m:r>
                                <m:r>
                                  <a:rPr lang="en-US" sz="1000">
                                    <a:effectLst/>
                                    <a:latin typeface="Cambria Math" panose="02040503050406030204" pitchFamily="18" charset="0"/>
                                  </a:rPr>
                                  <m:t>0,</m:t>
                                </m:r>
                                <m:r>
                                  <a:rPr lang="en-US" sz="1000">
                                    <a:effectLst/>
                                    <a:latin typeface="Cambria Math" panose="02040503050406030204" pitchFamily="18" charset="0"/>
                                  </a:rPr>
                                  <m:t>𝑊</m:t>
                                </m:r>
                                <m:r>
                                  <a:rPr lang="en-US" sz="1000">
                                    <a:effectLst/>
                                    <a:latin typeface="Cambria Math" panose="02040503050406030204" pitchFamily="18" charset="0"/>
                                  </a:rPr>
                                  <m:t>1,</m:t>
                                </m:r>
                                <m:r>
                                  <a:rPr lang="en-US" sz="1000">
                                    <a:effectLst/>
                                    <a:latin typeface="Cambria Math" panose="02040503050406030204" pitchFamily="18" charset="0"/>
                                  </a:rPr>
                                  <m:t>𝑊</m:t>
                                </m:r>
                                <m:r>
                                  <a:rPr lang="en-US" sz="1000">
                                    <a:effectLst/>
                                    <a:latin typeface="Cambria Math" panose="02040503050406030204" pitchFamily="18" charset="0"/>
                                  </a:rPr>
                                  <m:t>1,</m:t>
                                </m:r>
                                <m:r>
                                  <a:rPr lang="en-US" sz="1000">
                                    <a:effectLst/>
                                    <a:latin typeface="Cambria Math" panose="02040503050406030204" pitchFamily="18" charset="0"/>
                                  </a:rPr>
                                  <m:t>𝑅</m:t>
                                </m:r>
                                <m:r>
                                  <a:rPr lang="en-US" sz="1000">
                                    <a:effectLst/>
                                    <a:latin typeface="Cambria Math" panose="02040503050406030204" pitchFamily="18" charset="0"/>
                                  </a:rPr>
                                  <m:t>1)</m:t>
                                </m:r>
                              </m:oMath>
                            </m:oMathPara>
                          </a14:m>
                          <a:endParaRPr lang="zh-CN" sz="1000" dirty="0">
                            <a:effectLst/>
                          </a:endParaRPr>
                        </a:p>
                        <a:p>
                          <a:pPr algn="ctr"/>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𝑅</m:t>
                                    </m:r>
                                    <m:r>
                                      <a:rPr lang="en-US" sz="1000">
                                        <a:effectLst/>
                                        <a:latin typeface="Cambria Math" panose="02040503050406030204" pitchFamily="18" charset="0"/>
                                      </a:rPr>
                                      <m:t>1,</m:t>
                                    </m:r>
                                    <m:r>
                                      <a:rPr lang="en-US" sz="1000">
                                        <a:effectLst/>
                                        <a:latin typeface="Cambria Math" panose="02040503050406030204" pitchFamily="18" charset="0"/>
                                      </a:rPr>
                                      <m:t>𝑊</m:t>
                                    </m:r>
                                    <m:r>
                                      <a:rPr lang="en-US" sz="1000">
                                        <a:effectLst/>
                                        <a:latin typeface="Cambria Math" panose="02040503050406030204" pitchFamily="18" charset="0"/>
                                      </a:rPr>
                                      <m:t>0,</m:t>
                                    </m:r>
                                    <m:r>
                                      <a:rPr lang="en-US" sz="1000">
                                        <a:effectLst/>
                                        <a:latin typeface="Cambria Math" panose="02040503050406030204" pitchFamily="18" charset="0"/>
                                      </a:rPr>
                                      <m:t>𝑅</m:t>
                                    </m:r>
                                    <m:r>
                                      <a:rPr lang="en-US" sz="1000">
                                        <a:effectLst/>
                                        <a:latin typeface="Cambria Math" panose="02040503050406030204" pitchFamily="18" charset="0"/>
                                      </a:rPr>
                                      <m:t>0</m:t>
                                    </m:r>
                                  </m:e>
                                </m:d>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𝑅</m:t>
                                    </m:r>
                                    <m:r>
                                      <a:rPr lang="en-US" sz="1000">
                                        <a:effectLst/>
                                        <a:latin typeface="Cambria Math" panose="02040503050406030204" pitchFamily="18" charset="0"/>
                                      </a:rPr>
                                      <m:t>0</m:t>
                                    </m:r>
                                  </m:e>
                                </m:d>
                              </m:oMath>
                            </m:oMathPara>
                          </a14:m>
                          <a:endParaRPr lang="zh-CN" sz="10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214355254"/>
                      </a:ext>
                    </a:extLst>
                  </a:tr>
                  <a:tr h="430240">
                    <a:tc>
                      <a:txBody>
                        <a:bodyPr/>
                        <a:lstStyle/>
                        <a:p>
                          <a:pPr algn="ctr"/>
                          <a:r>
                            <a:rPr lang="en-US" sz="1200">
                              <a:effectLst/>
                            </a:rPr>
                            <a:t>March SC11x</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dirty="0">
                              <a:effectLst/>
                            </a:rPr>
                            <a:t>11N</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𝑊</m:t>
                                    </m:r>
                                    <m:r>
                                      <a:rPr lang="en-US" sz="1000">
                                        <a:effectLst/>
                                        <a:latin typeface="Cambria Math" panose="02040503050406030204" pitchFamily="18" charset="0"/>
                                      </a:rPr>
                                      <m:t>0</m:t>
                                    </m:r>
                                  </m:e>
                                </m:d>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𝑊</m:t>
                                    </m:r>
                                    <m:r>
                                      <a:rPr lang="en-US" sz="1000">
                                        <a:effectLst/>
                                        <a:latin typeface="Cambria Math" panose="02040503050406030204" pitchFamily="18" charset="0"/>
                                      </a:rPr>
                                      <m:t>1</m:t>
                                    </m:r>
                                  </m:e>
                                </m:d>
                                <m:r>
                                  <a:rPr lang="en-US" sz="1000">
                                    <a:effectLst/>
                                    <a:latin typeface="Cambria Math" panose="02040503050406030204" pitchFamily="18" charset="0"/>
                                  </a:rPr>
                                  <m:t>⇑(</m:t>
                                </m:r>
                                <m:r>
                                  <a:rPr lang="en-US" sz="1000">
                                    <a:effectLst/>
                                    <a:latin typeface="Cambria Math" panose="02040503050406030204" pitchFamily="18" charset="0"/>
                                  </a:rPr>
                                  <m:t>𝑅</m:t>
                                </m:r>
                                <m:r>
                                  <a:rPr lang="en-US" sz="1000">
                                    <a:effectLst/>
                                    <a:latin typeface="Cambria Math" panose="02040503050406030204" pitchFamily="18" charset="0"/>
                                  </a:rPr>
                                  <m:t>1,</m:t>
                                </m:r>
                                <m:r>
                                  <a:rPr lang="en-US" sz="1000">
                                    <a:effectLst/>
                                    <a:latin typeface="Cambria Math" panose="02040503050406030204" pitchFamily="18" charset="0"/>
                                  </a:rPr>
                                  <m:t>𝑊</m:t>
                                </m:r>
                                <m:r>
                                  <a:rPr lang="en-US" sz="1000">
                                    <a:effectLst/>
                                    <a:latin typeface="Cambria Math" panose="02040503050406030204" pitchFamily="18" charset="0"/>
                                  </a:rPr>
                                  <m:t>0,</m:t>
                                </m:r>
                                <m:r>
                                  <a:rPr lang="en-US" sz="1000">
                                    <a:effectLst/>
                                    <a:latin typeface="Cambria Math" panose="02040503050406030204" pitchFamily="18" charset="0"/>
                                  </a:rPr>
                                  <m:t>𝑊</m:t>
                                </m:r>
                                <m:r>
                                  <a:rPr lang="en-US" sz="1000">
                                    <a:effectLst/>
                                    <a:latin typeface="Cambria Math" panose="02040503050406030204" pitchFamily="18" charset="0"/>
                                  </a:rPr>
                                  <m:t>0,</m:t>
                                </m:r>
                                <m:r>
                                  <a:rPr lang="en-US" sz="1000">
                                    <a:effectLst/>
                                    <a:latin typeface="Cambria Math" panose="02040503050406030204" pitchFamily="18" charset="0"/>
                                  </a:rPr>
                                  <m:t>𝑅</m:t>
                                </m:r>
                                <m:r>
                                  <a:rPr lang="en-US" sz="1000">
                                    <a:effectLst/>
                                    <a:latin typeface="Cambria Math" panose="02040503050406030204" pitchFamily="18" charset="0"/>
                                  </a:rPr>
                                  <m:t>0)</m:t>
                                </m:r>
                              </m:oMath>
                            </m:oMathPara>
                          </a14:m>
                          <a:endParaRPr lang="zh-CN" sz="1000" dirty="0">
                            <a:effectLst/>
                          </a:endParaRPr>
                        </a:p>
                        <a:p>
                          <a:pPr algn="ctr"/>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𝑅</m:t>
                                    </m:r>
                                    <m:r>
                                      <a:rPr lang="en-US" sz="1000">
                                        <a:effectLst/>
                                        <a:latin typeface="Cambria Math" panose="02040503050406030204" pitchFamily="18" charset="0"/>
                                      </a:rPr>
                                      <m:t>0, </m:t>
                                    </m:r>
                                    <m:r>
                                      <a:rPr lang="en-US" sz="1000">
                                        <a:effectLst/>
                                        <a:latin typeface="Cambria Math" panose="02040503050406030204" pitchFamily="18" charset="0"/>
                                      </a:rPr>
                                      <m:t>𝑊</m:t>
                                    </m:r>
                                    <m:r>
                                      <a:rPr lang="en-US" sz="1000">
                                        <a:effectLst/>
                                        <a:latin typeface="Cambria Math" panose="02040503050406030204" pitchFamily="18" charset="0"/>
                                      </a:rPr>
                                      <m:t>1, </m:t>
                                    </m:r>
                                    <m:r>
                                      <a:rPr lang="en-US" sz="1000">
                                        <a:effectLst/>
                                        <a:latin typeface="Cambria Math" panose="02040503050406030204" pitchFamily="18" charset="0"/>
                                      </a:rPr>
                                      <m:t>𝑊</m:t>
                                    </m:r>
                                    <m:r>
                                      <a:rPr lang="en-US" sz="1000">
                                        <a:effectLst/>
                                        <a:latin typeface="Cambria Math" panose="02040503050406030204" pitchFamily="18" charset="0"/>
                                      </a:rPr>
                                      <m:t>1, </m:t>
                                    </m:r>
                                    <m:r>
                                      <a:rPr lang="en-US" sz="1000">
                                        <a:effectLst/>
                                        <a:latin typeface="Cambria Math" panose="02040503050406030204" pitchFamily="18" charset="0"/>
                                      </a:rPr>
                                      <m:t>𝑅</m:t>
                                    </m:r>
                                    <m:r>
                                      <a:rPr lang="en-US" sz="1000">
                                        <a:effectLst/>
                                        <a:latin typeface="Cambria Math" panose="02040503050406030204" pitchFamily="18" charset="0"/>
                                      </a:rPr>
                                      <m:t>1</m:t>
                                    </m:r>
                                  </m:e>
                                </m:d>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𝑅</m:t>
                                    </m:r>
                                    <m:r>
                                      <a:rPr lang="en-US" sz="1000">
                                        <a:effectLst/>
                                        <a:latin typeface="Cambria Math" panose="02040503050406030204" pitchFamily="18" charset="0"/>
                                      </a:rPr>
                                      <m:t>1</m:t>
                                    </m:r>
                                  </m:e>
                                </m:d>
                              </m:oMath>
                            </m:oMathPara>
                          </a14:m>
                          <a:endParaRPr lang="zh-CN" sz="10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4122725647"/>
                      </a:ext>
                    </a:extLst>
                  </a:tr>
                  <a:tr h="430240">
                    <a:tc>
                      <a:txBody>
                        <a:bodyPr/>
                        <a:lstStyle/>
                        <a:p>
                          <a:pPr algn="ctr"/>
                          <a:r>
                            <a:rPr lang="en-US" sz="1200" dirty="0">
                              <a:effectLst/>
                            </a:rPr>
                            <a:t>March SC12x</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dirty="0">
                              <a:effectLst/>
                            </a:rPr>
                            <a:t>12N</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𝑊</m:t>
                                    </m:r>
                                    <m:r>
                                      <a:rPr lang="en-US" sz="1000">
                                        <a:effectLst/>
                                        <a:latin typeface="Cambria Math" panose="02040503050406030204" pitchFamily="18" charset="0"/>
                                      </a:rPr>
                                      <m:t>0</m:t>
                                    </m:r>
                                  </m:e>
                                </m:d>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𝑊</m:t>
                                    </m:r>
                                    <m:r>
                                      <a:rPr lang="en-US" sz="1000">
                                        <a:effectLst/>
                                        <a:latin typeface="Cambria Math" panose="02040503050406030204" pitchFamily="18" charset="0"/>
                                      </a:rPr>
                                      <m:t>1,</m:t>
                                    </m:r>
                                    <m:r>
                                      <a:rPr lang="en-US" sz="1000">
                                        <a:effectLst/>
                                        <a:latin typeface="Cambria Math" panose="02040503050406030204" pitchFamily="18" charset="0"/>
                                      </a:rPr>
                                      <m:t>𝑊</m:t>
                                    </m:r>
                                    <m:r>
                                      <a:rPr lang="en-US" sz="1000">
                                        <a:effectLst/>
                                        <a:latin typeface="Cambria Math" panose="02040503050406030204" pitchFamily="18" charset="0"/>
                                      </a:rPr>
                                      <m:t>1</m:t>
                                    </m:r>
                                  </m:e>
                                </m:d>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𝑅</m:t>
                                    </m:r>
                                    <m:r>
                                      <a:rPr lang="en-US" sz="1000">
                                        <a:effectLst/>
                                        <a:latin typeface="Cambria Math" panose="02040503050406030204" pitchFamily="18" charset="0"/>
                                      </a:rPr>
                                      <m:t>1, </m:t>
                                    </m:r>
                                    <m:r>
                                      <a:rPr lang="en-US" sz="1000">
                                        <a:effectLst/>
                                        <a:latin typeface="Cambria Math" panose="02040503050406030204" pitchFamily="18" charset="0"/>
                                      </a:rPr>
                                      <m:t>𝑊</m:t>
                                    </m:r>
                                    <m:r>
                                      <a:rPr lang="en-US" sz="1000">
                                        <a:effectLst/>
                                        <a:latin typeface="Cambria Math" panose="02040503050406030204" pitchFamily="18" charset="0"/>
                                      </a:rPr>
                                      <m:t>0, </m:t>
                                    </m:r>
                                    <m:r>
                                      <a:rPr lang="en-US" sz="1000">
                                        <a:effectLst/>
                                        <a:latin typeface="Cambria Math" panose="02040503050406030204" pitchFamily="18" charset="0"/>
                                      </a:rPr>
                                      <m:t>𝑊</m:t>
                                    </m:r>
                                    <m:r>
                                      <a:rPr lang="en-US" sz="1000">
                                        <a:effectLst/>
                                        <a:latin typeface="Cambria Math" panose="02040503050406030204" pitchFamily="18" charset="0"/>
                                      </a:rPr>
                                      <m:t>0, </m:t>
                                    </m:r>
                                    <m:r>
                                      <a:rPr lang="en-US" sz="1000">
                                        <a:effectLst/>
                                        <a:latin typeface="Cambria Math" panose="02040503050406030204" pitchFamily="18" charset="0"/>
                                      </a:rPr>
                                      <m:t>𝑅</m:t>
                                    </m:r>
                                    <m:r>
                                      <a:rPr lang="en-US" sz="1000">
                                        <a:effectLst/>
                                        <a:latin typeface="Cambria Math" panose="02040503050406030204" pitchFamily="18" charset="0"/>
                                      </a:rPr>
                                      <m:t>0</m:t>
                                    </m:r>
                                  </m:e>
                                </m:d>
                              </m:oMath>
                            </m:oMathPara>
                          </a14:m>
                          <a:endParaRPr lang="zh-CN" sz="1000">
                            <a:effectLst/>
                          </a:endParaRPr>
                        </a:p>
                        <a:p>
                          <a:pPr algn="ctr"/>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𝑅</m:t>
                                    </m:r>
                                    <m:r>
                                      <a:rPr lang="en-US" sz="1000">
                                        <a:effectLst/>
                                        <a:latin typeface="Cambria Math" panose="02040503050406030204" pitchFamily="18" charset="0"/>
                                      </a:rPr>
                                      <m:t>0, </m:t>
                                    </m:r>
                                    <m:r>
                                      <a:rPr lang="en-US" sz="1000">
                                        <a:effectLst/>
                                        <a:latin typeface="Cambria Math" panose="02040503050406030204" pitchFamily="18" charset="0"/>
                                      </a:rPr>
                                      <m:t>𝑊</m:t>
                                    </m:r>
                                    <m:r>
                                      <a:rPr lang="en-US" sz="1000">
                                        <a:effectLst/>
                                        <a:latin typeface="Cambria Math" panose="02040503050406030204" pitchFamily="18" charset="0"/>
                                      </a:rPr>
                                      <m:t>1, </m:t>
                                    </m:r>
                                    <m:r>
                                      <a:rPr lang="en-US" sz="1000">
                                        <a:effectLst/>
                                        <a:latin typeface="Cambria Math" panose="02040503050406030204" pitchFamily="18" charset="0"/>
                                      </a:rPr>
                                      <m:t>𝑊</m:t>
                                    </m:r>
                                    <m:r>
                                      <a:rPr lang="en-US" sz="1000">
                                        <a:effectLst/>
                                        <a:latin typeface="Cambria Math" panose="02040503050406030204" pitchFamily="18" charset="0"/>
                                      </a:rPr>
                                      <m:t>1, </m:t>
                                    </m:r>
                                    <m:r>
                                      <a:rPr lang="en-US" sz="1000">
                                        <a:effectLst/>
                                        <a:latin typeface="Cambria Math" panose="02040503050406030204" pitchFamily="18" charset="0"/>
                                      </a:rPr>
                                      <m:t>𝑅</m:t>
                                    </m:r>
                                    <m:r>
                                      <a:rPr lang="en-US" sz="1000">
                                        <a:effectLst/>
                                        <a:latin typeface="Cambria Math" panose="02040503050406030204" pitchFamily="18" charset="0"/>
                                      </a:rPr>
                                      <m:t>1</m:t>
                                    </m:r>
                                  </m:e>
                                </m:d>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𝑅</m:t>
                                    </m:r>
                                    <m:r>
                                      <a:rPr lang="en-US" sz="1000">
                                        <a:effectLst/>
                                        <a:latin typeface="Cambria Math" panose="02040503050406030204" pitchFamily="18" charset="0"/>
                                      </a:rPr>
                                      <m:t>1</m:t>
                                    </m:r>
                                  </m:e>
                                </m:d>
                              </m:oMath>
                            </m:oMathPara>
                          </a14:m>
                          <a:endParaRPr lang="zh-CN" sz="10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139998143"/>
                      </a:ext>
                    </a:extLst>
                  </a:tr>
                  <a:tr h="430240">
                    <a:tc>
                      <a:txBody>
                        <a:bodyPr/>
                        <a:lstStyle/>
                        <a:p>
                          <a:pPr algn="ctr"/>
                          <a:r>
                            <a:rPr lang="en-US" sz="1200">
                              <a:effectLst/>
                            </a:rPr>
                            <a:t>March SC13x</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dirty="0">
                              <a:effectLst/>
                            </a:rPr>
                            <a:t>13N</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𝑊</m:t>
                                    </m:r>
                                    <m:r>
                                      <a:rPr lang="en-US" sz="1000">
                                        <a:effectLst/>
                                        <a:latin typeface="Cambria Math" panose="02040503050406030204" pitchFamily="18" charset="0"/>
                                      </a:rPr>
                                      <m:t>0</m:t>
                                    </m:r>
                                  </m:e>
                                </m:d>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𝑅</m:t>
                                    </m:r>
                                    <m:r>
                                      <a:rPr lang="en-US" sz="1000">
                                        <a:effectLst/>
                                        <a:latin typeface="Cambria Math" panose="02040503050406030204" pitchFamily="18" charset="0"/>
                                      </a:rPr>
                                      <m:t>0,</m:t>
                                    </m:r>
                                    <m:r>
                                      <a:rPr lang="en-US" sz="1000">
                                        <a:effectLst/>
                                        <a:latin typeface="Cambria Math" panose="02040503050406030204" pitchFamily="18" charset="0"/>
                                      </a:rPr>
                                      <m:t>𝑊</m:t>
                                    </m:r>
                                    <m:r>
                                      <a:rPr lang="en-US" sz="1000">
                                        <a:effectLst/>
                                        <a:latin typeface="Cambria Math" panose="02040503050406030204" pitchFamily="18" charset="0"/>
                                      </a:rPr>
                                      <m:t>1,</m:t>
                                    </m:r>
                                    <m:r>
                                      <a:rPr lang="en-US" sz="1000">
                                        <a:effectLst/>
                                        <a:latin typeface="Cambria Math" panose="02040503050406030204" pitchFamily="18" charset="0"/>
                                      </a:rPr>
                                      <m:t>𝑊</m:t>
                                    </m:r>
                                    <m:r>
                                      <a:rPr lang="en-US" sz="1000">
                                        <a:effectLst/>
                                        <a:latin typeface="Cambria Math" panose="02040503050406030204" pitchFamily="18" charset="0"/>
                                      </a:rPr>
                                      <m:t>1</m:t>
                                    </m:r>
                                  </m:e>
                                </m:d>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𝑅</m:t>
                                    </m:r>
                                    <m:r>
                                      <a:rPr lang="en-US" sz="1000">
                                        <a:effectLst/>
                                        <a:latin typeface="Cambria Math" panose="02040503050406030204" pitchFamily="18" charset="0"/>
                                      </a:rPr>
                                      <m:t>1, </m:t>
                                    </m:r>
                                    <m:r>
                                      <a:rPr lang="en-US" sz="1000">
                                        <a:effectLst/>
                                        <a:latin typeface="Cambria Math" panose="02040503050406030204" pitchFamily="18" charset="0"/>
                                      </a:rPr>
                                      <m:t>𝑊</m:t>
                                    </m:r>
                                    <m:r>
                                      <a:rPr lang="en-US" sz="1000">
                                        <a:effectLst/>
                                        <a:latin typeface="Cambria Math" panose="02040503050406030204" pitchFamily="18" charset="0"/>
                                      </a:rPr>
                                      <m:t>0, </m:t>
                                    </m:r>
                                    <m:r>
                                      <a:rPr lang="en-US" sz="1000">
                                        <a:effectLst/>
                                        <a:latin typeface="Cambria Math" panose="02040503050406030204" pitchFamily="18" charset="0"/>
                                      </a:rPr>
                                      <m:t>𝑊</m:t>
                                    </m:r>
                                    <m:r>
                                      <a:rPr lang="en-US" sz="1000">
                                        <a:effectLst/>
                                        <a:latin typeface="Cambria Math" panose="02040503050406030204" pitchFamily="18" charset="0"/>
                                      </a:rPr>
                                      <m:t>0</m:t>
                                    </m:r>
                                  </m:e>
                                </m:d>
                              </m:oMath>
                            </m:oMathPara>
                          </a14:m>
                          <a:endParaRPr lang="zh-CN" sz="1000" dirty="0">
                            <a:effectLst/>
                          </a:endParaRPr>
                        </a:p>
                        <a:p>
                          <a:pPr algn="ctr"/>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𝑅</m:t>
                                    </m:r>
                                    <m:r>
                                      <a:rPr lang="en-US" sz="1000">
                                        <a:effectLst/>
                                        <a:latin typeface="Cambria Math" panose="02040503050406030204" pitchFamily="18" charset="0"/>
                                      </a:rPr>
                                      <m:t>0</m:t>
                                    </m:r>
                                  </m:e>
                                </m:d>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𝑅</m:t>
                                    </m:r>
                                    <m:r>
                                      <a:rPr lang="en-US" sz="1000">
                                        <a:effectLst/>
                                        <a:latin typeface="Cambria Math" panose="02040503050406030204" pitchFamily="18" charset="0"/>
                                      </a:rPr>
                                      <m:t>0, </m:t>
                                    </m:r>
                                    <m:r>
                                      <a:rPr lang="en-US" sz="1000">
                                        <a:effectLst/>
                                        <a:latin typeface="Cambria Math" panose="02040503050406030204" pitchFamily="18" charset="0"/>
                                      </a:rPr>
                                      <m:t>𝑊</m:t>
                                    </m:r>
                                    <m:r>
                                      <a:rPr lang="en-US" sz="1000">
                                        <a:effectLst/>
                                        <a:latin typeface="Cambria Math" panose="02040503050406030204" pitchFamily="18" charset="0"/>
                                      </a:rPr>
                                      <m:t>1, </m:t>
                                    </m:r>
                                    <m:r>
                                      <a:rPr lang="en-US" sz="1000">
                                        <a:effectLst/>
                                        <a:latin typeface="Cambria Math" panose="02040503050406030204" pitchFamily="18" charset="0"/>
                                      </a:rPr>
                                      <m:t>𝑊</m:t>
                                    </m:r>
                                    <m:r>
                                      <a:rPr lang="en-US" sz="1000">
                                        <a:effectLst/>
                                        <a:latin typeface="Cambria Math" panose="02040503050406030204" pitchFamily="18" charset="0"/>
                                      </a:rPr>
                                      <m:t>1, </m:t>
                                    </m:r>
                                    <m:r>
                                      <a:rPr lang="en-US" sz="1000">
                                        <a:effectLst/>
                                        <a:latin typeface="Cambria Math" panose="02040503050406030204" pitchFamily="18" charset="0"/>
                                      </a:rPr>
                                      <m:t>𝑅</m:t>
                                    </m:r>
                                    <m:r>
                                      <a:rPr lang="en-US" sz="1000">
                                        <a:effectLst/>
                                        <a:latin typeface="Cambria Math" panose="02040503050406030204" pitchFamily="18" charset="0"/>
                                      </a:rPr>
                                      <m:t>1</m:t>
                                    </m:r>
                                  </m:e>
                                </m:d>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𝑅</m:t>
                                    </m:r>
                                    <m:r>
                                      <a:rPr lang="en-US" sz="1000">
                                        <a:effectLst/>
                                        <a:latin typeface="Cambria Math" panose="02040503050406030204" pitchFamily="18" charset="0"/>
                                      </a:rPr>
                                      <m:t>1</m:t>
                                    </m:r>
                                  </m:e>
                                </m:d>
                              </m:oMath>
                            </m:oMathPara>
                          </a14:m>
                          <a:endParaRPr lang="zh-CN" sz="10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1462756413"/>
                      </a:ext>
                    </a:extLst>
                  </a:tr>
                  <a:tr h="448806">
                    <a:tc>
                      <a:txBody>
                        <a:bodyPr/>
                        <a:lstStyle/>
                        <a:p>
                          <a:pPr algn="ctr"/>
                          <a:r>
                            <a:rPr lang="en-US" sz="1200">
                              <a:effectLst/>
                            </a:rPr>
                            <a:t>March SC14x</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dirty="0">
                              <a:effectLst/>
                            </a:rPr>
                            <a:t>14N</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𝑊</m:t>
                                    </m:r>
                                    <m:r>
                                      <a:rPr lang="en-US" sz="1000">
                                        <a:effectLst/>
                                        <a:latin typeface="Cambria Math" panose="02040503050406030204" pitchFamily="18" charset="0"/>
                                      </a:rPr>
                                      <m:t>1</m:t>
                                    </m:r>
                                  </m:e>
                                </m:d>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𝑊</m:t>
                                    </m:r>
                                    <m:r>
                                      <a:rPr lang="en-US" sz="1000">
                                        <a:effectLst/>
                                        <a:latin typeface="Cambria Math" panose="02040503050406030204" pitchFamily="18" charset="0"/>
                                      </a:rPr>
                                      <m:t>0</m:t>
                                    </m:r>
                                  </m:e>
                                </m:d>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𝑅</m:t>
                                    </m:r>
                                    <m:r>
                                      <a:rPr lang="en-US" sz="1000">
                                        <a:effectLst/>
                                        <a:latin typeface="Cambria Math" panose="02040503050406030204" pitchFamily="18" charset="0"/>
                                      </a:rPr>
                                      <m:t>0, </m:t>
                                    </m:r>
                                    <m:r>
                                      <a:rPr lang="en-US" sz="1000">
                                        <a:effectLst/>
                                        <a:latin typeface="Cambria Math" panose="02040503050406030204" pitchFamily="18" charset="0"/>
                                      </a:rPr>
                                      <m:t>𝑊</m:t>
                                    </m:r>
                                    <m:r>
                                      <a:rPr lang="en-US" sz="1000">
                                        <a:effectLst/>
                                        <a:latin typeface="Cambria Math" panose="02040503050406030204" pitchFamily="18" charset="0"/>
                                      </a:rPr>
                                      <m:t>1, </m:t>
                                    </m:r>
                                    <m:r>
                                      <a:rPr lang="en-US" sz="1000">
                                        <a:effectLst/>
                                        <a:latin typeface="Cambria Math" panose="02040503050406030204" pitchFamily="18" charset="0"/>
                                      </a:rPr>
                                      <m:t>𝑊</m:t>
                                    </m:r>
                                    <m:r>
                                      <a:rPr lang="en-US" sz="1000">
                                        <a:effectLst/>
                                        <a:latin typeface="Cambria Math" panose="02040503050406030204" pitchFamily="18" charset="0"/>
                                      </a:rPr>
                                      <m:t>1</m:t>
                                    </m:r>
                                  </m:e>
                                </m:d>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𝑅</m:t>
                                    </m:r>
                                    <m:r>
                                      <a:rPr lang="en-US" sz="1000">
                                        <a:effectLst/>
                                        <a:latin typeface="Cambria Math" panose="02040503050406030204" pitchFamily="18" charset="0"/>
                                      </a:rPr>
                                      <m:t>1, </m:t>
                                    </m:r>
                                    <m:r>
                                      <a:rPr lang="en-US" sz="1000">
                                        <a:effectLst/>
                                        <a:latin typeface="Cambria Math" panose="02040503050406030204" pitchFamily="18" charset="0"/>
                                      </a:rPr>
                                      <m:t>𝑊</m:t>
                                    </m:r>
                                    <m:r>
                                      <a:rPr lang="en-US" sz="1000">
                                        <a:effectLst/>
                                        <a:latin typeface="Cambria Math" panose="02040503050406030204" pitchFamily="18" charset="0"/>
                                      </a:rPr>
                                      <m:t>0, </m:t>
                                    </m:r>
                                    <m:r>
                                      <a:rPr lang="en-US" sz="1000">
                                        <a:effectLst/>
                                        <a:latin typeface="Cambria Math" panose="02040503050406030204" pitchFamily="18" charset="0"/>
                                      </a:rPr>
                                      <m:t>𝑊</m:t>
                                    </m:r>
                                    <m:r>
                                      <a:rPr lang="en-US" sz="1000">
                                        <a:effectLst/>
                                        <a:latin typeface="Cambria Math" panose="02040503050406030204" pitchFamily="18" charset="0"/>
                                      </a:rPr>
                                      <m:t>0</m:t>
                                    </m:r>
                                  </m:e>
                                </m:d>
                              </m:oMath>
                            </m:oMathPara>
                          </a14:m>
                          <a:endParaRPr lang="zh-CN" sz="1000" dirty="0">
                            <a:effectLst/>
                          </a:endParaRPr>
                        </a:p>
                        <a:p>
                          <a:pPr algn="ctr"/>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𝑅</m:t>
                                    </m:r>
                                    <m:r>
                                      <a:rPr lang="en-US" sz="1000">
                                        <a:effectLst/>
                                        <a:latin typeface="Cambria Math" panose="02040503050406030204" pitchFamily="18" charset="0"/>
                                      </a:rPr>
                                      <m:t>0,</m:t>
                                    </m:r>
                                    <m:r>
                                      <a:rPr lang="en-US" sz="1000">
                                        <a:effectLst/>
                                        <a:latin typeface="Cambria Math" panose="02040503050406030204" pitchFamily="18" charset="0"/>
                                      </a:rPr>
                                      <m:t>𝑅</m:t>
                                    </m:r>
                                    <m:r>
                                      <a:rPr lang="en-US" sz="1000">
                                        <a:effectLst/>
                                        <a:latin typeface="Cambria Math" panose="02040503050406030204" pitchFamily="18" charset="0"/>
                                      </a:rPr>
                                      <m:t>0, </m:t>
                                    </m:r>
                                    <m:r>
                                      <a:rPr lang="en-US" sz="1000">
                                        <a:effectLst/>
                                        <a:latin typeface="Cambria Math" panose="02040503050406030204" pitchFamily="18" charset="0"/>
                                      </a:rPr>
                                      <m:t>𝑊</m:t>
                                    </m:r>
                                    <m:r>
                                      <a:rPr lang="en-US" sz="1000">
                                        <a:effectLst/>
                                        <a:latin typeface="Cambria Math" panose="02040503050406030204" pitchFamily="18" charset="0"/>
                                      </a:rPr>
                                      <m:t>1, </m:t>
                                    </m:r>
                                    <m:r>
                                      <a:rPr lang="en-US" sz="1000">
                                        <a:effectLst/>
                                        <a:latin typeface="Cambria Math" panose="02040503050406030204" pitchFamily="18" charset="0"/>
                                      </a:rPr>
                                      <m:t>𝑊</m:t>
                                    </m:r>
                                    <m:r>
                                      <a:rPr lang="en-US" sz="1000">
                                        <a:effectLst/>
                                        <a:latin typeface="Cambria Math" panose="02040503050406030204" pitchFamily="18" charset="0"/>
                                      </a:rPr>
                                      <m:t>1, </m:t>
                                    </m:r>
                                    <m:r>
                                      <a:rPr lang="en-US" sz="1000">
                                        <a:effectLst/>
                                        <a:latin typeface="Cambria Math" panose="02040503050406030204" pitchFamily="18" charset="0"/>
                                      </a:rPr>
                                      <m:t>𝑅</m:t>
                                    </m:r>
                                    <m:r>
                                      <a:rPr lang="en-US" sz="1000">
                                        <a:effectLst/>
                                        <a:latin typeface="Cambria Math" panose="02040503050406030204" pitchFamily="18" charset="0"/>
                                      </a:rPr>
                                      <m:t>1</m:t>
                                    </m:r>
                                  </m:e>
                                </m:d>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𝑅</m:t>
                                    </m:r>
                                    <m:r>
                                      <a:rPr lang="en-US" sz="1000">
                                        <a:effectLst/>
                                        <a:latin typeface="Cambria Math" panose="02040503050406030204" pitchFamily="18" charset="0"/>
                                      </a:rPr>
                                      <m:t>1</m:t>
                                    </m:r>
                                  </m:e>
                                </m:d>
                              </m:oMath>
                            </m:oMathPara>
                          </a14:m>
                          <a:endParaRPr lang="zh-CN" sz="10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3842704370"/>
                      </a:ext>
                    </a:extLst>
                  </a:tr>
                  <a:tr h="430240">
                    <a:tc>
                      <a:txBody>
                        <a:bodyPr/>
                        <a:lstStyle/>
                        <a:p>
                          <a:pPr algn="ctr"/>
                          <a:r>
                            <a:rPr lang="en-US" sz="1200">
                              <a:effectLst/>
                            </a:rPr>
                            <a:t>March SC15x</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a:effectLst/>
                            </a:rPr>
                            <a:t>15N</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𝑊</m:t>
                                    </m:r>
                                    <m:r>
                                      <a:rPr lang="en-US" sz="1000">
                                        <a:effectLst/>
                                        <a:latin typeface="Cambria Math" panose="02040503050406030204" pitchFamily="18" charset="0"/>
                                      </a:rPr>
                                      <m:t>1</m:t>
                                    </m:r>
                                  </m:e>
                                </m:d>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𝑊</m:t>
                                    </m:r>
                                    <m:r>
                                      <a:rPr lang="en-US" sz="1000">
                                        <a:effectLst/>
                                        <a:latin typeface="Cambria Math" panose="02040503050406030204" pitchFamily="18" charset="0"/>
                                      </a:rPr>
                                      <m:t>0,</m:t>
                                    </m:r>
                                    <m:r>
                                      <a:rPr lang="en-US" sz="1000">
                                        <a:effectLst/>
                                        <a:latin typeface="Cambria Math" panose="02040503050406030204" pitchFamily="18" charset="0"/>
                                      </a:rPr>
                                      <m:t>𝑊</m:t>
                                    </m:r>
                                    <m:r>
                                      <a:rPr lang="en-US" sz="1000">
                                        <a:effectLst/>
                                        <a:latin typeface="Cambria Math" panose="02040503050406030204" pitchFamily="18" charset="0"/>
                                      </a:rPr>
                                      <m:t>0</m:t>
                                    </m:r>
                                  </m:e>
                                </m:d>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𝑅</m:t>
                                    </m:r>
                                    <m:r>
                                      <a:rPr lang="en-US" sz="1000">
                                        <a:effectLst/>
                                        <a:latin typeface="Cambria Math" panose="02040503050406030204" pitchFamily="18" charset="0"/>
                                      </a:rPr>
                                      <m:t>0, </m:t>
                                    </m:r>
                                    <m:r>
                                      <a:rPr lang="en-US" sz="1000">
                                        <a:effectLst/>
                                        <a:latin typeface="Cambria Math" panose="02040503050406030204" pitchFamily="18" charset="0"/>
                                      </a:rPr>
                                      <m:t>𝑊</m:t>
                                    </m:r>
                                    <m:r>
                                      <a:rPr lang="en-US" sz="1000">
                                        <a:effectLst/>
                                        <a:latin typeface="Cambria Math" panose="02040503050406030204" pitchFamily="18" charset="0"/>
                                      </a:rPr>
                                      <m:t>1, </m:t>
                                    </m:r>
                                    <m:r>
                                      <a:rPr lang="en-US" sz="1000">
                                        <a:effectLst/>
                                        <a:latin typeface="Cambria Math" panose="02040503050406030204" pitchFamily="18" charset="0"/>
                                      </a:rPr>
                                      <m:t>𝑊</m:t>
                                    </m:r>
                                    <m:r>
                                      <a:rPr lang="en-US" sz="1000">
                                        <a:effectLst/>
                                        <a:latin typeface="Cambria Math" panose="02040503050406030204" pitchFamily="18" charset="0"/>
                                      </a:rPr>
                                      <m:t>1</m:t>
                                    </m:r>
                                  </m:e>
                                </m:d>
                              </m:oMath>
                            </m:oMathPara>
                          </a14:m>
                          <a:endParaRPr lang="zh-CN" sz="1000">
                            <a:effectLst/>
                          </a:endParaRPr>
                        </a:p>
                        <a:p>
                          <a:pPr algn="ctr"/>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𝑅</m:t>
                                    </m:r>
                                    <m:r>
                                      <a:rPr lang="en-US" sz="1000">
                                        <a:effectLst/>
                                        <a:latin typeface="Cambria Math" panose="02040503050406030204" pitchFamily="18" charset="0"/>
                                      </a:rPr>
                                      <m:t>1, </m:t>
                                    </m:r>
                                    <m:r>
                                      <a:rPr lang="en-US" sz="1000">
                                        <a:effectLst/>
                                        <a:latin typeface="Cambria Math" panose="02040503050406030204" pitchFamily="18" charset="0"/>
                                      </a:rPr>
                                      <m:t>𝑊</m:t>
                                    </m:r>
                                    <m:r>
                                      <a:rPr lang="en-US" sz="1000">
                                        <a:effectLst/>
                                        <a:latin typeface="Cambria Math" panose="02040503050406030204" pitchFamily="18" charset="0"/>
                                      </a:rPr>
                                      <m:t>0, </m:t>
                                    </m:r>
                                    <m:r>
                                      <a:rPr lang="en-US" sz="1000">
                                        <a:effectLst/>
                                        <a:latin typeface="Cambria Math" panose="02040503050406030204" pitchFamily="18" charset="0"/>
                                      </a:rPr>
                                      <m:t>𝑊</m:t>
                                    </m:r>
                                    <m:r>
                                      <a:rPr lang="en-US" sz="1000">
                                        <a:effectLst/>
                                        <a:latin typeface="Cambria Math" panose="02040503050406030204" pitchFamily="18" charset="0"/>
                                      </a:rPr>
                                      <m:t>0</m:t>
                                    </m:r>
                                  </m:e>
                                </m:d>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𝑅</m:t>
                                    </m:r>
                                    <m:r>
                                      <a:rPr lang="en-US" sz="1000">
                                        <a:effectLst/>
                                        <a:latin typeface="Cambria Math" panose="02040503050406030204" pitchFamily="18" charset="0"/>
                                      </a:rPr>
                                      <m:t>0,</m:t>
                                    </m:r>
                                    <m:r>
                                      <a:rPr lang="en-US" sz="1000">
                                        <a:effectLst/>
                                        <a:latin typeface="Cambria Math" panose="02040503050406030204" pitchFamily="18" charset="0"/>
                                      </a:rPr>
                                      <m:t>𝑅</m:t>
                                    </m:r>
                                    <m:r>
                                      <a:rPr lang="en-US" sz="1000">
                                        <a:effectLst/>
                                        <a:latin typeface="Cambria Math" panose="02040503050406030204" pitchFamily="18" charset="0"/>
                                      </a:rPr>
                                      <m:t>0, </m:t>
                                    </m:r>
                                    <m:r>
                                      <a:rPr lang="en-US" sz="1000">
                                        <a:effectLst/>
                                        <a:latin typeface="Cambria Math" panose="02040503050406030204" pitchFamily="18" charset="0"/>
                                      </a:rPr>
                                      <m:t>𝑊</m:t>
                                    </m:r>
                                    <m:r>
                                      <a:rPr lang="en-US" sz="1000">
                                        <a:effectLst/>
                                        <a:latin typeface="Cambria Math" panose="02040503050406030204" pitchFamily="18" charset="0"/>
                                      </a:rPr>
                                      <m:t>1, </m:t>
                                    </m:r>
                                    <m:r>
                                      <a:rPr lang="en-US" sz="1000">
                                        <a:effectLst/>
                                        <a:latin typeface="Cambria Math" panose="02040503050406030204" pitchFamily="18" charset="0"/>
                                      </a:rPr>
                                      <m:t>𝑊</m:t>
                                    </m:r>
                                    <m:r>
                                      <a:rPr lang="en-US" sz="1000">
                                        <a:effectLst/>
                                        <a:latin typeface="Cambria Math" panose="02040503050406030204" pitchFamily="18" charset="0"/>
                                      </a:rPr>
                                      <m:t>1,</m:t>
                                    </m:r>
                                    <m:r>
                                      <a:rPr lang="en-US" sz="1000">
                                        <a:effectLst/>
                                        <a:latin typeface="Cambria Math" panose="02040503050406030204" pitchFamily="18" charset="0"/>
                                      </a:rPr>
                                      <m:t>𝑅</m:t>
                                    </m:r>
                                    <m:r>
                                      <a:rPr lang="en-US" sz="1000">
                                        <a:effectLst/>
                                        <a:latin typeface="Cambria Math" panose="02040503050406030204" pitchFamily="18" charset="0"/>
                                      </a:rPr>
                                      <m:t>1</m:t>
                                    </m:r>
                                  </m:e>
                                </m:d>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𝑅</m:t>
                                    </m:r>
                                    <m:r>
                                      <a:rPr lang="en-US" sz="1000">
                                        <a:effectLst/>
                                        <a:latin typeface="Cambria Math" panose="02040503050406030204" pitchFamily="18" charset="0"/>
                                      </a:rPr>
                                      <m:t>1</m:t>
                                    </m:r>
                                  </m:e>
                                </m:d>
                              </m:oMath>
                            </m:oMathPara>
                          </a14:m>
                          <a:endParaRPr lang="zh-CN" sz="10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1110882592"/>
                      </a:ext>
                    </a:extLst>
                  </a:tr>
                  <a:tr h="430240">
                    <a:tc>
                      <a:txBody>
                        <a:bodyPr/>
                        <a:lstStyle/>
                        <a:p>
                          <a:pPr algn="ctr"/>
                          <a:r>
                            <a:rPr lang="en-US" sz="1200">
                              <a:effectLst/>
                            </a:rPr>
                            <a:t>March SC16x</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dirty="0">
                              <a:effectLst/>
                            </a:rPr>
                            <a:t>16N</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𝑊</m:t>
                                    </m:r>
                                    <m:r>
                                      <a:rPr lang="en-US" sz="1000">
                                        <a:effectLst/>
                                        <a:latin typeface="Cambria Math" panose="02040503050406030204" pitchFamily="18" charset="0"/>
                                      </a:rPr>
                                      <m:t>1</m:t>
                                    </m:r>
                                  </m:e>
                                </m:d>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𝑅</m:t>
                                    </m:r>
                                    <m:r>
                                      <a:rPr lang="en-US" sz="1000">
                                        <a:effectLst/>
                                        <a:latin typeface="Cambria Math" panose="02040503050406030204" pitchFamily="18" charset="0"/>
                                      </a:rPr>
                                      <m:t>1,</m:t>
                                    </m:r>
                                    <m:r>
                                      <a:rPr lang="en-US" sz="1000">
                                        <a:effectLst/>
                                        <a:latin typeface="Cambria Math" panose="02040503050406030204" pitchFamily="18" charset="0"/>
                                      </a:rPr>
                                      <m:t>𝑊</m:t>
                                    </m:r>
                                    <m:r>
                                      <a:rPr lang="en-US" sz="1000">
                                        <a:effectLst/>
                                        <a:latin typeface="Cambria Math" panose="02040503050406030204" pitchFamily="18" charset="0"/>
                                      </a:rPr>
                                      <m:t>0,</m:t>
                                    </m:r>
                                    <m:r>
                                      <a:rPr lang="en-US" sz="1000">
                                        <a:effectLst/>
                                        <a:latin typeface="Cambria Math" panose="02040503050406030204" pitchFamily="18" charset="0"/>
                                      </a:rPr>
                                      <m:t>𝑊</m:t>
                                    </m:r>
                                    <m:r>
                                      <a:rPr lang="en-US" sz="1000">
                                        <a:effectLst/>
                                        <a:latin typeface="Cambria Math" panose="02040503050406030204" pitchFamily="18" charset="0"/>
                                      </a:rPr>
                                      <m:t>0</m:t>
                                    </m:r>
                                  </m:e>
                                </m:d>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𝑅</m:t>
                                    </m:r>
                                    <m:r>
                                      <a:rPr lang="en-US" sz="1000">
                                        <a:effectLst/>
                                        <a:latin typeface="Cambria Math" panose="02040503050406030204" pitchFamily="18" charset="0"/>
                                      </a:rPr>
                                      <m:t>0, </m:t>
                                    </m:r>
                                    <m:r>
                                      <a:rPr lang="en-US" sz="1000">
                                        <a:effectLst/>
                                        <a:latin typeface="Cambria Math" panose="02040503050406030204" pitchFamily="18" charset="0"/>
                                      </a:rPr>
                                      <m:t>𝑊</m:t>
                                    </m:r>
                                    <m:r>
                                      <a:rPr lang="en-US" sz="1000">
                                        <a:effectLst/>
                                        <a:latin typeface="Cambria Math" panose="02040503050406030204" pitchFamily="18" charset="0"/>
                                      </a:rPr>
                                      <m:t>1, </m:t>
                                    </m:r>
                                    <m:r>
                                      <a:rPr lang="en-US" sz="1000">
                                        <a:effectLst/>
                                        <a:latin typeface="Cambria Math" panose="02040503050406030204" pitchFamily="18" charset="0"/>
                                      </a:rPr>
                                      <m:t>𝑊</m:t>
                                    </m:r>
                                    <m:r>
                                      <a:rPr lang="en-US" sz="1000">
                                        <a:effectLst/>
                                        <a:latin typeface="Cambria Math" panose="02040503050406030204" pitchFamily="18" charset="0"/>
                                      </a:rPr>
                                      <m:t>1</m:t>
                                    </m:r>
                                  </m:e>
                                </m:d>
                              </m:oMath>
                            </m:oMathPara>
                          </a14:m>
                          <a:endParaRPr lang="zh-CN" sz="1000" dirty="0">
                            <a:effectLst/>
                          </a:endParaRPr>
                        </a:p>
                        <a:p>
                          <a:pPr algn="ctr"/>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𝑅</m:t>
                                    </m:r>
                                    <m:r>
                                      <a:rPr lang="en-US" sz="1000">
                                        <a:effectLst/>
                                        <a:latin typeface="Cambria Math" panose="02040503050406030204" pitchFamily="18" charset="0"/>
                                      </a:rPr>
                                      <m:t>1, </m:t>
                                    </m:r>
                                    <m:r>
                                      <a:rPr lang="en-US" sz="1000">
                                        <a:effectLst/>
                                        <a:latin typeface="Cambria Math" panose="02040503050406030204" pitchFamily="18" charset="0"/>
                                      </a:rPr>
                                      <m:t>𝑊</m:t>
                                    </m:r>
                                    <m:r>
                                      <a:rPr lang="en-US" sz="1000">
                                        <a:effectLst/>
                                        <a:latin typeface="Cambria Math" panose="02040503050406030204" pitchFamily="18" charset="0"/>
                                      </a:rPr>
                                      <m:t>0, </m:t>
                                    </m:r>
                                    <m:r>
                                      <a:rPr lang="en-US" sz="1000">
                                        <a:effectLst/>
                                        <a:latin typeface="Cambria Math" panose="02040503050406030204" pitchFamily="18" charset="0"/>
                                      </a:rPr>
                                      <m:t>𝑊</m:t>
                                    </m:r>
                                    <m:r>
                                      <a:rPr lang="en-US" sz="1000">
                                        <a:effectLst/>
                                        <a:latin typeface="Cambria Math" panose="02040503050406030204" pitchFamily="18" charset="0"/>
                                      </a:rPr>
                                      <m:t>0</m:t>
                                    </m:r>
                                  </m:e>
                                </m:d>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𝑅</m:t>
                                    </m:r>
                                    <m:r>
                                      <a:rPr lang="en-US" sz="1000">
                                        <a:effectLst/>
                                        <a:latin typeface="Cambria Math" panose="02040503050406030204" pitchFamily="18" charset="0"/>
                                      </a:rPr>
                                      <m:t>0,</m:t>
                                    </m:r>
                                    <m:r>
                                      <a:rPr lang="en-US" sz="1000">
                                        <a:effectLst/>
                                        <a:latin typeface="Cambria Math" panose="02040503050406030204" pitchFamily="18" charset="0"/>
                                      </a:rPr>
                                      <m:t>𝑅</m:t>
                                    </m:r>
                                    <m:r>
                                      <a:rPr lang="en-US" sz="1000">
                                        <a:effectLst/>
                                        <a:latin typeface="Cambria Math" panose="02040503050406030204" pitchFamily="18" charset="0"/>
                                      </a:rPr>
                                      <m:t>0, </m:t>
                                    </m:r>
                                    <m:r>
                                      <a:rPr lang="en-US" sz="1000">
                                        <a:effectLst/>
                                        <a:latin typeface="Cambria Math" panose="02040503050406030204" pitchFamily="18" charset="0"/>
                                      </a:rPr>
                                      <m:t>𝑊</m:t>
                                    </m:r>
                                    <m:r>
                                      <a:rPr lang="en-US" sz="1000">
                                        <a:effectLst/>
                                        <a:latin typeface="Cambria Math" panose="02040503050406030204" pitchFamily="18" charset="0"/>
                                      </a:rPr>
                                      <m:t>1, </m:t>
                                    </m:r>
                                    <m:r>
                                      <a:rPr lang="en-US" sz="1000">
                                        <a:effectLst/>
                                        <a:latin typeface="Cambria Math" panose="02040503050406030204" pitchFamily="18" charset="0"/>
                                      </a:rPr>
                                      <m:t>𝑊</m:t>
                                    </m:r>
                                    <m:r>
                                      <a:rPr lang="en-US" sz="1000">
                                        <a:effectLst/>
                                        <a:latin typeface="Cambria Math" panose="02040503050406030204" pitchFamily="18" charset="0"/>
                                      </a:rPr>
                                      <m:t>1</m:t>
                                    </m:r>
                                  </m:e>
                                </m:d>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𝑅</m:t>
                                    </m:r>
                                    <m:r>
                                      <a:rPr lang="en-US" sz="1000">
                                        <a:effectLst/>
                                        <a:latin typeface="Cambria Math" panose="02040503050406030204" pitchFamily="18" charset="0"/>
                                      </a:rPr>
                                      <m:t>1,</m:t>
                                    </m:r>
                                    <m:r>
                                      <a:rPr lang="en-US" sz="1000">
                                        <a:effectLst/>
                                        <a:latin typeface="Cambria Math" panose="02040503050406030204" pitchFamily="18" charset="0"/>
                                      </a:rPr>
                                      <m:t>𝑅</m:t>
                                    </m:r>
                                    <m:r>
                                      <a:rPr lang="en-US" sz="1000">
                                        <a:effectLst/>
                                        <a:latin typeface="Cambria Math" panose="02040503050406030204" pitchFamily="18" charset="0"/>
                                      </a:rPr>
                                      <m:t>1</m:t>
                                    </m:r>
                                  </m:e>
                                </m:d>
                              </m:oMath>
                            </m:oMathPara>
                          </a14:m>
                          <a:endParaRPr lang="zh-CN" sz="10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1756332466"/>
                      </a:ext>
                    </a:extLst>
                  </a:tr>
                  <a:tr h="430240">
                    <a:tc>
                      <a:txBody>
                        <a:bodyPr/>
                        <a:lstStyle/>
                        <a:p>
                          <a:pPr algn="ctr"/>
                          <a:r>
                            <a:rPr lang="en-US" sz="1200">
                              <a:effectLst/>
                            </a:rPr>
                            <a:t>March SC17x</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dirty="0">
                              <a:effectLst/>
                            </a:rPr>
                            <a:t>17N</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𝑊</m:t>
                                    </m:r>
                                    <m:r>
                                      <a:rPr lang="en-US" sz="1000">
                                        <a:effectLst/>
                                        <a:latin typeface="Cambria Math" panose="02040503050406030204" pitchFamily="18" charset="0"/>
                                      </a:rPr>
                                      <m:t>1</m:t>
                                    </m:r>
                                  </m:e>
                                </m:d>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𝑅</m:t>
                                    </m:r>
                                    <m:r>
                                      <a:rPr lang="en-US" sz="1000">
                                        <a:effectLst/>
                                        <a:latin typeface="Cambria Math" panose="02040503050406030204" pitchFamily="18" charset="0"/>
                                      </a:rPr>
                                      <m:t>1,</m:t>
                                    </m:r>
                                    <m:r>
                                      <a:rPr lang="en-US" sz="1000">
                                        <a:effectLst/>
                                        <a:latin typeface="Cambria Math" panose="02040503050406030204" pitchFamily="18" charset="0"/>
                                      </a:rPr>
                                      <m:t>𝑅</m:t>
                                    </m:r>
                                    <m:r>
                                      <a:rPr lang="en-US" sz="1000">
                                        <a:effectLst/>
                                        <a:latin typeface="Cambria Math" panose="02040503050406030204" pitchFamily="18" charset="0"/>
                                      </a:rPr>
                                      <m:t>1,</m:t>
                                    </m:r>
                                    <m:r>
                                      <a:rPr lang="en-US" sz="1000">
                                        <a:effectLst/>
                                        <a:latin typeface="Cambria Math" panose="02040503050406030204" pitchFamily="18" charset="0"/>
                                      </a:rPr>
                                      <m:t>𝑊</m:t>
                                    </m:r>
                                    <m:r>
                                      <a:rPr lang="en-US" sz="1000">
                                        <a:effectLst/>
                                        <a:latin typeface="Cambria Math" panose="02040503050406030204" pitchFamily="18" charset="0"/>
                                      </a:rPr>
                                      <m:t>0,</m:t>
                                    </m:r>
                                    <m:r>
                                      <a:rPr lang="en-US" sz="1000">
                                        <a:effectLst/>
                                        <a:latin typeface="Cambria Math" panose="02040503050406030204" pitchFamily="18" charset="0"/>
                                      </a:rPr>
                                      <m:t>𝑊</m:t>
                                    </m:r>
                                    <m:r>
                                      <a:rPr lang="en-US" sz="1000">
                                        <a:effectLst/>
                                        <a:latin typeface="Cambria Math" panose="02040503050406030204" pitchFamily="18" charset="0"/>
                                      </a:rPr>
                                      <m:t>0</m:t>
                                    </m:r>
                                  </m:e>
                                </m:d>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𝑅</m:t>
                                    </m:r>
                                    <m:r>
                                      <a:rPr lang="en-US" sz="1000">
                                        <a:effectLst/>
                                        <a:latin typeface="Cambria Math" panose="02040503050406030204" pitchFamily="18" charset="0"/>
                                      </a:rPr>
                                      <m:t>0, </m:t>
                                    </m:r>
                                    <m:r>
                                      <a:rPr lang="en-US" sz="1000">
                                        <a:effectLst/>
                                        <a:latin typeface="Cambria Math" panose="02040503050406030204" pitchFamily="18" charset="0"/>
                                      </a:rPr>
                                      <m:t>𝑊</m:t>
                                    </m:r>
                                    <m:r>
                                      <a:rPr lang="en-US" sz="1000">
                                        <a:effectLst/>
                                        <a:latin typeface="Cambria Math" panose="02040503050406030204" pitchFamily="18" charset="0"/>
                                      </a:rPr>
                                      <m:t>1, </m:t>
                                    </m:r>
                                    <m:r>
                                      <a:rPr lang="en-US" sz="1000">
                                        <a:effectLst/>
                                        <a:latin typeface="Cambria Math" panose="02040503050406030204" pitchFamily="18" charset="0"/>
                                      </a:rPr>
                                      <m:t>𝑊</m:t>
                                    </m:r>
                                    <m:r>
                                      <a:rPr lang="en-US" sz="1000">
                                        <a:effectLst/>
                                        <a:latin typeface="Cambria Math" panose="02040503050406030204" pitchFamily="18" charset="0"/>
                                      </a:rPr>
                                      <m:t>1</m:t>
                                    </m:r>
                                  </m:e>
                                </m:d>
                              </m:oMath>
                            </m:oMathPara>
                          </a14:m>
                          <a:endParaRPr lang="zh-CN" sz="1000" dirty="0">
                            <a:effectLst/>
                          </a:endParaRPr>
                        </a:p>
                        <a:p>
                          <a:pPr algn="ctr"/>
                          <a14:m>
                            <m:oMath xmlns:m="http://schemas.openxmlformats.org/officeDocument/2006/math">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𝑅</m:t>
                                  </m:r>
                                  <m:r>
                                    <a:rPr lang="en-US" sz="1000">
                                      <a:effectLst/>
                                      <a:latin typeface="Cambria Math" panose="02040503050406030204" pitchFamily="18" charset="0"/>
                                    </a:rPr>
                                    <m:t>1, </m:t>
                                  </m:r>
                                  <m:r>
                                    <a:rPr lang="en-US" sz="1000">
                                      <a:effectLst/>
                                      <a:latin typeface="Cambria Math" panose="02040503050406030204" pitchFamily="18" charset="0"/>
                                    </a:rPr>
                                    <m:t>𝑊</m:t>
                                  </m:r>
                                  <m:r>
                                    <a:rPr lang="en-US" sz="1000">
                                      <a:effectLst/>
                                      <a:latin typeface="Cambria Math" panose="02040503050406030204" pitchFamily="18" charset="0"/>
                                    </a:rPr>
                                    <m:t>0, </m:t>
                                  </m:r>
                                  <m:r>
                                    <a:rPr lang="en-US" sz="1000">
                                      <a:effectLst/>
                                      <a:latin typeface="Cambria Math" panose="02040503050406030204" pitchFamily="18" charset="0"/>
                                    </a:rPr>
                                    <m:t>𝑊</m:t>
                                  </m:r>
                                  <m:r>
                                    <a:rPr lang="en-US" sz="1000">
                                      <a:effectLst/>
                                      <a:latin typeface="Cambria Math" panose="02040503050406030204" pitchFamily="18" charset="0"/>
                                    </a:rPr>
                                    <m:t>0</m:t>
                                  </m:r>
                                </m:e>
                              </m:d>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𝑅</m:t>
                                  </m:r>
                                  <m:r>
                                    <a:rPr lang="en-US" sz="1000">
                                      <a:effectLst/>
                                      <a:latin typeface="Cambria Math" panose="02040503050406030204" pitchFamily="18" charset="0"/>
                                    </a:rPr>
                                    <m:t>0,</m:t>
                                  </m:r>
                                  <m:r>
                                    <a:rPr lang="en-US" sz="1000">
                                      <a:effectLst/>
                                      <a:latin typeface="Cambria Math" panose="02040503050406030204" pitchFamily="18" charset="0"/>
                                    </a:rPr>
                                    <m:t>𝑅</m:t>
                                  </m:r>
                                  <m:r>
                                    <a:rPr lang="en-US" sz="1000">
                                      <a:effectLst/>
                                      <a:latin typeface="Cambria Math" panose="02040503050406030204" pitchFamily="18" charset="0"/>
                                    </a:rPr>
                                    <m:t>0, </m:t>
                                  </m:r>
                                  <m:r>
                                    <a:rPr lang="en-US" sz="1000">
                                      <a:effectLst/>
                                      <a:latin typeface="Cambria Math" panose="02040503050406030204" pitchFamily="18" charset="0"/>
                                    </a:rPr>
                                    <m:t>𝑊</m:t>
                                  </m:r>
                                  <m:r>
                                    <a:rPr lang="en-US" sz="1000">
                                      <a:effectLst/>
                                      <a:latin typeface="Cambria Math" panose="02040503050406030204" pitchFamily="18" charset="0"/>
                                    </a:rPr>
                                    <m:t>1, </m:t>
                                  </m:r>
                                  <m:r>
                                    <a:rPr lang="en-US" sz="1000">
                                      <a:effectLst/>
                                      <a:latin typeface="Cambria Math" panose="02040503050406030204" pitchFamily="18" charset="0"/>
                                    </a:rPr>
                                    <m:t>𝑊</m:t>
                                  </m:r>
                                  <m:r>
                                    <a:rPr lang="en-US" sz="1000">
                                      <a:effectLst/>
                                      <a:latin typeface="Cambria Math" panose="02040503050406030204" pitchFamily="18" charset="0"/>
                                    </a:rPr>
                                    <m:t>1,</m:t>
                                  </m:r>
                                  <m:r>
                                    <a:rPr lang="en-US" sz="1000">
                                      <a:effectLst/>
                                      <a:latin typeface="Cambria Math" panose="02040503050406030204" pitchFamily="18" charset="0"/>
                                    </a:rPr>
                                    <m:t>𝑅</m:t>
                                  </m:r>
                                  <m:r>
                                    <a:rPr lang="en-US" sz="1000">
                                      <a:effectLst/>
                                      <a:latin typeface="Cambria Math" panose="02040503050406030204" pitchFamily="18" charset="0"/>
                                    </a:rPr>
                                    <m:t>1</m:t>
                                  </m:r>
                                </m:e>
                              </m:d>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𝑅</m:t>
                                  </m:r>
                                  <m:r>
                                    <a:rPr lang="en-US" sz="1000">
                                      <a:effectLst/>
                                      <a:latin typeface="Cambria Math" panose="02040503050406030204" pitchFamily="18" charset="0"/>
                                    </a:rPr>
                                    <m:t>1</m:t>
                                  </m:r>
                                </m:e>
                              </m:d>
                            </m:oMath>
                          </a14:m>
                          <a:r>
                            <a:rPr lang="en-US" sz="1000" dirty="0">
                              <a:effectLst/>
                            </a:rPr>
                            <a:t> </a:t>
                          </a:r>
                          <a:endParaRPr lang="zh-CN" sz="10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2879616859"/>
                      </a:ext>
                    </a:extLst>
                  </a:tr>
                  <a:tr h="430240">
                    <a:tc>
                      <a:txBody>
                        <a:bodyPr/>
                        <a:lstStyle/>
                        <a:p>
                          <a:pPr algn="ctr"/>
                          <a:r>
                            <a:rPr lang="en-US" sz="1200" dirty="0">
                              <a:effectLst/>
                            </a:rPr>
                            <a:t>March SC18x</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dirty="0">
                              <a:effectLst/>
                            </a:rPr>
                            <a:t>18N</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𝑊</m:t>
                                    </m:r>
                                    <m:r>
                                      <a:rPr lang="en-US" sz="1000">
                                        <a:effectLst/>
                                        <a:latin typeface="Cambria Math" panose="02040503050406030204" pitchFamily="18" charset="0"/>
                                      </a:rPr>
                                      <m:t>1</m:t>
                                    </m:r>
                                  </m:e>
                                </m:d>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𝑅</m:t>
                                    </m:r>
                                    <m:r>
                                      <a:rPr lang="en-US" sz="1000">
                                        <a:effectLst/>
                                        <a:latin typeface="Cambria Math" panose="02040503050406030204" pitchFamily="18" charset="0"/>
                                      </a:rPr>
                                      <m:t>1, </m:t>
                                    </m:r>
                                    <m:r>
                                      <a:rPr lang="en-US" sz="1000">
                                        <a:effectLst/>
                                        <a:latin typeface="Cambria Math" panose="02040503050406030204" pitchFamily="18" charset="0"/>
                                      </a:rPr>
                                      <m:t>𝑊</m:t>
                                    </m:r>
                                    <m:r>
                                      <a:rPr lang="en-US" sz="1000">
                                        <a:effectLst/>
                                        <a:latin typeface="Cambria Math" panose="02040503050406030204" pitchFamily="18" charset="0"/>
                                      </a:rPr>
                                      <m:t>0, </m:t>
                                    </m:r>
                                    <m:r>
                                      <a:rPr lang="en-US" sz="1000">
                                        <a:effectLst/>
                                        <a:latin typeface="Cambria Math" panose="02040503050406030204" pitchFamily="18" charset="0"/>
                                      </a:rPr>
                                      <m:t>𝑊</m:t>
                                    </m:r>
                                    <m:r>
                                      <a:rPr lang="en-US" sz="1000">
                                        <a:effectLst/>
                                        <a:latin typeface="Cambria Math" panose="02040503050406030204" pitchFamily="18" charset="0"/>
                                      </a:rPr>
                                      <m:t>0</m:t>
                                    </m:r>
                                  </m:e>
                                </m:d>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𝑅</m:t>
                                    </m:r>
                                    <m:r>
                                      <a:rPr lang="en-US" sz="1000">
                                        <a:effectLst/>
                                        <a:latin typeface="Cambria Math" panose="02040503050406030204" pitchFamily="18" charset="0"/>
                                      </a:rPr>
                                      <m:t>0,</m:t>
                                    </m:r>
                                    <m:r>
                                      <a:rPr lang="en-US" sz="1000">
                                        <a:effectLst/>
                                        <a:latin typeface="Cambria Math" panose="02040503050406030204" pitchFamily="18" charset="0"/>
                                      </a:rPr>
                                      <m:t>𝑊</m:t>
                                    </m:r>
                                    <m:r>
                                      <a:rPr lang="en-US" sz="1000">
                                        <a:effectLst/>
                                        <a:latin typeface="Cambria Math" panose="02040503050406030204" pitchFamily="18" charset="0"/>
                                      </a:rPr>
                                      <m:t>1,</m:t>
                                    </m:r>
                                    <m:r>
                                      <a:rPr lang="en-US" sz="1000">
                                        <a:effectLst/>
                                        <a:latin typeface="Cambria Math" panose="02040503050406030204" pitchFamily="18" charset="0"/>
                                      </a:rPr>
                                      <m:t>𝑊</m:t>
                                    </m:r>
                                    <m:r>
                                      <a:rPr lang="en-US" sz="1000">
                                        <a:effectLst/>
                                        <a:latin typeface="Cambria Math" panose="02040503050406030204" pitchFamily="18" charset="0"/>
                                      </a:rPr>
                                      <m:t>1</m:t>
                                    </m:r>
                                  </m:e>
                                </m:d>
                                <m:r>
                                  <a:rPr lang="en-US" sz="1000">
                                    <a:effectLst/>
                                    <a:latin typeface="Cambria Math" panose="02040503050406030204" pitchFamily="18" charset="0"/>
                                  </a:rPr>
                                  <m:t>⇑(</m:t>
                                </m:r>
                                <m:r>
                                  <a:rPr lang="en-US" sz="1000">
                                    <a:effectLst/>
                                    <a:latin typeface="Cambria Math" panose="02040503050406030204" pitchFamily="18" charset="0"/>
                                  </a:rPr>
                                  <m:t>𝑅</m:t>
                                </m:r>
                                <m:r>
                                  <a:rPr lang="en-US" sz="1000">
                                    <a:effectLst/>
                                    <a:latin typeface="Cambria Math" panose="02040503050406030204" pitchFamily="18" charset="0"/>
                                  </a:rPr>
                                  <m:t>1,</m:t>
                                </m:r>
                              </m:oMath>
                            </m:oMathPara>
                          </a14:m>
                          <a:endParaRPr lang="zh-CN" sz="1000" dirty="0">
                            <a:effectLst/>
                          </a:endParaRPr>
                        </a:p>
                        <a:p>
                          <a:pPr algn="ctr"/>
                          <a14:m>
                            <m:oMath xmlns:m="http://schemas.openxmlformats.org/officeDocument/2006/math">
                              <m:r>
                                <a:rPr lang="en-US" sz="1000">
                                  <a:effectLst/>
                                  <a:latin typeface="Cambria Math" panose="02040503050406030204" pitchFamily="18" charset="0"/>
                                </a:rPr>
                                <m:t>𝑅</m:t>
                              </m:r>
                              <m:r>
                                <a:rPr lang="en-US" sz="1000">
                                  <a:effectLst/>
                                  <a:latin typeface="Cambria Math" panose="02040503050406030204" pitchFamily="18" charset="0"/>
                                </a:rPr>
                                <m:t>1,</m:t>
                              </m:r>
                              <m:r>
                                <a:rPr lang="en-US" sz="1000">
                                  <a:effectLst/>
                                  <a:latin typeface="Cambria Math" panose="02040503050406030204" pitchFamily="18" charset="0"/>
                                </a:rPr>
                                <m:t>𝑊</m:t>
                              </m:r>
                              <m:r>
                                <a:rPr lang="en-US" sz="1000">
                                  <a:effectLst/>
                                  <a:latin typeface="Cambria Math" panose="02040503050406030204" pitchFamily="18" charset="0"/>
                                </a:rPr>
                                <m:t>0,</m:t>
                              </m:r>
                              <m:r>
                                <a:rPr lang="en-US" sz="1000">
                                  <a:effectLst/>
                                  <a:latin typeface="Cambria Math" panose="02040503050406030204" pitchFamily="18" charset="0"/>
                                </a:rPr>
                                <m:t>𝑊</m:t>
                              </m:r>
                              <m:r>
                                <a:rPr lang="en-US" sz="1000">
                                  <a:effectLst/>
                                  <a:latin typeface="Cambria Math" panose="02040503050406030204" pitchFamily="18" charset="0"/>
                                </a:rPr>
                                <m:t>0,</m:t>
                              </m:r>
                              <m:r>
                                <a:rPr lang="en-US" sz="1000">
                                  <a:effectLst/>
                                  <a:latin typeface="Cambria Math" panose="02040503050406030204" pitchFamily="18" charset="0"/>
                                </a:rPr>
                                <m:t>𝑅</m:t>
                              </m:r>
                              <m:r>
                                <a:rPr lang="en-US" sz="1000">
                                  <a:effectLst/>
                                  <a:latin typeface="Cambria Math" panose="02040503050406030204" pitchFamily="18" charset="0"/>
                                </a:rPr>
                                <m:t>0)⇑</m:t>
                              </m:r>
                              <m:d>
                                <m:dPr>
                                  <m:ctrlPr>
                                    <a:rPr lang="zh-CN" sz="1000" i="1">
                                      <a:effectLst/>
                                      <a:latin typeface="Cambria Math" panose="02040503050406030204" pitchFamily="18" charset="0"/>
                                    </a:rPr>
                                  </m:ctrlPr>
                                </m:dPr>
                                <m:e>
                                  <m:r>
                                    <a:rPr lang="en-US" sz="1000">
                                      <a:effectLst/>
                                      <a:latin typeface="Cambria Math" panose="02040503050406030204" pitchFamily="18" charset="0"/>
                                    </a:rPr>
                                    <m:t>𝑅</m:t>
                                  </m:r>
                                  <m:r>
                                    <a:rPr lang="en-US" sz="1000">
                                      <a:effectLst/>
                                      <a:latin typeface="Cambria Math" panose="02040503050406030204" pitchFamily="18" charset="0"/>
                                    </a:rPr>
                                    <m:t>0,</m:t>
                                  </m:r>
                                  <m:r>
                                    <a:rPr lang="en-US" sz="1000">
                                      <a:effectLst/>
                                      <a:latin typeface="Cambria Math" panose="02040503050406030204" pitchFamily="18" charset="0"/>
                                    </a:rPr>
                                    <m:t>𝑅</m:t>
                                  </m:r>
                                  <m:r>
                                    <a:rPr lang="en-US" sz="1000">
                                      <a:effectLst/>
                                      <a:latin typeface="Cambria Math" panose="02040503050406030204" pitchFamily="18" charset="0"/>
                                    </a:rPr>
                                    <m:t>0,</m:t>
                                  </m:r>
                                  <m:r>
                                    <a:rPr lang="en-US" sz="1000">
                                      <a:effectLst/>
                                      <a:latin typeface="Cambria Math" panose="02040503050406030204" pitchFamily="18" charset="0"/>
                                    </a:rPr>
                                    <m:t>𝑊</m:t>
                                  </m:r>
                                  <m:r>
                                    <a:rPr lang="en-US" sz="1000">
                                      <a:effectLst/>
                                      <a:latin typeface="Cambria Math" panose="02040503050406030204" pitchFamily="18" charset="0"/>
                                    </a:rPr>
                                    <m:t>1,</m:t>
                                  </m:r>
                                  <m:r>
                                    <a:rPr lang="en-US" sz="1000">
                                      <a:effectLst/>
                                      <a:latin typeface="Cambria Math" panose="02040503050406030204" pitchFamily="18" charset="0"/>
                                    </a:rPr>
                                    <m:t>𝑊</m:t>
                                  </m:r>
                                  <m:r>
                                    <a:rPr lang="en-US" sz="1000">
                                      <a:effectLst/>
                                      <a:latin typeface="Cambria Math" panose="02040503050406030204" pitchFamily="18" charset="0"/>
                                    </a:rPr>
                                    <m:t>1,</m:t>
                                  </m:r>
                                  <m:r>
                                    <a:rPr lang="en-US" sz="1000">
                                      <a:effectLst/>
                                      <a:latin typeface="Cambria Math" panose="02040503050406030204" pitchFamily="18" charset="0"/>
                                    </a:rPr>
                                    <m:t>𝑅</m:t>
                                  </m:r>
                                  <m:r>
                                    <a:rPr lang="en-US" sz="1000">
                                      <a:effectLst/>
                                      <a:latin typeface="Cambria Math" panose="02040503050406030204" pitchFamily="18" charset="0"/>
                                    </a:rPr>
                                    <m:t>1</m:t>
                                  </m:r>
                                </m:e>
                              </m:d>
                              <m:r>
                                <a:rPr lang="en-US" sz="1000">
                                  <a:effectLst/>
                                  <a:latin typeface="Cambria Math" panose="02040503050406030204" pitchFamily="18" charset="0"/>
                                </a:rPr>
                                <m:t>⇑</m:t>
                              </m:r>
                              <m:d>
                                <m:dPr>
                                  <m:ctrlPr>
                                    <a:rPr lang="zh-CN" sz="1000" i="1">
                                      <a:effectLst/>
                                      <a:latin typeface="Cambria Math" panose="02040503050406030204" pitchFamily="18" charset="0"/>
                                    </a:rPr>
                                  </m:ctrlPr>
                                </m:dPr>
                                <m:e>
                                  <m:r>
                                    <a:rPr lang="en-US" sz="1000">
                                      <a:effectLst/>
                                      <a:latin typeface="Cambria Math" panose="02040503050406030204" pitchFamily="18" charset="0"/>
                                    </a:rPr>
                                    <m:t>𝑅</m:t>
                                  </m:r>
                                  <m:r>
                                    <a:rPr lang="en-US" sz="1000">
                                      <a:effectLst/>
                                      <a:latin typeface="Cambria Math" panose="02040503050406030204" pitchFamily="18" charset="0"/>
                                    </a:rPr>
                                    <m:t>1</m:t>
                                  </m:r>
                                </m:e>
                              </m:d>
                            </m:oMath>
                          </a14:m>
                          <a:r>
                            <a:rPr lang="en-US" sz="1000" dirty="0">
                              <a:effectLst/>
                            </a:rPr>
                            <a:t> </a:t>
                          </a:r>
                          <a:endParaRPr lang="zh-CN" sz="10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1370310162"/>
                      </a:ext>
                    </a:extLst>
                  </a:tr>
                </a:tbl>
              </a:graphicData>
            </a:graphic>
          </p:graphicFrame>
        </mc:Choice>
        <mc:Fallback xmlns="">
          <p:graphicFrame>
            <p:nvGraphicFramePr>
              <p:cNvPr id="12" name="Table 11">
                <a:extLst>
                  <a:ext uri="{FF2B5EF4-FFF2-40B4-BE49-F238E27FC236}">
                    <a16:creationId xmlns:a16="http://schemas.microsoft.com/office/drawing/2014/main" id="{7E9DB438-E6FA-4B1B-B1FA-3FE4DFC52DBA}"/>
                  </a:ext>
                </a:extLst>
              </p:cNvPr>
              <p:cNvGraphicFramePr>
                <a:graphicFrameLocks noGrp="1"/>
              </p:cNvGraphicFramePr>
              <p:nvPr>
                <p:extLst>
                  <p:ext uri="{D42A27DB-BD31-4B8C-83A1-F6EECF244321}">
                    <p14:modId xmlns:p14="http://schemas.microsoft.com/office/powerpoint/2010/main" val="3269994662"/>
                  </p:ext>
                </p:extLst>
              </p:nvPr>
            </p:nvGraphicFramePr>
            <p:xfrm>
              <a:off x="7006107" y="1526139"/>
              <a:ext cx="4381731" cy="4320966"/>
            </p:xfrm>
            <a:graphic>
              <a:graphicData uri="http://schemas.openxmlformats.org/drawingml/2006/table">
                <a:tbl>
                  <a:tblPr firstRow="1" firstCol="1" bandRow="1">
                    <a:tableStyleId>{5C22544A-7EE6-4342-B048-85BDC9FD1C3A}</a:tableStyleId>
                  </a:tblPr>
                  <a:tblGrid>
                    <a:gridCol w="773176">
                      <a:extLst>
                        <a:ext uri="{9D8B030D-6E8A-4147-A177-3AD203B41FA5}">
                          <a16:colId xmlns:a16="http://schemas.microsoft.com/office/drawing/2014/main" val="3225355569"/>
                        </a:ext>
                      </a:extLst>
                    </a:gridCol>
                    <a:gridCol w="696424">
                      <a:extLst>
                        <a:ext uri="{9D8B030D-6E8A-4147-A177-3AD203B41FA5}">
                          <a16:colId xmlns:a16="http://schemas.microsoft.com/office/drawing/2014/main" val="1905129025"/>
                        </a:ext>
                      </a:extLst>
                    </a:gridCol>
                    <a:gridCol w="2912131">
                      <a:extLst>
                        <a:ext uri="{9D8B030D-6E8A-4147-A177-3AD203B41FA5}">
                          <a16:colId xmlns:a16="http://schemas.microsoft.com/office/drawing/2014/main" val="376766341"/>
                        </a:ext>
                      </a:extLst>
                    </a:gridCol>
                  </a:tblGrid>
                  <a:tr h="430240">
                    <a:tc>
                      <a:txBody>
                        <a:bodyPr/>
                        <a:lstStyle/>
                        <a:p>
                          <a:pPr algn="ctr"/>
                          <a:r>
                            <a:rPr lang="en-US" sz="1200" dirty="0">
                              <a:effectLst/>
                            </a:rPr>
                            <a:t>Name</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dirty="0">
                              <a:effectLst/>
                            </a:rPr>
                            <a:t>Test length</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dirty="0">
                              <a:effectLst/>
                            </a:rPr>
                            <a:t>Test Patterns</a:t>
                          </a:r>
                          <a:endParaRPr lang="zh-CN" sz="12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939176044"/>
                      </a:ext>
                    </a:extLst>
                  </a:tr>
                  <a:tr h="430240">
                    <a:tc>
                      <a:txBody>
                        <a:bodyPr/>
                        <a:lstStyle/>
                        <a:p>
                          <a:pPr algn="ctr"/>
                          <a:r>
                            <a:rPr lang="en-US" sz="1200">
                              <a:effectLst/>
                            </a:rPr>
                            <a:t>March SC10x</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dirty="0">
                              <a:effectLst/>
                            </a:rPr>
                            <a:t>10N</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endParaRPr lang="zh-CN"/>
                        </a:p>
                      </a:txBody>
                      <a:tcPr marL="68580" marR="68580" marT="0" marB="0" anchor="ctr">
                        <a:blipFill>
                          <a:blip r:embed="rId3"/>
                          <a:stretch>
                            <a:fillRect l="-50522" t="-104286" r="-835" b="-827143"/>
                          </a:stretch>
                        </a:blipFill>
                      </a:tcPr>
                    </a:tc>
                    <a:extLst>
                      <a:ext uri="{0D108BD9-81ED-4DB2-BD59-A6C34878D82A}">
                        <a16:rowId xmlns:a16="http://schemas.microsoft.com/office/drawing/2014/main" val="214355254"/>
                      </a:ext>
                    </a:extLst>
                  </a:tr>
                  <a:tr h="430240">
                    <a:tc>
                      <a:txBody>
                        <a:bodyPr/>
                        <a:lstStyle/>
                        <a:p>
                          <a:pPr algn="ctr"/>
                          <a:r>
                            <a:rPr lang="en-US" sz="1200">
                              <a:effectLst/>
                            </a:rPr>
                            <a:t>March SC11x</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dirty="0">
                              <a:effectLst/>
                            </a:rPr>
                            <a:t>11N</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endParaRPr lang="zh-CN"/>
                        </a:p>
                      </a:txBody>
                      <a:tcPr marL="68580" marR="68580" marT="0" marB="0" anchor="ctr">
                        <a:blipFill>
                          <a:blip r:embed="rId3"/>
                          <a:stretch>
                            <a:fillRect l="-50522" t="-201408" r="-835" b="-715493"/>
                          </a:stretch>
                        </a:blipFill>
                      </a:tcPr>
                    </a:tc>
                    <a:extLst>
                      <a:ext uri="{0D108BD9-81ED-4DB2-BD59-A6C34878D82A}">
                        <a16:rowId xmlns:a16="http://schemas.microsoft.com/office/drawing/2014/main" val="4122725647"/>
                      </a:ext>
                    </a:extLst>
                  </a:tr>
                  <a:tr h="430240">
                    <a:tc>
                      <a:txBody>
                        <a:bodyPr/>
                        <a:lstStyle/>
                        <a:p>
                          <a:pPr algn="ctr"/>
                          <a:r>
                            <a:rPr lang="en-US" sz="1200" dirty="0">
                              <a:effectLst/>
                            </a:rPr>
                            <a:t>March SC12x</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dirty="0">
                              <a:effectLst/>
                            </a:rPr>
                            <a:t>12N</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endParaRPr lang="zh-CN"/>
                        </a:p>
                      </a:txBody>
                      <a:tcPr marL="68580" marR="68580" marT="0" marB="0" anchor="ctr">
                        <a:blipFill>
                          <a:blip r:embed="rId3"/>
                          <a:stretch>
                            <a:fillRect l="-50522" t="-301408" r="-835" b="-615493"/>
                          </a:stretch>
                        </a:blipFill>
                      </a:tcPr>
                    </a:tc>
                    <a:extLst>
                      <a:ext uri="{0D108BD9-81ED-4DB2-BD59-A6C34878D82A}">
                        <a16:rowId xmlns:a16="http://schemas.microsoft.com/office/drawing/2014/main" val="139998143"/>
                      </a:ext>
                    </a:extLst>
                  </a:tr>
                  <a:tr h="430240">
                    <a:tc>
                      <a:txBody>
                        <a:bodyPr/>
                        <a:lstStyle/>
                        <a:p>
                          <a:pPr algn="ctr"/>
                          <a:r>
                            <a:rPr lang="en-US" sz="1200">
                              <a:effectLst/>
                            </a:rPr>
                            <a:t>March SC13x</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dirty="0">
                              <a:effectLst/>
                            </a:rPr>
                            <a:t>13N</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endParaRPr lang="zh-CN"/>
                        </a:p>
                      </a:txBody>
                      <a:tcPr marL="68580" marR="68580" marT="0" marB="0" anchor="ctr">
                        <a:blipFill>
                          <a:blip r:embed="rId3"/>
                          <a:stretch>
                            <a:fillRect l="-50522" t="-407143" r="-835" b="-524286"/>
                          </a:stretch>
                        </a:blipFill>
                      </a:tcPr>
                    </a:tc>
                    <a:extLst>
                      <a:ext uri="{0D108BD9-81ED-4DB2-BD59-A6C34878D82A}">
                        <a16:rowId xmlns:a16="http://schemas.microsoft.com/office/drawing/2014/main" val="1462756413"/>
                      </a:ext>
                    </a:extLst>
                  </a:tr>
                  <a:tr h="448806">
                    <a:tc>
                      <a:txBody>
                        <a:bodyPr/>
                        <a:lstStyle/>
                        <a:p>
                          <a:pPr algn="ctr"/>
                          <a:r>
                            <a:rPr lang="en-US" sz="1200">
                              <a:effectLst/>
                            </a:rPr>
                            <a:t>March SC14x</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dirty="0">
                              <a:effectLst/>
                            </a:rPr>
                            <a:t>14N</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endParaRPr lang="zh-CN"/>
                        </a:p>
                      </a:txBody>
                      <a:tcPr marL="68580" marR="68580" marT="0" marB="0" anchor="ctr">
                        <a:blipFill>
                          <a:blip r:embed="rId3"/>
                          <a:stretch>
                            <a:fillRect l="-50522" t="-479730" r="-835" b="-395946"/>
                          </a:stretch>
                        </a:blipFill>
                      </a:tcPr>
                    </a:tc>
                    <a:extLst>
                      <a:ext uri="{0D108BD9-81ED-4DB2-BD59-A6C34878D82A}">
                        <a16:rowId xmlns:a16="http://schemas.microsoft.com/office/drawing/2014/main" val="3842704370"/>
                      </a:ext>
                    </a:extLst>
                  </a:tr>
                  <a:tr h="430240">
                    <a:tc>
                      <a:txBody>
                        <a:bodyPr/>
                        <a:lstStyle/>
                        <a:p>
                          <a:pPr algn="ctr"/>
                          <a:r>
                            <a:rPr lang="en-US" sz="1200">
                              <a:effectLst/>
                            </a:rPr>
                            <a:t>March SC15x</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a:effectLst/>
                            </a:rPr>
                            <a:t>15N</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endParaRPr lang="zh-CN"/>
                        </a:p>
                      </a:txBody>
                      <a:tcPr marL="68580" marR="68580" marT="0" marB="0" anchor="ctr">
                        <a:blipFill>
                          <a:blip r:embed="rId3"/>
                          <a:stretch>
                            <a:fillRect l="-50522" t="-604225" r="-835" b="-312676"/>
                          </a:stretch>
                        </a:blipFill>
                      </a:tcPr>
                    </a:tc>
                    <a:extLst>
                      <a:ext uri="{0D108BD9-81ED-4DB2-BD59-A6C34878D82A}">
                        <a16:rowId xmlns:a16="http://schemas.microsoft.com/office/drawing/2014/main" val="1110882592"/>
                      </a:ext>
                    </a:extLst>
                  </a:tr>
                  <a:tr h="430240">
                    <a:tc>
                      <a:txBody>
                        <a:bodyPr/>
                        <a:lstStyle/>
                        <a:p>
                          <a:pPr algn="ctr"/>
                          <a:r>
                            <a:rPr lang="en-US" sz="1200">
                              <a:effectLst/>
                            </a:rPr>
                            <a:t>March SC16x</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dirty="0">
                              <a:effectLst/>
                            </a:rPr>
                            <a:t>16N</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endParaRPr lang="zh-CN"/>
                        </a:p>
                      </a:txBody>
                      <a:tcPr marL="68580" marR="68580" marT="0" marB="0" anchor="ctr">
                        <a:blipFill>
                          <a:blip r:embed="rId3"/>
                          <a:stretch>
                            <a:fillRect l="-50522" t="-704225" r="-835" b="-212676"/>
                          </a:stretch>
                        </a:blipFill>
                      </a:tcPr>
                    </a:tc>
                    <a:extLst>
                      <a:ext uri="{0D108BD9-81ED-4DB2-BD59-A6C34878D82A}">
                        <a16:rowId xmlns:a16="http://schemas.microsoft.com/office/drawing/2014/main" val="1756332466"/>
                      </a:ext>
                    </a:extLst>
                  </a:tr>
                  <a:tr h="430240">
                    <a:tc>
                      <a:txBody>
                        <a:bodyPr/>
                        <a:lstStyle/>
                        <a:p>
                          <a:pPr algn="ctr"/>
                          <a:r>
                            <a:rPr lang="en-US" sz="1200">
                              <a:effectLst/>
                            </a:rPr>
                            <a:t>March SC17x</a:t>
                          </a:r>
                          <a:endParaRPr lang="zh-CN" sz="12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dirty="0">
                              <a:effectLst/>
                            </a:rPr>
                            <a:t>17N</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endParaRPr lang="zh-CN"/>
                        </a:p>
                      </a:txBody>
                      <a:tcPr marL="68580" marR="68580" marT="0" marB="0" anchor="ctr">
                        <a:blipFill>
                          <a:blip r:embed="rId3"/>
                          <a:stretch>
                            <a:fillRect l="-50522" t="-815714" r="-835" b="-115714"/>
                          </a:stretch>
                        </a:blipFill>
                      </a:tcPr>
                    </a:tc>
                    <a:extLst>
                      <a:ext uri="{0D108BD9-81ED-4DB2-BD59-A6C34878D82A}">
                        <a16:rowId xmlns:a16="http://schemas.microsoft.com/office/drawing/2014/main" val="2879616859"/>
                      </a:ext>
                    </a:extLst>
                  </a:tr>
                  <a:tr h="430240">
                    <a:tc>
                      <a:txBody>
                        <a:bodyPr/>
                        <a:lstStyle/>
                        <a:p>
                          <a:pPr algn="ctr"/>
                          <a:r>
                            <a:rPr lang="en-US" sz="1200" dirty="0">
                              <a:effectLst/>
                            </a:rPr>
                            <a:t>March SC18x</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dirty="0">
                              <a:effectLst/>
                            </a:rPr>
                            <a:t>18N</a:t>
                          </a:r>
                          <a:endParaRPr lang="zh-CN" sz="12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endParaRPr lang="zh-CN"/>
                        </a:p>
                      </a:txBody>
                      <a:tcPr marL="68580" marR="68580" marT="0" marB="0" anchor="ctr">
                        <a:blipFill>
                          <a:blip r:embed="rId3"/>
                          <a:stretch>
                            <a:fillRect l="-50522" t="-902817" r="-835" b="-14085"/>
                          </a:stretch>
                        </a:blipFill>
                      </a:tcPr>
                    </a:tc>
                    <a:extLst>
                      <a:ext uri="{0D108BD9-81ED-4DB2-BD59-A6C34878D82A}">
                        <a16:rowId xmlns:a16="http://schemas.microsoft.com/office/drawing/2014/main" val="1370310162"/>
                      </a:ext>
                    </a:extLst>
                  </a:tr>
                </a:tbl>
              </a:graphicData>
            </a:graphic>
          </p:graphicFrame>
        </mc:Fallback>
      </mc:AlternateContent>
      <p:sp>
        <p:nvSpPr>
          <p:cNvPr id="13" name="TextBox 12">
            <a:extLst>
              <a:ext uri="{FF2B5EF4-FFF2-40B4-BE49-F238E27FC236}">
                <a16:creationId xmlns:a16="http://schemas.microsoft.com/office/drawing/2014/main" xmlns="" id="{4464C457-7FCE-4BD9-8485-5A1348E0AA1C}"/>
              </a:ext>
            </a:extLst>
          </p:cNvPr>
          <p:cNvSpPr txBox="1"/>
          <p:nvPr/>
        </p:nvSpPr>
        <p:spPr>
          <a:xfrm>
            <a:off x="6690575" y="5905119"/>
            <a:ext cx="4931088" cy="400110"/>
          </a:xfrm>
          <a:prstGeom prst="rect">
            <a:avLst/>
          </a:prstGeom>
          <a:noFill/>
        </p:spPr>
        <p:txBody>
          <a:bodyPr wrap="square" rtlCol="0">
            <a:spAutoFit/>
          </a:bodyPr>
          <a:lstStyle/>
          <a:p>
            <a:pPr algn="ctr"/>
            <a:r>
              <a:rPr lang="en-US" altLang="zh-CN" sz="2000" dirty="0"/>
              <a:t>Our FC maximizing march test for SFT10</a:t>
            </a:r>
            <a:endParaRPr lang="zh-CN" altLang="en-US" sz="2000" dirty="0"/>
          </a:p>
        </p:txBody>
      </p:sp>
      <p:sp>
        <p:nvSpPr>
          <p:cNvPr id="14" name="Title 1">
            <a:extLst>
              <a:ext uri="{FF2B5EF4-FFF2-40B4-BE49-F238E27FC236}">
                <a16:creationId xmlns:a16="http://schemas.microsoft.com/office/drawing/2014/main" xmlns="" id="{F0B38D2D-AAB0-4DD1-AF16-4F1E05FA03D1}"/>
              </a:ext>
            </a:extLst>
          </p:cNvPr>
          <p:cNvSpPr txBox="1">
            <a:spLocks/>
          </p:cNvSpPr>
          <p:nvPr/>
        </p:nvSpPr>
        <p:spPr>
          <a:xfrm>
            <a:off x="849702" y="281796"/>
            <a:ext cx="10538136" cy="98628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zh-CN" dirty="0"/>
              <a:t>Appendix</a:t>
            </a:r>
            <a:endParaRPr lang="en-US" dirty="0"/>
          </a:p>
        </p:txBody>
      </p:sp>
    </p:spTree>
    <p:extLst>
      <p:ext uri="{BB962C8B-B14F-4D97-AF65-F5344CB8AC3E}">
        <p14:creationId xmlns:p14="http://schemas.microsoft.com/office/powerpoint/2010/main" val="919683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59A64C-EA0D-4DC2-A8C5-C88EFBF64979}"/>
              </a:ext>
            </a:extLst>
          </p:cNvPr>
          <p:cNvSpPr>
            <a:spLocks noGrp="1"/>
          </p:cNvSpPr>
          <p:nvPr>
            <p:ph type="title"/>
          </p:nvPr>
        </p:nvSpPr>
        <p:spPr>
          <a:xfrm>
            <a:off x="849702" y="281796"/>
            <a:ext cx="10538136" cy="986287"/>
          </a:xfrm>
        </p:spPr>
        <p:txBody>
          <a:bodyPr>
            <a:normAutofit/>
          </a:bodyPr>
          <a:lstStyle/>
          <a:p>
            <a:pPr algn="ctr"/>
            <a:r>
              <a:rPr lang="en-US" dirty="0"/>
              <a:t>Introduction</a:t>
            </a:r>
          </a:p>
        </p:txBody>
      </p:sp>
      <p:sp>
        <p:nvSpPr>
          <p:cNvPr id="6" name="文本框 5"/>
          <p:cNvSpPr txBox="1"/>
          <p:nvPr/>
        </p:nvSpPr>
        <p:spPr>
          <a:xfrm>
            <a:off x="528034" y="1520655"/>
            <a:ext cx="10979240" cy="4154984"/>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t>March Tests are used to test the possible faults in memories</a:t>
            </a:r>
          </a:p>
          <a:p>
            <a:pPr marL="285750" indent="-285750">
              <a:buFont typeface="Arial" panose="020B0604020202020204" pitchFamily="34" charset="0"/>
              <a:buChar char="•"/>
            </a:pPr>
            <a:r>
              <a:rPr lang="en-US" altLang="zh-CN" sz="2000" dirty="0"/>
              <a:t>Some well-known march tests: March C-, March AB1, ..</a:t>
            </a:r>
          </a:p>
          <a:p>
            <a:pPr marL="285750" indent="-285750">
              <a:buFont typeface="Arial" panose="020B0604020202020204" pitchFamily="34" charset="0"/>
              <a:buChar char="•"/>
            </a:pPr>
            <a:r>
              <a:rPr lang="en-US" altLang="zh-CN" sz="2000" dirty="0"/>
              <a:t>All well-known march tests were generated to efficiently achieve 100% coverage of a target set of fault types</a:t>
            </a:r>
          </a:p>
          <a:p>
            <a:pPr marL="285750" indent="-285750">
              <a:buFont typeface="Arial" panose="020B0604020202020204" pitchFamily="34" charset="0"/>
              <a:buChar char="•"/>
            </a:pPr>
            <a:r>
              <a:rPr lang="en-US" altLang="zh-CN" sz="2000" dirty="0"/>
              <a:t>E.g., March C- generated to achieve 100% coverage for {</a:t>
            </a:r>
            <a:r>
              <a:rPr lang="en-US" altLang="zh-CN" sz="2000" dirty="0">
                <a:effectLst/>
              </a:rPr>
              <a:t>SAF, TF, RDF, IRF, CFin, CFid, CFst,  CFtr, CFrd, </a:t>
            </a:r>
            <a:r>
              <a:rPr lang="en-US" altLang="zh-CN" sz="2000" dirty="0" err="1">
                <a:effectLst/>
              </a:rPr>
              <a:t>CFir</a:t>
            </a:r>
            <a:r>
              <a:rPr lang="en-US" altLang="zh-CN" sz="2000" dirty="0">
                <a:effectLst/>
              </a:rPr>
              <a:t> }</a:t>
            </a:r>
            <a:endParaRPr lang="en-US" altLang="zh-CN" sz="2000" dirty="0"/>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r>
              <a:rPr lang="en-US" altLang="zh-CN" sz="2000" dirty="0"/>
              <a:t>What to do if 100% FC of the given target set of fault types (say, </a:t>
            </a:r>
            <a:r>
              <a:rPr lang="en-US" altLang="zh-CN" sz="2000" dirty="0" err="1"/>
              <a:t>SFTx</a:t>
            </a:r>
            <a:r>
              <a:rPr lang="en-US" altLang="zh-CN" sz="2000" dirty="0"/>
              <a:t>) cannot be achieved under tight constrains on test cost?</a:t>
            </a:r>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r>
              <a:rPr lang="en-US" altLang="zh-CN" sz="2000" dirty="0"/>
              <a:t>That is, what to do when the test length constraint is such that it is not possible to achieve 100% coverage for all fault instances in </a:t>
            </a:r>
            <a:r>
              <a:rPr lang="en-US" altLang="zh-CN" sz="2000" dirty="0" err="1"/>
              <a:t>SFTx</a:t>
            </a:r>
            <a:r>
              <a:rPr lang="en-US" altLang="zh-CN" sz="2000" dirty="0"/>
              <a:t>?</a:t>
            </a:r>
          </a:p>
          <a:p>
            <a:pPr marL="285750" indent="-285750">
              <a:buFont typeface="Arial" panose="020B0604020202020204" pitchFamily="34" charset="0"/>
              <a:buChar char="•"/>
            </a:pPr>
            <a:endParaRPr lang="en-US" altLang="zh-CN" sz="2400" dirty="0"/>
          </a:p>
        </p:txBody>
      </p:sp>
    </p:spTree>
    <p:extLst>
      <p:ext uri="{BB962C8B-B14F-4D97-AF65-F5344CB8AC3E}">
        <p14:creationId xmlns:p14="http://schemas.microsoft.com/office/powerpoint/2010/main" val="1141798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71E37306-CF25-4AB8-9021-E62BF461DE41}"/>
              </a:ext>
            </a:extLst>
          </p:cNvPr>
          <p:cNvGraphicFramePr>
            <a:graphicFrameLocks noGrp="1"/>
          </p:cNvGraphicFramePr>
          <p:nvPr>
            <p:extLst>
              <p:ext uri="{D42A27DB-BD31-4B8C-83A1-F6EECF244321}">
                <p14:modId xmlns:p14="http://schemas.microsoft.com/office/powerpoint/2010/main" val="3733446992"/>
              </p:ext>
            </p:extLst>
          </p:nvPr>
        </p:nvGraphicFramePr>
        <p:xfrm>
          <a:off x="685801" y="1674254"/>
          <a:ext cx="10402909" cy="4309973"/>
        </p:xfrm>
        <a:graphic>
          <a:graphicData uri="http://schemas.openxmlformats.org/drawingml/2006/table">
            <a:tbl>
              <a:tblPr firstRow="1" firstCol="1" bandRow="1">
                <a:tableStyleId>{5C22544A-7EE6-4342-B048-85BDC9FD1C3A}</a:tableStyleId>
              </a:tblPr>
              <a:tblGrid>
                <a:gridCol w="1365375">
                  <a:extLst>
                    <a:ext uri="{9D8B030D-6E8A-4147-A177-3AD203B41FA5}">
                      <a16:colId xmlns:a16="http://schemas.microsoft.com/office/drawing/2014/main" xmlns="" val="2181269983"/>
                    </a:ext>
                  </a:extLst>
                </a:gridCol>
                <a:gridCol w="6949201">
                  <a:extLst>
                    <a:ext uri="{9D8B030D-6E8A-4147-A177-3AD203B41FA5}">
                      <a16:colId xmlns:a16="http://schemas.microsoft.com/office/drawing/2014/main" xmlns="" val="907829100"/>
                    </a:ext>
                  </a:extLst>
                </a:gridCol>
                <a:gridCol w="2088333">
                  <a:extLst>
                    <a:ext uri="{9D8B030D-6E8A-4147-A177-3AD203B41FA5}">
                      <a16:colId xmlns:a16="http://schemas.microsoft.com/office/drawing/2014/main" xmlns="" val="4047694151"/>
                    </a:ext>
                  </a:extLst>
                </a:gridCol>
              </a:tblGrid>
              <a:tr h="650383">
                <a:tc>
                  <a:txBody>
                    <a:bodyPr/>
                    <a:lstStyle/>
                    <a:p>
                      <a:pPr algn="ctr"/>
                      <a:r>
                        <a:rPr lang="en-US" sz="2000" dirty="0">
                          <a:effectLst/>
                        </a:rPr>
                        <a:t>SFT Name</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2000" dirty="0">
                          <a:effectLst/>
                        </a:rPr>
                        <a:t>Types of faults in SFT</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2000" dirty="0">
                          <a:effectLst/>
                        </a:rPr>
                        <a:t>Source</a:t>
                      </a:r>
                      <a:endParaRPr lang="zh-CN" sz="20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3251677933"/>
                  </a:ext>
                </a:extLst>
              </a:tr>
              <a:tr h="439153">
                <a:tc>
                  <a:txBody>
                    <a:bodyPr/>
                    <a:lstStyle/>
                    <a:p>
                      <a:pPr algn="ctr"/>
                      <a:r>
                        <a:rPr lang="en-US" sz="1600" dirty="0">
                          <a:effectLst/>
                        </a:rPr>
                        <a:t>SFT_10</a:t>
                      </a:r>
                      <a:endParaRPr lang="zh-CN" sz="16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r>
                        <a:rPr lang="en-US" sz="1400" dirty="0">
                          <a:effectLst/>
                        </a:rPr>
                        <a:t>SAF, TF, WDF, RDF, IRF, DRDF,                            CFin, CFid, CFst, CFds, CFtr, CFwd, CFrd, CFdrd, CFir</a:t>
                      </a:r>
                      <a:endParaRPr lang="zh-CN" sz="14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600" dirty="0">
                          <a:effectLst/>
                        </a:rPr>
                        <a:t>March MSS</a:t>
                      </a:r>
                      <a:endParaRPr lang="zh-CN" sz="16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1726866530"/>
                  </a:ext>
                </a:extLst>
              </a:tr>
              <a:tr h="292767">
                <a:tc>
                  <a:txBody>
                    <a:bodyPr/>
                    <a:lstStyle/>
                    <a:p>
                      <a:pPr algn="ctr"/>
                      <a:r>
                        <a:rPr lang="en-US" sz="1600" dirty="0">
                          <a:effectLst/>
                        </a:rPr>
                        <a:t>SFT_9</a:t>
                      </a:r>
                      <a:endParaRPr lang="zh-CN" sz="16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r>
                        <a:rPr lang="en-US" sz="1400" dirty="0">
                          <a:effectLst/>
                        </a:rPr>
                        <a:t>SAF, TF, WDF, RDF, IRF, DRDF,                            CFin, CFid, CFst, CFds, CFtr, CFwd, CFrd, CFir</a:t>
                      </a:r>
                      <a:endParaRPr lang="zh-CN" sz="14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600" dirty="0">
                          <a:effectLst/>
                        </a:rPr>
                        <a:t>March SC16x</a:t>
                      </a:r>
                      <a:endParaRPr lang="zh-CN" sz="16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3375217955"/>
                  </a:ext>
                </a:extLst>
              </a:tr>
              <a:tr h="292767">
                <a:tc>
                  <a:txBody>
                    <a:bodyPr/>
                    <a:lstStyle/>
                    <a:p>
                      <a:pPr algn="ctr"/>
                      <a:r>
                        <a:rPr lang="en-US" sz="1600" dirty="0">
                          <a:effectLst/>
                        </a:rPr>
                        <a:t>SFT_8</a:t>
                      </a:r>
                      <a:endParaRPr lang="zh-CN" sz="16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r>
                        <a:rPr lang="en-US" sz="1400" dirty="0">
                          <a:effectLst/>
                        </a:rPr>
                        <a:t>SAF, TF, WDF, RDF, IRF, DRDF,                            CFin, CFst, CFtr, CFwd, CFrd, CFir</a:t>
                      </a:r>
                      <a:endParaRPr lang="zh-CN" sz="14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600" dirty="0">
                          <a:effectLst/>
                        </a:rPr>
                        <a:t>March SC15x</a:t>
                      </a:r>
                      <a:endParaRPr lang="zh-CN" sz="16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2579681798"/>
                  </a:ext>
                </a:extLst>
              </a:tr>
              <a:tr h="292767">
                <a:tc>
                  <a:txBody>
                    <a:bodyPr/>
                    <a:lstStyle/>
                    <a:p>
                      <a:pPr algn="ctr"/>
                      <a:r>
                        <a:rPr lang="en-US" sz="1600" dirty="0">
                          <a:effectLst/>
                        </a:rPr>
                        <a:t>SFT_SR</a:t>
                      </a:r>
                      <a:endParaRPr lang="zh-CN" sz="16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r>
                        <a:rPr lang="en-US" sz="1400" dirty="0">
                          <a:effectLst/>
                        </a:rPr>
                        <a:t>SAF, TF, RDF, IRF, DRDF                                       CFin, CFid, CFst, CFtr, CFrd, CFir</a:t>
                      </a:r>
                      <a:endParaRPr lang="zh-CN" sz="14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600" dirty="0">
                          <a:effectLst/>
                        </a:rPr>
                        <a:t>March SR </a:t>
                      </a:r>
                      <a:endParaRPr lang="zh-CN" sz="16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248174943"/>
                  </a:ext>
                </a:extLst>
              </a:tr>
              <a:tr h="292767">
                <a:tc>
                  <a:txBody>
                    <a:bodyPr/>
                    <a:lstStyle/>
                    <a:p>
                      <a:pPr algn="ctr"/>
                      <a:r>
                        <a:rPr lang="en-US" sz="1600" dirty="0">
                          <a:effectLst/>
                        </a:rPr>
                        <a:t>SFT_7</a:t>
                      </a:r>
                      <a:endParaRPr lang="zh-CN" sz="16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r>
                        <a:rPr lang="en-US" sz="1400" dirty="0">
                          <a:effectLst/>
                        </a:rPr>
                        <a:t>SAF, TF, RDF, IRF,                                                  CFin, CFid, CFst, CFtr, CFrd, CFir</a:t>
                      </a:r>
                      <a:endParaRPr lang="zh-CN" sz="14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600" dirty="0">
                          <a:effectLst/>
                        </a:rPr>
                        <a:t>March C- </a:t>
                      </a:r>
                      <a:endParaRPr lang="zh-CN" sz="16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2034509143"/>
                  </a:ext>
                </a:extLst>
              </a:tr>
              <a:tr h="292767">
                <a:tc>
                  <a:txBody>
                    <a:bodyPr/>
                    <a:lstStyle/>
                    <a:p>
                      <a:pPr algn="ctr"/>
                      <a:r>
                        <a:rPr lang="en-US" sz="1600" dirty="0">
                          <a:effectLst/>
                        </a:rPr>
                        <a:t>SFT_6</a:t>
                      </a:r>
                      <a:endParaRPr lang="zh-CN" sz="16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r>
                        <a:rPr lang="en-US" sz="1400" dirty="0">
                          <a:effectLst/>
                        </a:rPr>
                        <a:t>SAF, TF, WDF, RDF, IRF, DRDF,                            CFin, CFst, CFtr, CFrd, CFir</a:t>
                      </a:r>
                      <a:endParaRPr lang="zh-CN" sz="14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600" dirty="0">
                          <a:effectLst/>
                        </a:rPr>
                        <a:t>March SC14x</a:t>
                      </a:r>
                      <a:endParaRPr lang="zh-CN" sz="16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3422048502"/>
                  </a:ext>
                </a:extLst>
              </a:tr>
              <a:tr h="292767">
                <a:tc>
                  <a:txBody>
                    <a:bodyPr/>
                    <a:lstStyle/>
                    <a:p>
                      <a:pPr algn="ctr"/>
                      <a:r>
                        <a:rPr lang="en-US" sz="1600" dirty="0">
                          <a:effectLst/>
                        </a:rPr>
                        <a:t>SFT_5</a:t>
                      </a:r>
                      <a:endParaRPr lang="zh-CN" sz="16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r>
                        <a:rPr lang="en-US" sz="1400" dirty="0">
                          <a:effectLst/>
                        </a:rPr>
                        <a:t>SAF, TF, RDF, IRF, DRDF,                                      </a:t>
                      </a:r>
                      <a:r>
                        <a:rPr lang="en-US" sz="1400" dirty="0" err="1">
                          <a:effectLst/>
                        </a:rPr>
                        <a:t>CFin</a:t>
                      </a:r>
                      <a:r>
                        <a:rPr lang="en-US" sz="1400" dirty="0">
                          <a:effectLst/>
                        </a:rPr>
                        <a:t>, CFst, CFtr, CFrd, CFir</a:t>
                      </a:r>
                      <a:endParaRPr lang="zh-CN" sz="14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600" dirty="0">
                          <a:effectLst/>
                        </a:rPr>
                        <a:t>March 1/0</a:t>
                      </a:r>
                      <a:endParaRPr lang="zh-CN" sz="16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4133781792"/>
                  </a:ext>
                </a:extLst>
              </a:tr>
              <a:tr h="292767">
                <a:tc>
                  <a:txBody>
                    <a:bodyPr/>
                    <a:lstStyle/>
                    <a:p>
                      <a:pPr algn="ctr"/>
                      <a:r>
                        <a:rPr lang="en-US" sz="1600" dirty="0">
                          <a:effectLst/>
                        </a:rPr>
                        <a:t>SFT_4</a:t>
                      </a:r>
                      <a:endParaRPr lang="zh-CN" sz="16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r>
                        <a:rPr lang="en-US" sz="1400" dirty="0">
                          <a:effectLst/>
                        </a:rPr>
                        <a:t>SAF, TF, WDFs, RDF, IRF, DRDF,                          CFin, CFst, CFrd, CFir</a:t>
                      </a:r>
                      <a:endParaRPr lang="zh-CN" sz="14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600" dirty="0">
                          <a:effectLst/>
                        </a:rPr>
                        <a:t>March SC10x</a:t>
                      </a:r>
                      <a:endParaRPr lang="zh-CN" sz="16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1232779043"/>
                  </a:ext>
                </a:extLst>
              </a:tr>
              <a:tr h="292767">
                <a:tc>
                  <a:txBody>
                    <a:bodyPr/>
                    <a:lstStyle/>
                    <a:p>
                      <a:pPr algn="ctr"/>
                      <a:r>
                        <a:rPr lang="en-US" sz="1600" dirty="0">
                          <a:effectLst/>
                        </a:rPr>
                        <a:t>SFT_3</a:t>
                      </a:r>
                      <a:endParaRPr lang="zh-CN" sz="16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r>
                        <a:rPr lang="en-US" sz="1400" dirty="0">
                          <a:effectLst/>
                        </a:rPr>
                        <a:t>SAF, TF, RDF, IRF,                                                  CFin, CFid, CFst</a:t>
                      </a:r>
                      <a:endParaRPr lang="zh-CN" sz="14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600" dirty="0">
                          <a:effectLst/>
                        </a:rPr>
                        <a:t>March A</a:t>
                      </a:r>
                      <a:endParaRPr lang="zh-CN" sz="16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1745009849"/>
                  </a:ext>
                </a:extLst>
              </a:tr>
              <a:tr h="292767">
                <a:tc>
                  <a:txBody>
                    <a:bodyPr/>
                    <a:lstStyle/>
                    <a:p>
                      <a:pPr algn="ctr"/>
                      <a:r>
                        <a:rPr lang="en-US" sz="1600" dirty="0">
                          <a:effectLst/>
                        </a:rPr>
                        <a:t>SFT_2</a:t>
                      </a:r>
                      <a:endParaRPr lang="zh-CN" sz="16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r>
                        <a:rPr lang="en-US" sz="1400" dirty="0">
                          <a:effectLst/>
                        </a:rPr>
                        <a:t>SAF, TF, RDF, IRF,                                                  CFin,</a:t>
                      </a:r>
                      <a:endParaRPr lang="zh-CN" sz="14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600" dirty="0">
                          <a:effectLst/>
                        </a:rPr>
                        <a:t>March X</a:t>
                      </a:r>
                      <a:endParaRPr lang="zh-CN" sz="16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755598665"/>
                  </a:ext>
                </a:extLst>
              </a:tr>
              <a:tr h="292767">
                <a:tc>
                  <a:txBody>
                    <a:bodyPr/>
                    <a:lstStyle/>
                    <a:p>
                      <a:pPr algn="ctr"/>
                      <a:r>
                        <a:rPr lang="en-US" sz="1600" dirty="0">
                          <a:effectLst/>
                        </a:rPr>
                        <a:t>SFT_AB1</a:t>
                      </a:r>
                      <a:endParaRPr lang="zh-CN" sz="16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r>
                        <a:rPr lang="en-US" sz="1400" dirty="0">
                          <a:effectLst/>
                        </a:rPr>
                        <a:t>SAF, TF, WDF, RDF, IRF, DRDF</a:t>
                      </a:r>
                      <a:endParaRPr lang="zh-CN" sz="14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600" dirty="0">
                          <a:effectLst/>
                        </a:rPr>
                        <a:t>March AB1</a:t>
                      </a:r>
                      <a:endParaRPr lang="zh-CN" sz="16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4144896073"/>
                  </a:ext>
                </a:extLst>
              </a:tr>
              <a:tr h="292767">
                <a:tc>
                  <a:txBody>
                    <a:bodyPr/>
                    <a:lstStyle/>
                    <a:p>
                      <a:pPr algn="ctr"/>
                      <a:r>
                        <a:rPr lang="en-US" sz="1600" dirty="0">
                          <a:effectLst/>
                        </a:rPr>
                        <a:t>SFT_1</a:t>
                      </a:r>
                      <a:endParaRPr lang="zh-CN" sz="16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r>
                        <a:rPr lang="en-US" sz="1400" dirty="0">
                          <a:effectLst/>
                        </a:rPr>
                        <a:t>SAF, RDF, IRF</a:t>
                      </a:r>
                      <a:endParaRPr lang="zh-CN" sz="14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600" dirty="0">
                          <a:effectLst/>
                        </a:rPr>
                        <a:t>MATS_OR </a:t>
                      </a:r>
                      <a:endParaRPr lang="zh-CN" sz="16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175856160"/>
                  </a:ext>
                </a:extLst>
              </a:tr>
            </a:tbl>
          </a:graphicData>
        </a:graphic>
      </p:graphicFrame>
      <p:sp>
        <p:nvSpPr>
          <p:cNvPr id="5" name="Title 1">
            <a:extLst>
              <a:ext uri="{FF2B5EF4-FFF2-40B4-BE49-F238E27FC236}">
                <a16:creationId xmlns:a16="http://schemas.microsoft.com/office/drawing/2014/main" xmlns="" id="{ABC30341-CD6C-41F3-85FB-55DA60DC9FAC}"/>
              </a:ext>
            </a:extLst>
          </p:cNvPr>
          <p:cNvSpPr txBox="1">
            <a:spLocks/>
          </p:cNvSpPr>
          <p:nvPr/>
        </p:nvSpPr>
        <p:spPr>
          <a:xfrm>
            <a:off x="849702" y="281796"/>
            <a:ext cx="10538136" cy="98628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zh-CN" dirty="0"/>
              <a:t>set of fault types Used</a:t>
            </a:r>
            <a:endParaRPr lang="en-US" dirty="0"/>
          </a:p>
        </p:txBody>
      </p:sp>
    </p:spTree>
    <p:extLst>
      <p:ext uri="{BB962C8B-B14F-4D97-AF65-F5344CB8AC3E}">
        <p14:creationId xmlns:p14="http://schemas.microsoft.com/office/powerpoint/2010/main" val="1425352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59A64C-EA0D-4DC2-A8C5-C88EFBF64979}"/>
              </a:ext>
            </a:extLst>
          </p:cNvPr>
          <p:cNvSpPr>
            <a:spLocks noGrp="1"/>
          </p:cNvSpPr>
          <p:nvPr>
            <p:ph type="title"/>
          </p:nvPr>
        </p:nvSpPr>
        <p:spPr>
          <a:xfrm>
            <a:off x="66040" y="106462"/>
            <a:ext cx="12059920" cy="986287"/>
          </a:xfrm>
        </p:spPr>
        <p:txBody>
          <a:bodyPr>
            <a:normAutofit fontScale="90000"/>
          </a:bodyPr>
          <a:lstStyle/>
          <a:p>
            <a:pPr algn="ctr"/>
            <a:r>
              <a:rPr lang="en-US" dirty="0"/>
              <a:t>Fault Coverage of well-known march Tests for SFT10 and SFT9</a:t>
            </a:r>
          </a:p>
        </p:txBody>
      </p:sp>
      <p:pic>
        <p:nvPicPr>
          <p:cNvPr id="7" name="Picture 6">
            <a:extLst>
              <a:ext uri="{FF2B5EF4-FFF2-40B4-BE49-F238E27FC236}">
                <a16:creationId xmlns:a16="http://schemas.microsoft.com/office/drawing/2014/main" xmlns="" id="{91FDB13D-AD06-4442-9469-08ECC72109F9}"/>
              </a:ext>
            </a:extLst>
          </p:cNvPr>
          <p:cNvPicPr>
            <a:picLocks noChangeAspect="1"/>
          </p:cNvPicPr>
          <p:nvPr/>
        </p:nvPicPr>
        <p:blipFill rotWithShape="1">
          <a:blip r:embed="rId2"/>
          <a:srcRect l="2735" r="1929" b="3225"/>
          <a:stretch/>
        </p:blipFill>
        <p:spPr>
          <a:xfrm>
            <a:off x="2544650" y="1141080"/>
            <a:ext cx="7102699" cy="2667811"/>
          </a:xfrm>
          <a:prstGeom prst="rect">
            <a:avLst/>
          </a:prstGeom>
        </p:spPr>
      </p:pic>
      <p:pic>
        <p:nvPicPr>
          <p:cNvPr id="8" name="Picture 7">
            <a:extLst>
              <a:ext uri="{FF2B5EF4-FFF2-40B4-BE49-F238E27FC236}">
                <a16:creationId xmlns:a16="http://schemas.microsoft.com/office/drawing/2014/main" xmlns="" id="{F66FB8A6-9935-40EA-A69B-D16FBFEE0216}"/>
              </a:ext>
            </a:extLst>
          </p:cNvPr>
          <p:cNvPicPr>
            <a:picLocks noChangeAspect="1"/>
          </p:cNvPicPr>
          <p:nvPr/>
        </p:nvPicPr>
        <p:blipFill rotWithShape="1">
          <a:blip r:embed="rId3"/>
          <a:srcRect l="2735" r="1929" b="3225"/>
          <a:stretch/>
        </p:blipFill>
        <p:spPr>
          <a:xfrm>
            <a:off x="2544649" y="3902300"/>
            <a:ext cx="7102699" cy="2788275"/>
          </a:xfrm>
          <a:prstGeom prst="rect">
            <a:avLst/>
          </a:prstGeom>
        </p:spPr>
      </p:pic>
    </p:spTree>
    <p:extLst>
      <p:ext uri="{BB962C8B-B14F-4D97-AF65-F5344CB8AC3E}">
        <p14:creationId xmlns:p14="http://schemas.microsoft.com/office/powerpoint/2010/main" val="3017991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91FDB13D-AD06-4442-9469-08ECC72109F9}"/>
              </a:ext>
            </a:extLst>
          </p:cNvPr>
          <p:cNvPicPr>
            <a:picLocks noChangeAspect="1"/>
          </p:cNvPicPr>
          <p:nvPr/>
        </p:nvPicPr>
        <p:blipFill rotWithShape="1">
          <a:blip r:embed="rId2"/>
          <a:srcRect l="2735" r="1929" b="3225"/>
          <a:stretch/>
        </p:blipFill>
        <p:spPr>
          <a:xfrm>
            <a:off x="6645499" y="1621001"/>
            <a:ext cx="5370050" cy="4035542"/>
          </a:xfrm>
          <a:prstGeom prst="rect">
            <a:avLst/>
          </a:prstGeom>
        </p:spPr>
      </p:pic>
      <p:sp>
        <p:nvSpPr>
          <p:cNvPr id="2" name="Title 1">
            <a:extLst>
              <a:ext uri="{FF2B5EF4-FFF2-40B4-BE49-F238E27FC236}">
                <a16:creationId xmlns:a16="http://schemas.microsoft.com/office/drawing/2014/main" xmlns="" id="{0659A64C-EA0D-4DC2-A8C5-C88EFBF64979}"/>
              </a:ext>
            </a:extLst>
          </p:cNvPr>
          <p:cNvSpPr>
            <a:spLocks noGrp="1"/>
          </p:cNvSpPr>
          <p:nvPr>
            <p:ph type="title"/>
          </p:nvPr>
        </p:nvSpPr>
        <p:spPr>
          <a:xfrm>
            <a:off x="849702" y="281796"/>
            <a:ext cx="10538136" cy="986287"/>
          </a:xfrm>
        </p:spPr>
        <p:txBody>
          <a:bodyPr>
            <a:normAutofit/>
          </a:bodyPr>
          <a:lstStyle/>
          <a:p>
            <a:pPr algn="ctr"/>
            <a:r>
              <a:rPr lang="en-US" dirty="0"/>
              <a:t>One Approach: Use an existing march Test</a:t>
            </a:r>
          </a:p>
        </p:txBody>
      </p:sp>
      <p:sp>
        <p:nvSpPr>
          <p:cNvPr id="6" name="文本框 5"/>
          <p:cNvSpPr txBox="1"/>
          <p:nvPr/>
        </p:nvSpPr>
        <p:spPr>
          <a:xfrm>
            <a:off x="433659" y="1621001"/>
            <a:ext cx="6002191" cy="4955203"/>
          </a:xfrm>
          <a:prstGeom prst="rect">
            <a:avLst/>
          </a:prstGeom>
          <a:noFill/>
        </p:spPr>
        <p:txBody>
          <a:bodyPr wrap="square" rtlCol="0">
            <a:spAutoFit/>
          </a:bodyPr>
          <a:lstStyle/>
          <a:p>
            <a:pPr marL="285750" indent="-285750" algn="just">
              <a:buFont typeface="Arial" panose="020B0604020202020204" pitchFamily="34" charset="0"/>
              <a:buChar char="•"/>
            </a:pPr>
            <a:r>
              <a:rPr lang="en-US" altLang="zh-CN" sz="2000" dirty="0"/>
              <a:t>If we are targeting SFT10 but test length constraint is 13N, then we cannot achieve 100% coverage</a:t>
            </a:r>
          </a:p>
          <a:p>
            <a:pPr marL="285750" indent="-285750" algn="just">
              <a:buFont typeface="Arial" panose="020B0604020202020204" pitchFamily="34" charset="0"/>
              <a:buChar char="•"/>
            </a:pPr>
            <a:endParaRPr lang="en-US" altLang="zh-CN" sz="2000" dirty="0"/>
          </a:p>
          <a:p>
            <a:pPr marL="285750" indent="-285750" algn="just">
              <a:buFont typeface="Arial" panose="020B0604020202020204" pitchFamily="34" charset="0"/>
              <a:buChar char="•"/>
            </a:pPr>
            <a:r>
              <a:rPr lang="en-US" altLang="zh-CN" sz="2000" dirty="0"/>
              <a:t>One approach</a:t>
            </a:r>
          </a:p>
          <a:p>
            <a:pPr marL="742950" lvl="1" indent="-285750" algn="just">
              <a:buFont typeface="Arial" panose="020B0604020202020204" pitchFamily="34" charset="0"/>
              <a:buChar char="•"/>
            </a:pPr>
            <a:r>
              <a:rPr lang="en-US" altLang="zh-CN" sz="2000" dirty="0"/>
              <a:t>Find a well-known 13N march test, e.g., PMOVI</a:t>
            </a:r>
          </a:p>
          <a:p>
            <a:pPr marL="742950" lvl="1" indent="-285750" algn="just">
              <a:buFont typeface="Arial" panose="020B0604020202020204" pitchFamily="34" charset="0"/>
              <a:buChar char="•"/>
            </a:pPr>
            <a:r>
              <a:rPr lang="en-US" altLang="zh-CN" sz="2000" dirty="0"/>
              <a:t>This provides 100% coverage for the set fault types targeted by PMOVI: {</a:t>
            </a:r>
            <a:r>
              <a:rPr lang="en-US" altLang="zh-CN" sz="2000" dirty="0">
                <a:effectLst/>
              </a:rPr>
              <a:t>SAF, TF, RDF, IRF, DRDF, </a:t>
            </a:r>
            <a:r>
              <a:rPr lang="en-US" altLang="zh-CN" sz="2000" dirty="0" err="1">
                <a:effectLst/>
              </a:rPr>
              <a:t>CFin</a:t>
            </a:r>
            <a:r>
              <a:rPr lang="en-US" altLang="zh-CN" sz="2000" dirty="0">
                <a:effectLst/>
              </a:rPr>
              <a:t>, </a:t>
            </a:r>
            <a:r>
              <a:rPr lang="en-US" altLang="zh-CN" sz="2000" dirty="0" err="1">
                <a:effectLst/>
              </a:rPr>
              <a:t>CFst</a:t>
            </a:r>
            <a:r>
              <a:rPr lang="en-US" altLang="zh-CN" sz="2000" dirty="0">
                <a:effectLst/>
              </a:rPr>
              <a:t>, </a:t>
            </a:r>
            <a:r>
              <a:rPr lang="en-US" altLang="zh-CN" sz="2000" dirty="0" err="1">
                <a:effectLst/>
              </a:rPr>
              <a:t>CFtr</a:t>
            </a:r>
            <a:r>
              <a:rPr lang="en-US" altLang="zh-CN" sz="2000" dirty="0">
                <a:effectLst/>
              </a:rPr>
              <a:t>, </a:t>
            </a:r>
            <a:r>
              <a:rPr lang="en-US" altLang="zh-CN" sz="2000" dirty="0" err="1">
                <a:effectLst/>
              </a:rPr>
              <a:t>CFrd</a:t>
            </a:r>
            <a:r>
              <a:rPr lang="en-US" altLang="zh-CN" sz="2000" dirty="0">
                <a:effectLst/>
              </a:rPr>
              <a:t>, </a:t>
            </a:r>
            <a:r>
              <a:rPr lang="en-US" altLang="zh-CN" sz="2000" dirty="0" err="1">
                <a:effectLst/>
              </a:rPr>
              <a:t>CFir</a:t>
            </a:r>
            <a:r>
              <a:rPr lang="en-US" altLang="zh-CN" sz="2000" dirty="0">
                <a:effectLst/>
              </a:rPr>
              <a:t>}</a:t>
            </a:r>
            <a:endParaRPr lang="en-US" altLang="zh-CN" sz="2000" dirty="0"/>
          </a:p>
          <a:p>
            <a:pPr marL="742950" lvl="1" indent="-285750" algn="just">
              <a:buFont typeface="Arial" panose="020B0604020202020204" pitchFamily="34" charset="0"/>
              <a:buChar char="•"/>
            </a:pPr>
            <a:r>
              <a:rPr lang="en-US" altLang="zh-CN" sz="2000" dirty="0"/>
              <a:t>For our target set of fault types, this doesn’t provide 100% coverage for {</a:t>
            </a:r>
            <a:r>
              <a:rPr lang="en-US" altLang="zh-CN" sz="2000" dirty="0">
                <a:effectLst/>
              </a:rPr>
              <a:t>WDF, </a:t>
            </a:r>
            <a:r>
              <a:rPr lang="en-US" altLang="zh-CN" sz="2000" dirty="0" err="1">
                <a:effectLst/>
              </a:rPr>
              <a:t>CFid</a:t>
            </a:r>
            <a:r>
              <a:rPr lang="en-US" altLang="zh-CN" sz="2000" dirty="0">
                <a:effectLst/>
              </a:rPr>
              <a:t>, </a:t>
            </a:r>
            <a:r>
              <a:rPr lang="en-US" altLang="zh-CN" sz="2000" dirty="0" err="1">
                <a:effectLst/>
              </a:rPr>
              <a:t>CFds</a:t>
            </a:r>
            <a:r>
              <a:rPr lang="en-US" altLang="zh-CN" sz="2000" dirty="0">
                <a:effectLst/>
              </a:rPr>
              <a:t>, </a:t>
            </a:r>
            <a:r>
              <a:rPr lang="en-US" altLang="zh-CN" sz="2000" dirty="0" err="1">
                <a:effectLst/>
              </a:rPr>
              <a:t>CFwd</a:t>
            </a:r>
            <a:r>
              <a:rPr lang="en-US" altLang="zh-CN" sz="2000" dirty="0">
                <a:effectLst/>
              </a:rPr>
              <a:t>, </a:t>
            </a:r>
            <a:r>
              <a:rPr lang="en-US" altLang="zh-CN" sz="2000" dirty="0" err="1">
                <a:effectLst/>
              </a:rPr>
              <a:t>CFdrd</a:t>
            </a:r>
            <a:r>
              <a:rPr lang="en-US" altLang="zh-CN" sz="2000" dirty="0"/>
              <a:t>} </a:t>
            </a:r>
          </a:p>
          <a:p>
            <a:pPr marL="285750" indent="-285750" algn="just">
              <a:buFont typeface="Arial" panose="020B0604020202020204" pitchFamily="34" charset="0"/>
              <a:buChar char="•"/>
            </a:pPr>
            <a:endParaRPr lang="en-US" altLang="zh-CN" sz="2000" dirty="0"/>
          </a:p>
          <a:p>
            <a:pPr marL="285750" indent="-285750" algn="just">
              <a:buFont typeface="Arial" panose="020B0604020202020204" pitchFamily="34" charset="0"/>
              <a:buChar char="•"/>
            </a:pPr>
            <a:r>
              <a:rPr lang="en-US" altLang="zh-CN" sz="2000" dirty="0"/>
              <a:t>Does this approach maximize fault coverage for SFT10?</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Tree>
    <p:extLst>
      <p:ext uri="{BB962C8B-B14F-4D97-AF65-F5344CB8AC3E}">
        <p14:creationId xmlns:p14="http://schemas.microsoft.com/office/powerpoint/2010/main" val="1752402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1C920F9-EF8A-4B07-B9FB-A326809369CB}"/>
              </a:ext>
            </a:extLst>
          </p:cNvPr>
          <p:cNvSpPr>
            <a:spLocks noGrp="1"/>
          </p:cNvSpPr>
          <p:nvPr>
            <p:ph idx="1"/>
          </p:nvPr>
        </p:nvSpPr>
        <p:spPr>
          <a:xfrm>
            <a:off x="685801" y="1210615"/>
            <a:ext cx="10538136" cy="4745864"/>
          </a:xfrm>
        </p:spPr>
        <p:txBody>
          <a:bodyPr>
            <a:normAutofit/>
          </a:bodyPr>
          <a:lstStyle/>
          <a:p>
            <a:pPr algn="just"/>
            <a:r>
              <a:rPr lang="en-US" altLang="zh-CN" sz="2000" dirty="0">
                <a:effectLst/>
                <a:ea typeface="宋体" panose="02010600030101010101" pitchFamily="2" charset="-122"/>
              </a:rPr>
              <a:t>Most of the well-known tests do not provide high coverage for fault types which the tests were not designed to cover</a:t>
            </a:r>
          </a:p>
          <a:p>
            <a:pPr algn="just"/>
            <a:r>
              <a:rPr lang="en-US" altLang="zh-CN" sz="2000" dirty="0">
                <a:ea typeface="宋体" panose="02010600030101010101" pitchFamily="2" charset="-122"/>
              </a:rPr>
              <a:t>For example, 15N test March A is designed to cover linked CFin and </a:t>
            </a:r>
            <a:r>
              <a:rPr lang="en-US" altLang="zh-CN" sz="2000" dirty="0" err="1">
                <a:ea typeface="宋体" panose="02010600030101010101" pitchFamily="2" charset="-122"/>
              </a:rPr>
              <a:t>Cfid</a:t>
            </a:r>
            <a:endParaRPr lang="en-US" altLang="zh-CN" sz="2000" dirty="0">
              <a:ea typeface="宋体" panose="02010600030101010101" pitchFamily="2" charset="-122"/>
            </a:endParaRPr>
          </a:p>
          <a:p>
            <a:pPr lvl="1" algn="just"/>
            <a:r>
              <a:rPr lang="en-US" altLang="zh-CN" sz="1800" dirty="0">
                <a:ea typeface="宋体" panose="02010600030101010101" pitchFamily="2" charset="-122"/>
              </a:rPr>
              <a:t>Provides low faults coverage for SFT_10 and SFT_9</a:t>
            </a:r>
          </a:p>
          <a:p>
            <a:pPr lvl="1" algn="just"/>
            <a:r>
              <a:rPr lang="en-US" altLang="zh-CN" sz="1800" dirty="0">
                <a:ea typeface="宋体" panose="02010600030101010101" pitchFamily="2" charset="-122"/>
              </a:rPr>
              <a:t>This coverage is lower compared to the 14N tests March SR</a:t>
            </a:r>
          </a:p>
          <a:p>
            <a:pPr algn="just"/>
            <a:endParaRPr lang="en-US" altLang="zh-CN" sz="2000" dirty="0">
              <a:ea typeface="宋体" panose="02010600030101010101" pitchFamily="2" charset="-122"/>
            </a:endParaRPr>
          </a:p>
          <a:p>
            <a:pPr algn="just"/>
            <a:r>
              <a:rPr lang="en-US" altLang="zh-CN" sz="2000" dirty="0">
                <a:ea typeface="宋体" panose="02010600030101010101" pitchFamily="2" charset="-122"/>
              </a:rPr>
              <a:t>This and many other examples show that many well-known tests do not achieve maximum fault coverage possible for their test lengths</a:t>
            </a:r>
          </a:p>
          <a:p>
            <a:pPr algn="just"/>
            <a:r>
              <a:rPr lang="en-US" altLang="zh-CN" sz="2400" b="1" dirty="0">
                <a:ea typeface="宋体" panose="02010600030101010101" pitchFamily="2" charset="-122"/>
              </a:rPr>
              <a:t>An alternative approach: For the original target set of fault types, generate a march test that maximizes the fault coverage under the given tight constraint on test length</a:t>
            </a:r>
          </a:p>
          <a:p>
            <a:endParaRPr lang="zh-CN" altLang="en-US" dirty="0"/>
          </a:p>
        </p:txBody>
      </p:sp>
      <p:sp>
        <p:nvSpPr>
          <p:cNvPr id="6" name="Title 1">
            <a:extLst>
              <a:ext uri="{FF2B5EF4-FFF2-40B4-BE49-F238E27FC236}">
                <a16:creationId xmlns:a16="http://schemas.microsoft.com/office/drawing/2014/main" xmlns="" id="{F0F5E737-81DF-42E4-B155-A5971ECFDF4A}"/>
              </a:ext>
            </a:extLst>
          </p:cNvPr>
          <p:cNvSpPr txBox="1">
            <a:spLocks/>
          </p:cNvSpPr>
          <p:nvPr/>
        </p:nvSpPr>
        <p:spPr>
          <a:xfrm>
            <a:off x="849702" y="281796"/>
            <a:ext cx="10538136" cy="98628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Introduction</a:t>
            </a:r>
          </a:p>
        </p:txBody>
      </p:sp>
    </p:spTree>
    <p:extLst>
      <p:ext uri="{BB962C8B-B14F-4D97-AF65-F5344CB8AC3E}">
        <p14:creationId xmlns:p14="http://schemas.microsoft.com/office/powerpoint/2010/main" val="86042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5AADCBA-8B92-4FBD-B325-3AA53CFF953E}"/>
              </a:ext>
            </a:extLst>
          </p:cNvPr>
          <p:cNvSpPr>
            <a:spLocks noGrp="1"/>
          </p:cNvSpPr>
          <p:nvPr>
            <p:ph idx="1"/>
          </p:nvPr>
        </p:nvSpPr>
        <p:spPr>
          <a:xfrm>
            <a:off x="685801" y="1397358"/>
            <a:ext cx="10473743" cy="4526923"/>
          </a:xfrm>
        </p:spPr>
        <p:txBody>
          <a:bodyPr>
            <a:normAutofit/>
          </a:bodyPr>
          <a:lstStyle/>
          <a:p>
            <a:pPr algn="just"/>
            <a:r>
              <a:rPr lang="en-US" sz="2000" dirty="0"/>
              <a:t>Partition fault instances into equivalence classes</a:t>
            </a:r>
          </a:p>
          <a:p>
            <a:pPr algn="just"/>
            <a:r>
              <a:rPr lang="en-US" sz="2000" dirty="0"/>
              <a:t>Simulating one class in each equivalence class is sufficient to compute coverage</a:t>
            </a:r>
          </a:p>
          <a:p>
            <a:pPr lvl="1" algn="just"/>
            <a:r>
              <a:rPr lang="en-US" sz="2000" dirty="0"/>
              <a:t>For every type of one-cell static fault,  faults in different locations are equivalent</a:t>
            </a:r>
          </a:p>
          <a:p>
            <a:pPr lvl="1" algn="just"/>
            <a:r>
              <a:rPr lang="en-US" sz="2000" dirty="0"/>
              <a:t>For every  type of two-cell static fault</a:t>
            </a:r>
          </a:p>
          <a:p>
            <a:pPr lvl="2" algn="just"/>
            <a:r>
              <a:rPr lang="en-US" sz="2000" dirty="0"/>
              <a:t>All faults with aggressor cells at lower address than their victim cells are equivalent </a:t>
            </a:r>
          </a:p>
          <a:p>
            <a:pPr lvl="2" algn="just"/>
            <a:r>
              <a:rPr lang="en-US" sz="2000" dirty="0"/>
              <a:t>All faults with aggressor cells at higher address than their victim cells are equivalent</a:t>
            </a:r>
          </a:p>
          <a:p>
            <a:pPr lvl="1" algn="just"/>
            <a:r>
              <a:rPr lang="en-US" sz="2000" dirty="0"/>
              <a:t>For every two-cell dynamic fault, faults can be divided into a maximum of 14 equivalence classes</a:t>
            </a:r>
          </a:p>
          <a:p>
            <a:pPr algn="just"/>
            <a:r>
              <a:rPr lang="en-US" sz="2000" dirty="0"/>
              <a:t>This approach provides a completely-scalable fault simulator, i.e., with complexity completely independent of memory size, that will not miss any corner cases</a:t>
            </a:r>
          </a:p>
          <a:p>
            <a:pPr algn="just"/>
            <a:r>
              <a:rPr lang="en-US" sz="2000" dirty="0"/>
              <a:t>We use this simulator extensively in our fault coverage maximizing test generator</a:t>
            </a:r>
          </a:p>
        </p:txBody>
      </p:sp>
      <p:sp>
        <p:nvSpPr>
          <p:cNvPr id="4" name="Title 1">
            <a:extLst>
              <a:ext uri="{FF2B5EF4-FFF2-40B4-BE49-F238E27FC236}">
                <a16:creationId xmlns:a16="http://schemas.microsoft.com/office/drawing/2014/main" xmlns="" id="{FA6DB902-2059-4067-B6C5-2B1445EF5ABF}"/>
              </a:ext>
            </a:extLst>
          </p:cNvPr>
          <p:cNvSpPr txBox="1">
            <a:spLocks/>
          </p:cNvSpPr>
          <p:nvPr/>
        </p:nvSpPr>
        <p:spPr>
          <a:xfrm>
            <a:off x="849702" y="281796"/>
            <a:ext cx="10538136" cy="986287"/>
          </a:xfrm>
          <a:prstGeom prst="rect">
            <a:avLst/>
          </a:prstGeom>
          <a:effectLst/>
        </p:spPr>
        <p:txBody>
          <a:bodyPr vert="horz" lIns="91440" tIns="45720" rIns="91440" bIns="45720" rtlCol="0" anchor="ctr">
            <a:normAutofit fontScale="92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zh-CN" dirty="0"/>
              <a:t>A Completely SCALABLE FAULT SIMULATOR FOR MEMORY</a:t>
            </a:r>
            <a:endParaRPr lang="en-US" dirty="0"/>
          </a:p>
        </p:txBody>
      </p:sp>
    </p:spTree>
    <p:extLst>
      <p:ext uri="{BB962C8B-B14F-4D97-AF65-F5344CB8AC3E}">
        <p14:creationId xmlns:p14="http://schemas.microsoft.com/office/powerpoint/2010/main" val="96764963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303362" y="1444377"/>
            <a:ext cx="11585276" cy="4070986"/>
          </a:xfrm>
          <a:prstGeom prst="rect">
            <a:avLst/>
          </a:prstGeom>
          <a:noFill/>
        </p:spPr>
        <p:txBody>
          <a:bodyPr wrap="square" rtlCol="0">
            <a:spAutoFit/>
          </a:bodyPr>
          <a:lstStyle/>
          <a:p>
            <a:pPr marL="342900" indent="-342900">
              <a:lnSpc>
                <a:spcPts val="2600"/>
              </a:lnSpc>
              <a:buFont typeface="Arial" panose="020B0604020202020204" pitchFamily="34" charset="0"/>
              <a:buChar char="•"/>
            </a:pPr>
            <a:r>
              <a:rPr lang="en-US" altLang="zh-CN" sz="2000" dirty="0"/>
              <a:t>Step1:  Create a seed set of march tests</a:t>
            </a:r>
          </a:p>
          <a:p>
            <a:pPr marL="800100" lvl="1" indent="-342900">
              <a:lnSpc>
                <a:spcPts val="2600"/>
              </a:lnSpc>
              <a:buFont typeface="Arial" panose="020B0604020202020204" pitchFamily="34" charset="0"/>
              <a:buChar char="•"/>
            </a:pPr>
            <a:r>
              <a:rPr lang="en-US" altLang="zh-CN" sz="2000" dirty="0"/>
              <a:t>Our method starts by enumerating the set of all possible </a:t>
            </a:r>
            <a:r>
              <a:rPr lang="en-US" altLang="zh-CN" sz="2000" dirty="0" err="1"/>
              <a:t>kN</a:t>
            </a:r>
            <a:r>
              <a:rPr lang="en-US" altLang="zh-CN" sz="2000" dirty="0"/>
              <a:t> march tests for k=2</a:t>
            </a:r>
          </a:p>
          <a:p>
            <a:pPr marL="342900" indent="-342900">
              <a:lnSpc>
                <a:spcPts val="2600"/>
              </a:lnSpc>
              <a:buFont typeface="Arial" panose="020B0604020202020204" pitchFamily="34" charset="0"/>
              <a:buChar char="•"/>
            </a:pPr>
            <a:r>
              <a:rPr lang="en-US" altLang="zh-CN" sz="2000" dirty="0"/>
              <a:t>Step2:  Use our scalable simulator and select only those kN march tests that provide the highest and second highest fault coverage</a:t>
            </a:r>
          </a:p>
          <a:p>
            <a:pPr marL="342900" indent="-342900">
              <a:lnSpc>
                <a:spcPts val="2600"/>
              </a:lnSpc>
              <a:buFont typeface="Arial" panose="020B0604020202020204" pitchFamily="34" charset="0"/>
              <a:buChar char="•"/>
            </a:pPr>
            <a:r>
              <a:rPr lang="en-US" altLang="zh-CN" sz="2000" dirty="0"/>
              <a:t>Step 3: If k == </a:t>
            </a:r>
            <a:r>
              <a:rPr lang="en-US" altLang="zh-CN" sz="2000" dirty="0" err="1"/>
              <a:t>m_max</a:t>
            </a:r>
            <a:r>
              <a:rPr lang="en-US" altLang="zh-CN" sz="2000" dirty="0"/>
              <a:t>, output the set of highest fault coverage providing m_max N march tests and exit; otherwise continue to the next step</a:t>
            </a:r>
          </a:p>
          <a:p>
            <a:pPr marL="342900" indent="-342900">
              <a:lnSpc>
                <a:spcPts val="2600"/>
              </a:lnSpc>
              <a:buFont typeface="Arial" panose="020B0604020202020204" pitchFamily="34" charset="0"/>
              <a:buChar char="•"/>
            </a:pPr>
            <a:r>
              <a:rPr lang="en-US" altLang="zh-CN" sz="2000" dirty="0"/>
              <a:t>Step 4: Grow each of the </a:t>
            </a:r>
            <a:r>
              <a:rPr lang="en-US" altLang="zh-CN" sz="2000" dirty="0" err="1"/>
              <a:t>kN</a:t>
            </a:r>
            <a:r>
              <a:rPr lang="en-US" altLang="zh-CN" sz="2000" dirty="0"/>
              <a:t> tests selected above to obtain a comprehensive set of (k+1)N march tests</a:t>
            </a:r>
          </a:p>
          <a:p>
            <a:pPr marL="800100" lvl="1" indent="-342900">
              <a:lnSpc>
                <a:spcPts val="2600"/>
              </a:lnSpc>
              <a:buFont typeface="Arial" panose="020B0604020202020204" pitchFamily="34" charset="0"/>
              <a:buChar char="•"/>
            </a:pPr>
            <a:r>
              <a:rPr lang="en-US" altLang="zh-CN" sz="2000" dirty="0"/>
              <a:t>	a) extract the sequence of operations</a:t>
            </a:r>
          </a:p>
          <a:p>
            <a:pPr marL="800100" lvl="1" indent="-342900">
              <a:lnSpc>
                <a:spcPts val="2600"/>
              </a:lnSpc>
              <a:buFont typeface="Arial" panose="020B0604020202020204" pitchFamily="34" charset="0"/>
              <a:buChar char="•"/>
            </a:pPr>
            <a:r>
              <a:rPr lang="en-US" altLang="zh-CN" sz="2000" dirty="0"/>
              <a:t>	b) grow each of the above sequence of operations by inserting one instance of every possible    		    operation (i.e., W0, W1, R0, and R1) into every location in the sequence.</a:t>
            </a:r>
          </a:p>
          <a:p>
            <a:pPr marL="800100" lvl="1" indent="-342900">
              <a:lnSpc>
                <a:spcPts val="2600"/>
              </a:lnSpc>
              <a:buFont typeface="Arial" panose="020B0604020202020204" pitchFamily="34" charset="0"/>
              <a:buChar char="•"/>
            </a:pPr>
            <a:r>
              <a:rPr lang="en-US" altLang="zh-CN" sz="2000" dirty="0"/>
              <a:t>	c) create all possible march tests for each of the above sequence of operations.</a:t>
            </a:r>
          </a:p>
          <a:p>
            <a:pPr>
              <a:lnSpc>
                <a:spcPts val="2600"/>
              </a:lnSpc>
            </a:pPr>
            <a:endParaRPr lang="zh-CN" altLang="en-US" dirty="0"/>
          </a:p>
        </p:txBody>
      </p:sp>
      <p:sp>
        <p:nvSpPr>
          <p:cNvPr id="7" name="Title 1">
            <a:extLst>
              <a:ext uri="{FF2B5EF4-FFF2-40B4-BE49-F238E27FC236}">
                <a16:creationId xmlns:a16="http://schemas.microsoft.com/office/drawing/2014/main" xmlns="" id="{E2D9F849-C926-4D47-B2EF-0FF8D682219A}"/>
              </a:ext>
            </a:extLst>
          </p:cNvPr>
          <p:cNvSpPr txBox="1">
            <a:spLocks/>
          </p:cNvSpPr>
          <p:nvPr/>
        </p:nvSpPr>
        <p:spPr>
          <a:xfrm>
            <a:off x="849702" y="281796"/>
            <a:ext cx="10538136" cy="98628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zh-CN" dirty="0"/>
              <a:t>new march test generator</a:t>
            </a:r>
            <a:endParaRPr lang="en-US" dirty="0"/>
          </a:p>
        </p:txBody>
      </p:sp>
    </p:spTree>
    <p:extLst>
      <p:ext uri="{BB962C8B-B14F-4D97-AF65-F5344CB8AC3E}">
        <p14:creationId xmlns:p14="http://schemas.microsoft.com/office/powerpoint/2010/main" val="3637725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0" y="1006324"/>
            <a:ext cx="12192000" cy="6071534"/>
          </a:xfrm>
          <a:prstGeom prst="rect">
            <a:avLst/>
          </a:prstGeom>
          <a:noFill/>
        </p:spPr>
        <p:txBody>
          <a:bodyPr wrap="square" rtlCol="0">
            <a:spAutoFit/>
          </a:bodyPr>
          <a:lstStyle/>
          <a:p>
            <a:pPr marL="342900" indent="-342900">
              <a:lnSpc>
                <a:spcPts val="2600"/>
              </a:lnSpc>
              <a:buFont typeface="Arial" panose="020B0604020202020204" pitchFamily="34" charset="0"/>
              <a:buChar char="•"/>
            </a:pPr>
            <a:r>
              <a:rPr lang="en-US" altLang="zh-CN" sz="2000" dirty="0"/>
              <a:t>Example: Target fault set is SFT10; test length constraint is 13N</a:t>
            </a:r>
          </a:p>
          <a:p>
            <a:pPr marL="342900" indent="-342900">
              <a:lnSpc>
                <a:spcPts val="2600"/>
              </a:lnSpc>
              <a:buFont typeface="Arial" panose="020B0604020202020204" pitchFamily="34" charset="0"/>
              <a:buChar char="•"/>
            </a:pPr>
            <a:r>
              <a:rPr lang="en-US" altLang="zh-CN" sz="2000" dirty="0"/>
              <a:t>Step1:  Create a seed set of march tests</a:t>
            </a:r>
          </a:p>
          <a:p>
            <a:pPr marL="800100" lvl="1" indent="-342900">
              <a:lnSpc>
                <a:spcPts val="2600"/>
              </a:lnSpc>
              <a:buFont typeface="Arial" panose="020B0604020202020204" pitchFamily="34" charset="0"/>
              <a:buChar char="•"/>
            </a:pPr>
            <a:r>
              <a:rPr lang="en-US" altLang="zh-CN" sz="2000" dirty="0"/>
              <a:t>All possible 2N march tests: </a:t>
            </a:r>
            <a:r>
              <a:rPr lang="en-US" altLang="zh-CN" sz="2000" dirty="0" smtClean="0"/>
              <a:t>(</a:t>
            </a:r>
            <a:r>
              <a:rPr lang="en-US" altLang="zh-CN" sz="2000" dirty="0" smtClean="0"/>
              <a:t>↑w0 r0); (↑ </a:t>
            </a:r>
            <a:r>
              <a:rPr lang="en-US" altLang="zh-CN" sz="2000" dirty="0"/>
              <a:t>w0, ↑</a:t>
            </a:r>
            <a:r>
              <a:rPr lang="en-US" altLang="zh-CN" sz="2000" dirty="0" smtClean="0"/>
              <a:t>r0); (↑</a:t>
            </a:r>
            <a:r>
              <a:rPr lang="en-US" altLang="zh-CN" sz="2000" dirty="0"/>
              <a:t>w0, </a:t>
            </a:r>
            <a:r>
              <a:rPr lang="en-US" altLang="zh-CN" sz="2000" dirty="0" smtClean="0"/>
              <a:t>↓ r0); (↑w0 w0); (↑w0, ↑w0);... ...</a:t>
            </a:r>
            <a:endParaRPr lang="en-US" altLang="zh-CN" sz="2000" dirty="0" smtClean="0"/>
          </a:p>
          <a:p>
            <a:pPr marL="342900" indent="-342900">
              <a:lnSpc>
                <a:spcPts val="2600"/>
              </a:lnSpc>
              <a:buFont typeface="Arial" panose="020B0604020202020204" pitchFamily="34" charset="0"/>
              <a:buChar char="•"/>
            </a:pPr>
            <a:r>
              <a:rPr lang="en-US" altLang="zh-CN" sz="2000" dirty="0" smtClean="0"/>
              <a:t>Step2:  Use our scalable simulator and select only those </a:t>
            </a:r>
            <a:r>
              <a:rPr lang="en-US" altLang="zh-CN" sz="2000" dirty="0" err="1" smtClean="0"/>
              <a:t>kN</a:t>
            </a:r>
            <a:r>
              <a:rPr lang="en-US" altLang="zh-CN" sz="2000" dirty="0" smtClean="0"/>
              <a:t> march tests that provide the highest and second highest fault coverage</a:t>
            </a:r>
          </a:p>
          <a:p>
            <a:pPr marL="800100" lvl="1" indent="-342900">
              <a:lnSpc>
                <a:spcPts val="2600"/>
              </a:lnSpc>
              <a:buFont typeface="Arial" panose="020B0604020202020204" pitchFamily="34" charset="0"/>
              <a:buChar char="•"/>
            </a:pPr>
            <a:r>
              <a:rPr lang="en-US" altLang="zh-CN" sz="2000" dirty="0"/>
              <a:t>Select </a:t>
            </a:r>
            <a:r>
              <a:rPr lang="en-US" altLang="zh-CN" sz="2000" dirty="0" smtClean="0"/>
              <a:t>(</a:t>
            </a:r>
            <a:r>
              <a:rPr lang="en-US" altLang="zh-CN" sz="2000" dirty="0"/>
              <a:t>↑</a:t>
            </a:r>
            <a:r>
              <a:rPr lang="en-US" altLang="zh-CN" sz="2000" dirty="0" smtClean="0"/>
              <a:t> </a:t>
            </a:r>
            <a:r>
              <a:rPr lang="en-US" altLang="zh-CN" sz="2000" dirty="0"/>
              <a:t>w0, ↑</a:t>
            </a:r>
            <a:r>
              <a:rPr lang="en-US" altLang="zh-CN" sz="2000" dirty="0" smtClean="0"/>
              <a:t> r0);</a:t>
            </a:r>
            <a:r>
              <a:rPr lang="en-US" altLang="zh-CN" sz="2000" dirty="0" smtClean="0"/>
              <a:t> </a:t>
            </a:r>
            <a:r>
              <a:rPr lang="en-US" altLang="zh-CN" sz="2000" dirty="0" smtClean="0"/>
              <a:t>(</a:t>
            </a:r>
            <a:r>
              <a:rPr lang="en-US" altLang="zh-CN" sz="2000" dirty="0"/>
              <a:t>↓</a:t>
            </a:r>
            <a:r>
              <a:rPr lang="en-US" altLang="zh-CN" sz="2000" dirty="0" smtClean="0"/>
              <a:t> </a:t>
            </a:r>
            <a:r>
              <a:rPr lang="en-US" altLang="zh-CN" sz="2000" dirty="0"/>
              <a:t>w0, ↑</a:t>
            </a:r>
            <a:r>
              <a:rPr lang="en-US" altLang="zh-CN" sz="2000" dirty="0" smtClean="0"/>
              <a:t> r0); </a:t>
            </a:r>
            <a:endParaRPr lang="en-US" altLang="zh-CN" sz="2000" dirty="0" smtClean="0"/>
          </a:p>
          <a:p>
            <a:pPr marL="342900" indent="-342900">
              <a:lnSpc>
                <a:spcPts val="2600"/>
              </a:lnSpc>
              <a:buFont typeface="Arial" panose="020B0604020202020204" pitchFamily="34" charset="0"/>
              <a:buChar char="•"/>
            </a:pPr>
            <a:r>
              <a:rPr lang="en-US" altLang="zh-CN" sz="2000" dirty="0" smtClean="0"/>
              <a:t>Step 3: If k == </a:t>
            </a:r>
            <a:r>
              <a:rPr lang="en-US" altLang="zh-CN" sz="2000" dirty="0" err="1" smtClean="0"/>
              <a:t>m_max</a:t>
            </a:r>
            <a:r>
              <a:rPr lang="en-US" altLang="zh-CN" sz="2000" dirty="0" smtClean="0"/>
              <a:t>, output the set of highest fault coverage providing </a:t>
            </a:r>
            <a:r>
              <a:rPr lang="en-US" altLang="zh-CN" sz="2000" dirty="0" err="1" smtClean="0"/>
              <a:t>m_max</a:t>
            </a:r>
            <a:r>
              <a:rPr lang="en-US" altLang="zh-CN" sz="2000" dirty="0" smtClean="0"/>
              <a:t> N march tests and exit; otherwise continue to the next step</a:t>
            </a:r>
          </a:p>
          <a:p>
            <a:pPr marL="342900" indent="-342900">
              <a:lnSpc>
                <a:spcPts val="2600"/>
              </a:lnSpc>
              <a:buFont typeface="Arial" panose="020B0604020202020204" pitchFamily="34" charset="0"/>
              <a:buChar char="•"/>
            </a:pPr>
            <a:r>
              <a:rPr lang="en-US" altLang="zh-CN" sz="2000" dirty="0" smtClean="0"/>
              <a:t>Step </a:t>
            </a:r>
            <a:r>
              <a:rPr lang="en-US" altLang="zh-CN" sz="2000" dirty="0"/>
              <a:t>4: Grow each of the </a:t>
            </a:r>
            <a:r>
              <a:rPr lang="en-US" altLang="zh-CN" sz="2000" dirty="0" err="1"/>
              <a:t>kN</a:t>
            </a:r>
            <a:r>
              <a:rPr lang="en-US" altLang="zh-CN" sz="2000" dirty="0"/>
              <a:t> tests selected above to obtain a comprehensive set of (k+1)N march tests</a:t>
            </a:r>
          </a:p>
          <a:p>
            <a:pPr marL="800100" lvl="1" indent="-342900">
              <a:lnSpc>
                <a:spcPts val="2600"/>
              </a:lnSpc>
              <a:buFont typeface="Arial" panose="020B0604020202020204" pitchFamily="34" charset="0"/>
              <a:buChar char="•"/>
            </a:pPr>
            <a:r>
              <a:rPr lang="en-US" altLang="zh-CN" sz="2000" dirty="0"/>
              <a:t>	a) extract the sequence of operations</a:t>
            </a:r>
          </a:p>
          <a:p>
            <a:pPr marL="1257300" lvl="2" indent="-342900">
              <a:lnSpc>
                <a:spcPts val="2600"/>
              </a:lnSpc>
              <a:buFont typeface="Arial" panose="020B0604020202020204" pitchFamily="34" charset="0"/>
              <a:buChar char="•"/>
            </a:pPr>
            <a:r>
              <a:rPr lang="en-US" altLang="zh-CN" sz="2000" dirty="0"/>
              <a:t>e.g., for the test </a:t>
            </a:r>
            <a:r>
              <a:rPr lang="en-US" altLang="zh-CN" sz="2000" dirty="0"/>
              <a:t>(↑ w0, ↑ r0</a:t>
            </a:r>
            <a:r>
              <a:rPr lang="en-US" altLang="zh-CN" sz="2000" dirty="0" smtClean="0"/>
              <a:t>) </a:t>
            </a:r>
            <a:r>
              <a:rPr lang="en-US" altLang="zh-CN" sz="2000" dirty="0"/>
              <a:t>the sequence of operations is </a:t>
            </a:r>
            <a:r>
              <a:rPr lang="en-US" altLang="zh-CN" sz="2000" dirty="0" smtClean="0"/>
              <a:t>(w0 r0)</a:t>
            </a:r>
          </a:p>
          <a:p>
            <a:pPr marL="800100" lvl="1" indent="-342900">
              <a:lnSpc>
                <a:spcPts val="2600"/>
              </a:lnSpc>
              <a:buFont typeface="Arial" panose="020B0604020202020204" pitchFamily="34" charset="0"/>
              <a:buChar char="•"/>
            </a:pPr>
            <a:r>
              <a:rPr lang="en-US" altLang="zh-CN" sz="2000" dirty="0" smtClean="0"/>
              <a:t>	b) grow each of the above sequence of operations by inserting one instance of every possible    		    operation into every location</a:t>
            </a:r>
          </a:p>
          <a:p>
            <a:pPr marL="1257300" lvl="2" indent="-342900">
              <a:lnSpc>
                <a:spcPts val="2600"/>
              </a:lnSpc>
              <a:buFont typeface="Arial" panose="020B0604020202020204" pitchFamily="34" charset="0"/>
              <a:buChar char="•"/>
            </a:pPr>
            <a:r>
              <a:rPr lang="en-US" altLang="zh-CN" sz="2000" dirty="0" smtClean="0"/>
              <a:t>e.g</a:t>
            </a:r>
            <a:r>
              <a:rPr lang="en-US" altLang="zh-CN" sz="2000" dirty="0"/>
              <a:t>., for above sequence we obtain </a:t>
            </a:r>
            <a:r>
              <a:rPr lang="en-US" altLang="zh-CN" sz="2000" dirty="0"/>
              <a:t>(w0 </a:t>
            </a:r>
            <a:r>
              <a:rPr lang="en-US" altLang="zh-CN" sz="2000" dirty="0" err="1" smtClean="0"/>
              <a:t>w0</a:t>
            </a:r>
            <a:r>
              <a:rPr lang="en-US" altLang="zh-CN" sz="2000" dirty="0" smtClean="0"/>
              <a:t> r0</a:t>
            </a:r>
            <a:r>
              <a:rPr lang="en-US" altLang="zh-CN" sz="2000" dirty="0"/>
              <a:t>) and (w0 </a:t>
            </a:r>
            <a:r>
              <a:rPr lang="en-US" altLang="zh-CN" sz="2000" dirty="0" smtClean="0"/>
              <a:t>r0 r0) </a:t>
            </a:r>
            <a:r>
              <a:rPr lang="en-US" altLang="zh-CN" sz="2000" dirty="0"/>
              <a:t>and </a:t>
            </a:r>
            <a:r>
              <a:rPr lang="en-US" altLang="zh-CN" sz="2000" dirty="0" smtClean="0"/>
              <a:t>(w1 w0 </a:t>
            </a:r>
            <a:r>
              <a:rPr lang="en-US" altLang="zh-CN" sz="2000" dirty="0"/>
              <a:t>r0</a:t>
            </a:r>
            <a:r>
              <a:rPr lang="en-US" altLang="zh-CN" sz="2000" dirty="0" smtClean="0"/>
              <a:t>) and </a:t>
            </a:r>
            <a:r>
              <a:rPr lang="en-US" altLang="zh-CN" sz="2000" dirty="0"/>
              <a:t>(w0 </a:t>
            </a:r>
            <a:r>
              <a:rPr lang="en-US" altLang="zh-CN" sz="2000" dirty="0" smtClean="0"/>
              <a:t>r0 w0) ... ...</a:t>
            </a:r>
            <a:endParaRPr lang="en-US" altLang="zh-CN" sz="2000" dirty="0"/>
          </a:p>
          <a:p>
            <a:pPr marL="800100" lvl="1" indent="-342900">
              <a:lnSpc>
                <a:spcPts val="2600"/>
              </a:lnSpc>
              <a:buFont typeface="Arial" panose="020B0604020202020204" pitchFamily="34" charset="0"/>
              <a:buChar char="•"/>
            </a:pPr>
            <a:r>
              <a:rPr lang="en-US" altLang="zh-CN" sz="2000" dirty="0"/>
              <a:t>	c) create all possible march tests for each of the above sequence of operations</a:t>
            </a:r>
          </a:p>
          <a:p>
            <a:pPr marL="1257300" lvl="2" indent="-342900">
              <a:lnSpc>
                <a:spcPts val="2600"/>
              </a:lnSpc>
              <a:buFont typeface="Arial" panose="020B0604020202020204" pitchFamily="34" charset="0"/>
              <a:buChar char="•"/>
            </a:pPr>
            <a:r>
              <a:rPr lang="en-US" altLang="zh-CN" sz="2000" dirty="0"/>
              <a:t>e.g., for above, we obtain 3N tests </a:t>
            </a:r>
            <a:r>
              <a:rPr lang="en-US" altLang="zh-CN" sz="2000" dirty="0" smtClean="0"/>
              <a:t>(↑ w0 </a:t>
            </a:r>
            <a:r>
              <a:rPr lang="en-US" altLang="zh-CN" sz="2000" dirty="0" err="1"/>
              <a:t>w0</a:t>
            </a:r>
            <a:r>
              <a:rPr lang="en-US" altLang="zh-CN" sz="2000" dirty="0"/>
              <a:t> r0) </a:t>
            </a:r>
            <a:r>
              <a:rPr lang="en-US" altLang="zh-CN" sz="2000" dirty="0"/>
              <a:t>and </a:t>
            </a:r>
            <a:r>
              <a:rPr lang="en-US" altLang="zh-CN" sz="2000" dirty="0" smtClean="0"/>
              <a:t>(</a:t>
            </a:r>
            <a:r>
              <a:rPr lang="en-US" altLang="zh-CN" sz="2000" dirty="0"/>
              <a:t>↑ </a:t>
            </a:r>
            <a:r>
              <a:rPr lang="en-US" altLang="zh-CN" sz="2000" dirty="0" smtClean="0"/>
              <a:t>w0 </a:t>
            </a:r>
            <a:r>
              <a:rPr lang="en-US" altLang="zh-CN" sz="2000" dirty="0" err="1" smtClean="0"/>
              <a:t>w0</a:t>
            </a:r>
            <a:r>
              <a:rPr lang="en-US" altLang="zh-CN" sz="2000" dirty="0" smtClean="0"/>
              <a:t>, </a:t>
            </a:r>
            <a:r>
              <a:rPr lang="en-US" altLang="zh-CN" sz="2000" dirty="0"/>
              <a:t>↑</a:t>
            </a:r>
            <a:r>
              <a:rPr lang="en-US" altLang="zh-CN" sz="2000" dirty="0" smtClean="0"/>
              <a:t> r0) </a:t>
            </a:r>
            <a:r>
              <a:rPr lang="en-US" altLang="zh-CN" sz="2000" dirty="0"/>
              <a:t>and so on</a:t>
            </a:r>
          </a:p>
          <a:p>
            <a:pPr marL="342900" indent="-342900">
              <a:lnSpc>
                <a:spcPts val="2600"/>
              </a:lnSpc>
              <a:buFont typeface="Arial" panose="020B0604020202020204" pitchFamily="34" charset="0"/>
              <a:buChar char="•"/>
            </a:pPr>
            <a:r>
              <a:rPr lang="en-US" altLang="zh-CN" sz="2000" dirty="0"/>
              <a:t>Eventually we obtain 13N march tests that maximize fault coverage for SFT10</a:t>
            </a:r>
          </a:p>
          <a:p>
            <a:pPr>
              <a:lnSpc>
                <a:spcPts val="2600"/>
              </a:lnSpc>
            </a:pPr>
            <a:endParaRPr lang="zh-CN" altLang="en-US" dirty="0"/>
          </a:p>
        </p:txBody>
      </p:sp>
      <p:sp>
        <p:nvSpPr>
          <p:cNvPr id="7" name="Title 1">
            <a:extLst>
              <a:ext uri="{FF2B5EF4-FFF2-40B4-BE49-F238E27FC236}">
                <a16:creationId xmlns:a16="http://schemas.microsoft.com/office/drawing/2014/main" xmlns="" id="{E2D9F849-C926-4D47-B2EF-0FF8D682219A}"/>
              </a:ext>
            </a:extLst>
          </p:cNvPr>
          <p:cNvSpPr txBox="1">
            <a:spLocks/>
          </p:cNvSpPr>
          <p:nvPr/>
        </p:nvSpPr>
        <p:spPr>
          <a:xfrm>
            <a:off x="849702" y="281796"/>
            <a:ext cx="10538136" cy="98628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zh-CN" dirty="0"/>
              <a:t>new march test generator</a:t>
            </a:r>
            <a:endParaRPr lang="en-US" dirty="0"/>
          </a:p>
        </p:txBody>
      </p:sp>
    </p:spTree>
    <p:extLst>
      <p:ext uri="{BB962C8B-B14F-4D97-AF65-F5344CB8AC3E}">
        <p14:creationId xmlns:p14="http://schemas.microsoft.com/office/powerpoint/2010/main" val="20972122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FE57094B-4684-420B-AFE0-4E41CA2AF714}">
  <ds:schemaRefs>
    <ds:schemaRef ds:uri="http://schemas.microsoft.com/sharepoint/v3/contenttype/forms"/>
  </ds:schemaRefs>
</ds:datastoreItem>
</file>

<file path=customXml/itemProps2.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26D5668-1971-40BB-BC7C-94C9B101AAB7}">
  <ds:schemaRef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Celestial design</Template>
  <TotalTime>501</TotalTime>
  <Words>1584</Words>
  <Application>Microsoft Office PowerPoint</Application>
  <PresentationFormat>宽屏</PresentationFormat>
  <Paragraphs>223</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Calibri (Body)</vt:lpstr>
      <vt:lpstr>宋体</vt:lpstr>
      <vt:lpstr>Arial</vt:lpstr>
      <vt:lpstr>Calibri</vt:lpstr>
      <vt:lpstr>Calibri Light</vt:lpstr>
      <vt:lpstr>Cambria Math</vt:lpstr>
      <vt:lpstr>Times New Roman</vt:lpstr>
      <vt:lpstr>Celestial</vt:lpstr>
      <vt:lpstr>Fault-coverage Maximizing March Tests for Memory Testing</vt:lpstr>
      <vt:lpstr>Introduction</vt:lpstr>
      <vt:lpstr>PowerPoint 演示文稿</vt:lpstr>
      <vt:lpstr>Fault Coverage of well-known march Tests for SFT10 and SFT9</vt:lpstr>
      <vt:lpstr>One Approach: Use an existing march Test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Yunkun</dc:creator>
  <cp:lastModifiedBy>Microsoft 帐户</cp:lastModifiedBy>
  <cp:revision>43</cp:revision>
  <dcterms:created xsi:type="dcterms:W3CDTF">2022-09-17T18:25:43Z</dcterms:created>
  <dcterms:modified xsi:type="dcterms:W3CDTF">2022-09-20T08:21:02Z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