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8" r:id="rId2"/>
    <p:sldId id="270" r:id="rId3"/>
    <p:sldId id="268" r:id="rId4"/>
    <p:sldId id="272" r:id="rId5"/>
    <p:sldId id="273" r:id="rId6"/>
    <p:sldId id="271" r:id="rId7"/>
    <p:sldId id="274" r:id="rId8"/>
    <p:sldId id="27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CA84FF1-7F8F-423E-A24B-3D40A71C2109}">
          <p14:sldIdLst>
            <p14:sldId id="258"/>
            <p14:sldId id="270"/>
            <p14:sldId id="268"/>
            <p14:sldId id="272"/>
            <p14:sldId id="273"/>
            <p14:sldId id="271"/>
            <p14:sldId id="274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01" autoAdjust="0"/>
    <p:restoredTop sz="94660"/>
  </p:normalViewPr>
  <p:slideViewPr>
    <p:cSldViewPr snapToGrid="0">
      <p:cViewPr varScale="1">
        <p:scale>
          <a:sx n="84" d="100"/>
          <a:sy n="84" d="100"/>
        </p:scale>
        <p:origin x="10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CC1A1B-5159-42A8-865F-DFD8D104E701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81316-2C86-442A-B03C-3B9A71869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127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62aa296d7_5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a62aa296d7_5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6500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 type="title">
  <p:cSld name="1_Title Slide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89123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838200" y="365127"/>
            <a:ext cx="10515600" cy="13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marR="0" lvl="0" indent="-423323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219170" marR="0" lvl="1" indent="-423323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23323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2332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2332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2332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2332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2332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2332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91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8585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0" y="5803900"/>
            <a:ext cx="12192000" cy="105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5"/>
          <p:cNvSpPr/>
          <p:nvPr/>
        </p:nvSpPr>
        <p:spPr>
          <a:xfrm rot="10800000" flipH="1">
            <a:off x="0" y="5778500"/>
            <a:ext cx="12192000" cy="5080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" name="Google Shape;27;p5" descr="Small Use Shield_GoldOnTrans.ep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934703" y="238129"/>
            <a:ext cx="748400" cy="74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5" descr="1-lineWordmark_GoldOnCard_NoBG.eps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330268" y="6462031"/>
            <a:ext cx="2429600" cy="15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5" descr="Formal_Viterbi_GoldOnCard_NoBG.eps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89469" y="6138311"/>
            <a:ext cx="2322400" cy="47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6123258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53;p10"/>
          <p:cNvGrpSpPr/>
          <p:nvPr/>
        </p:nvGrpSpPr>
        <p:grpSpPr>
          <a:xfrm>
            <a:off x="1" y="0"/>
            <a:ext cx="10632559" cy="453656"/>
            <a:chOff x="0" y="0"/>
            <a:chExt cx="7974419" cy="340242"/>
          </a:xfrm>
        </p:grpSpPr>
        <p:sp>
          <p:nvSpPr>
            <p:cNvPr id="7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55;p10"/>
            <p:cNvSpPr txBox="1"/>
            <p:nvPr/>
          </p:nvSpPr>
          <p:spPr>
            <a:xfrm>
              <a:off x="51742" y="32465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algn="dist"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Latest Progress                                                                                         </a:t>
              </a:r>
              <a:r>
                <a:rPr lang="en-US" altLang="zh-CN" sz="1333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link fault error in table</a:t>
              </a: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" name="Google Shape;53;p10"/>
          <p:cNvGrpSpPr/>
          <p:nvPr/>
        </p:nvGrpSpPr>
        <p:grpSpPr>
          <a:xfrm>
            <a:off x="-43496" y="0"/>
            <a:ext cx="10676056" cy="453656"/>
            <a:chOff x="-32623" y="0"/>
            <a:chExt cx="8007042" cy="340242"/>
          </a:xfrm>
        </p:grpSpPr>
        <p:sp>
          <p:nvSpPr>
            <p:cNvPr id="10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55;p10"/>
            <p:cNvSpPr txBox="1"/>
            <p:nvPr/>
          </p:nvSpPr>
          <p:spPr>
            <a:xfrm>
              <a:off x="-32623" y="5900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-US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  </a:t>
              </a:r>
              <a:r>
                <a:rPr lang="en-US" altLang="zh-CN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Major </a:t>
              </a:r>
              <a:r>
                <a:rPr lang="en-US" altLang="zh-CN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work</a:t>
              </a:r>
              <a:endParaRPr lang="en-US" altLang="zh-CN" sz="1400" kern="0" dirty="0" smtClean="0">
                <a:solidFill>
                  <a:srgbClr val="000000"/>
                </a:solidFill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sz="1400" dirty="0" smtClean="0">
                <a:solidFill>
                  <a:schemeClr val="tx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" name="左大括号 1"/>
          <p:cNvSpPr/>
          <p:nvPr/>
        </p:nvSpPr>
        <p:spPr>
          <a:xfrm>
            <a:off x="2688336" y="1783080"/>
            <a:ext cx="201168" cy="2587752"/>
          </a:xfrm>
          <a:prstGeom prst="leftBrace">
            <a:avLst/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990088" y="1783081"/>
            <a:ext cx="587959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Install CUDA</a:t>
            </a:r>
          </a:p>
          <a:p>
            <a:endParaRPr lang="en-US" altLang="zh-CN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2. Learn some basic concept about GPU and CUDA</a:t>
            </a:r>
          </a:p>
          <a:p>
            <a:endParaRPr lang="en-US" altLang="zh-CN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3. Learn basic CUDA function</a:t>
            </a:r>
          </a:p>
          <a:p>
            <a:endParaRPr lang="en-US" altLang="zh-CN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4. Run code on CUDA</a:t>
            </a:r>
          </a:p>
          <a:p>
            <a:endParaRPr lang="en-US" altLang="zh-CN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5. Matrix multiplication on CUDA</a:t>
            </a:r>
          </a:p>
          <a:p>
            <a:pPr marL="342900" indent="-342900">
              <a:buAutoNum type="arabicPeriod"/>
            </a:pPr>
            <a:endParaRPr lang="en-US" altLang="zh-CN" dirty="0" smtClean="0">
              <a:solidFill>
                <a:schemeClr val="tx1">
                  <a:lumMod val="50000"/>
                </a:schemeClr>
              </a:solidFill>
            </a:endParaRPr>
          </a:p>
          <a:p>
            <a:endParaRPr lang="zh-CN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oogle Shape;53;p10"/>
          <p:cNvGrpSpPr/>
          <p:nvPr/>
        </p:nvGrpSpPr>
        <p:grpSpPr>
          <a:xfrm>
            <a:off x="1" y="0"/>
            <a:ext cx="10632559" cy="453656"/>
            <a:chOff x="0" y="0"/>
            <a:chExt cx="7974419" cy="340242"/>
          </a:xfrm>
        </p:grpSpPr>
        <p:sp>
          <p:nvSpPr>
            <p:cNvPr id="16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55;p10"/>
            <p:cNvSpPr txBox="1"/>
            <p:nvPr/>
          </p:nvSpPr>
          <p:spPr>
            <a:xfrm>
              <a:off x="51742" y="32465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algn="dist"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Latest Progress                                                                                         </a:t>
              </a:r>
              <a:r>
                <a:rPr lang="en-US" altLang="zh-CN" sz="1333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link fault error in table</a:t>
              </a: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" name="Google Shape;53;p10"/>
          <p:cNvGrpSpPr/>
          <p:nvPr/>
        </p:nvGrpSpPr>
        <p:grpSpPr>
          <a:xfrm>
            <a:off x="-43496" y="0"/>
            <a:ext cx="10676056" cy="453656"/>
            <a:chOff x="-32623" y="0"/>
            <a:chExt cx="8007042" cy="340242"/>
          </a:xfrm>
        </p:grpSpPr>
        <p:sp>
          <p:nvSpPr>
            <p:cNvPr id="19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55;p10"/>
            <p:cNvSpPr txBox="1"/>
            <p:nvPr/>
          </p:nvSpPr>
          <p:spPr>
            <a:xfrm>
              <a:off x="-32623" y="5900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-US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  </a:t>
              </a:r>
              <a:r>
                <a:rPr lang="en-US" altLang="zh-CN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Major </a:t>
              </a:r>
              <a:r>
                <a:rPr lang="en-US" altLang="zh-CN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work</a:t>
              </a:r>
              <a:endParaRPr lang="en-US" altLang="zh-CN" sz="1400" kern="0" dirty="0" smtClean="0">
                <a:solidFill>
                  <a:srgbClr val="000000"/>
                </a:solidFill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sz="1400" dirty="0" smtClean="0">
                <a:solidFill>
                  <a:schemeClr val="tx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707" y="1252728"/>
            <a:ext cx="7701146" cy="449921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8990" y="606688"/>
            <a:ext cx="5916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</a:rPr>
              <a:t>1. Install CUDA</a:t>
            </a:r>
            <a:endParaRPr lang="zh-CN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1839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53;p10"/>
          <p:cNvGrpSpPr/>
          <p:nvPr/>
        </p:nvGrpSpPr>
        <p:grpSpPr>
          <a:xfrm>
            <a:off x="1" y="0"/>
            <a:ext cx="10632559" cy="453656"/>
            <a:chOff x="0" y="0"/>
            <a:chExt cx="7974419" cy="340242"/>
          </a:xfrm>
        </p:grpSpPr>
        <p:sp>
          <p:nvSpPr>
            <p:cNvPr id="25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55;p10"/>
            <p:cNvSpPr txBox="1"/>
            <p:nvPr/>
          </p:nvSpPr>
          <p:spPr>
            <a:xfrm>
              <a:off x="51742" y="32465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algn="dist"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Latest Progress                                                                                         </a:t>
              </a:r>
              <a:r>
                <a:rPr lang="en-US" altLang="zh-CN" sz="1333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link fault error in table</a:t>
              </a: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" name="Google Shape;53;p10"/>
          <p:cNvGrpSpPr/>
          <p:nvPr/>
        </p:nvGrpSpPr>
        <p:grpSpPr>
          <a:xfrm>
            <a:off x="-43496" y="0"/>
            <a:ext cx="10676056" cy="453656"/>
            <a:chOff x="-32623" y="0"/>
            <a:chExt cx="8007042" cy="340242"/>
          </a:xfrm>
        </p:grpSpPr>
        <p:sp>
          <p:nvSpPr>
            <p:cNvPr id="29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55;p10"/>
            <p:cNvSpPr txBox="1"/>
            <p:nvPr/>
          </p:nvSpPr>
          <p:spPr>
            <a:xfrm>
              <a:off x="-32623" y="5900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-US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  </a:t>
              </a:r>
              <a:r>
                <a:rPr lang="en-US" altLang="zh-CN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Major </a:t>
              </a:r>
              <a:r>
                <a:rPr lang="en-US" altLang="zh-CN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work</a:t>
              </a:r>
              <a:endParaRPr lang="en-US" altLang="zh-CN" sz="1400" kern="0" dirty="0" smtClean="0">
                <a:solidFill>
                  <a:srgbClr val="000000"/>
                </a:solidFill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sz="1400" dirty="0" smtClean="0">
                <a:solidFill>
                  <a:schemeClr val="tx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246888" y="713232"/>
            <a:ext cx="9015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50000"/>
                  </a:schemeClr>
                </a:solidFill>
              </a:rPr>
              <a:t>2. Learn some basic concept about GPU and 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CUDA</a:t>
            </a:r>
            <a:endParaRPr lang="en-US" altLang="zh-CN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4356" y="976020"/>
            <a:ext cx="4947644" cy="577225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888" y="976020"/>
            <a:ext cx="6236114" cy="244309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46888" y="3529584"/>
            <a:ext cx="62361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smtClean="0"/>
              <a:t>GPU has larger bandwidth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smtClean="0"/>
              <a:t>More execute unit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smtClean="0"/>
              <a:t>Lower frequency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smtClean="0"/>
              <a:t>No help when deal with high dependence work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smtClean="0"/>
              <a:t>Lower accuracy when deal with float calculation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594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53;p10"/>
          <p:cNvGrpSpPr/>
          <p:nvPr/>
        </p:nvGrpSpPr>
        <p:grpSpPr>
          <a:xfrm>
            <a:off x="1" y="0"/>
            <a:ext cx="10632559" cy="453656"/>
            <a:chOff x="0" y="0"/>
            <a:chExt cx="7974419" cy="340242"/>
          </a:xfrm>
        </p:grpSpPr>
        <p:sp>
          <p:nvSpPr>
            <p:cNvPr id="5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55;p10"/>
            <p:cNvSpPr txBox="1"/>
            <p:nvPr/>
          </p:nvSpPr>
          <p:spPr>
            <a:xfrm>
              <a:off x="51742" y="32465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algn="dist"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Latest Progress                                                                                         </a:t>
              </a:r>
              <a:r>
                <a:rPr lang="en-US" altLang="zh-CN" sz="1333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link fault error in table</a:t>
              </a: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" name="Google Shape;53;p10"/>
          <p:cNvGrpSpPr/>
          <p:nvPr/>
        </p:nvGrpSpPr>
        <p:grpSpPr>
          <a:xfrm>
            <a:off x="-43496" y="0"/>
            <a:ext cx="10676056" cy="453656"/>
            <a:chOff x="-32623" y="0"/>
            <a:chExt cx="8007042" cy="340242"/>
          </a:xfrm>
        </p:grpSpPr>
        <p:sp>
          <p:nvSpPr>
            <p:cNvPr id="8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55;p10"/>
            <p:cNvSpPr txBox="1"/>
            <p:nvPr/>
          </p:nvSpPr>
          <p:spPr>
            <a:xfrm>
              <a:off x="-32623" y="5900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-US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  </a:t>
              </a:r>
              <a:r>
                <a:rPr lang="en-US" altLang="zh-CN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Major </a:t>
              </a:r>
              <a:r>
                <a:rPr lang="en-US" altLang="zh-CN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work</a:t>
              </a:r>
              <a:endParaRPr lang="en-US" altLang="zh-CN" sz="1400" kern="0" dirty="0" smtClean="0">
                <a:solidFill>
                  <a:srgbClr val="000000"/>
                </a:solidFill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sz="1400" dirty="0" smtClean="0">
                <a:solidFill>
                  <a:schemeClr val="tx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246888" y="713232"/>
            <a:ext cx="9015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50000"/>
                  </a:schemeClr>
                </a:solidFill>
              </a:rPr>
              <a:t>2. Learn some basic concept about GPU and 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CUDA</a:t>
            </a:r>
            <a:endParaRPr lang="en-US" altLang="zh-CN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3990" y="1228868"/>
            <a:ext cx="4052934" cy="258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924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816" y="1002030"/>
            <a:ext cx="9477375" cy="3390900"/>
          </a:xfrm>
          <a:prstGeom prst="rect">
            <a:avLst/>
          </a:prstGeom>
        </p:spPr>
      </p:pic>
      <p:grpSp>
        <p:nvGrpSpPr>
          <p:cNvPr id="5" name="Google Shape;53;p10"/>
          <p:cNvGrpSpPr/>
          <p:nvPr/>
        </p:nvGrpSpPr>
        <p:grpSpPr>
          <a:xfrm>
            <a:off x="1" y="0"/>
            <a:ext cx="10632559" cy="453656"/>
            <a:chOff x="0" y="0"/>
            <a:chExt cx="7974419" cy="340242"/>
          </a:xfrm>
        </p:grpSpPr>
        <p:sp>
          <p:nvSpPr>
            <p:cNvPr id="6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55;p10"/>
            <p:cNvSpPr txBox="1"/>
            <p:nvPr/>
          </p:nvSpPr>
          <p:spPr>
            <a:xfrm>
              <a:off x="51742" y="32465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algn="dist"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Latest Progress                                                                                         </a:t>
              </a:r>
              <a:r>
                <a:rPr lang="en-US" altLang="zh-CN" sz="1333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link fault error in table</a:t>
              </a: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" name="Google Shape;53;p10"/>
          <p:cNvGrpSpPr/>
          <p:nvPr/>
        </p:nvGrpSpPr>
        <p:grpSpPr>
          <a:xfrm>
            <a:off x="-43496" y="0"/>
            <a:ext cx="10676056" cy="453656"/>
            <a:chOff x="-32623" y="0"/>
            <a:chExt cx="8007042" cy="340242"/>
          </a:xfrm>
        </p:grpSpPr>
        <p:sp>
          <p:nvSpPr>
            <p:cNvPr id="9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55;p10"/>
            <p:cNvSpPr txBox="1"/>
            <p:nvPr/>
          </p:nvSpPr>
          <p:spPr>
            <a:xfrm>
              <a:off x="-32623" y="5900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-US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  </a:t>
              </a:r>
              <a:r>
                <a:rPr lang="en-US" altLang="zh-CN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Major </a:t>
              </a:r>
              <a:r>
                <a:rPr lang="en-US" altLang="zh-CN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work</a:t>
              </a:r>
              <a:endParaRPr lang="en-US" altLang="zh-CN" sz="1400" kern="0" dirty="0" smtClean="0">
                <a:solidFill>
                  <a:srgbClr val="000000"/>
                </a:solidFill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sz="1400" dirty="0" smtClean="0">
                <a:solidFill>
                  <a:schemeClr val="tx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246888" y="713232"/>
            <a:ext cx="9015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50000"/>
                  </a:schemeClr>
                </a:solidFill>
              </a:rPr>
              <a:t>2. Learn some basic concept about GPU and 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CUDA</a:t>
            </a:r>
            <a:endParaRPr lang="en-US" altLang="zh-CN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84632" y="4392930"/>
            <a:ext cx="77175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smtClean="0"/>
              <a:t>Minimum execution unit is thread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smtClean="0"/>
              <a:t>Serval threads consist one block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smtClean="0"/>
              <a:t>Threads in one block has one share cache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smtClean="0"/>
              <a:t>All share one global memory, constant memory, and texture memory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8747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53;p10"/>
          <p:cNvGrpSpPr/>
          <p:nvPr/>
        </p:nvGrpSpPr>
        <p:grpSpPr>
          <a:xfrm>
            <a:off x="1" y="0"/>
            <a:ext cx="10632559" cy="453656"/>
            <a:chOff x="0" y="0"/>
            <a:chExt cx="7974419" cy="340242"/>
          </a:xfrm>
        </p:grpSpPr>
        <p:sp>
          <p:nvSpPr>
            <p:cNvPr id="5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55;p10"/>
            <p:cNvSpPr txBox="1"/>
            <p:nvPr/>
          </p:nvSpPr>
          <p:spPr>
            <a:xfrm>
              <a:off x="51742" y="32465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algn="dist"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Latest Progress                                                                                         </a:t>
              </a:r>
              <a:r>
                <a:rPr lang="en-US" altLang="zh-CN" sz="1333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link fault error in table</a:t>
              </a: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" name="Google Shape;53;p10"/>
          <p:cNvGrpSpPr/>
          <p:nvPr/>
        </p:nvGrpSpPr>
        <p:grpSpPr>
          <a:xfrm>
            <a:off x="-43496" y="0"/>
            <a:ext cx="10676056" cy="453656"/>
            <a:chOff x="-32623" y="0"/>
            <a:chExt cx="8007042" cy="340242"/>
          </a:xfrm>
        </p:grpSpPr>
        <p:sp>
          <p:nvSpPr>
            <p:cNvPr id="8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55;p10"/>
            <p:cNvSpPr txBox="1"/>
            <p:nvPr/>
          </p:nvSpPr>
          <p:spPr>
            <a:xfrm>
              <a:off x="-32623" y="5900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-US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  </a:t>
              </a:r>
              <a:r>
                <a:rPr lang="en-US" altLang="zh-CN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Major </a:t>
              </a:r>
              <a:r>
                <a:rPr lang="en-US" altLang="zh-CN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work</a:t>
              </a:r>
              <a:endParaRPr lang="en-US" altLang="zh-CN" sz="1400" kern="0" dirty="0" smtClean="0">
                <a:solidFill>
                  <a:srgbClr val="000000"/>
                </a:solidFill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sz="1400" dirty="0" smtClean="0">
                <a:solidFill>
                  <a:schemeClr val="tx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246888" y="713232"/>
            <a:ext cx="9015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3. Basic CUDA function</a:t>
            </a:r>
            <a:endParaRPr lang="en-US" altLang="zh-CN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" y="1082564"/>
            <a:ext cx="5357056" cy="3575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831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53;p10"/>
          <p:cNvGrpSpPr/>
          <p:nvPr/>
        </p:nvGrpSpPr>
        <p:grpSpPr>
          <a:xfrm>
            <a:off x="1" y="0"/>
            <a:ext cx="10632559" cy="453656"/>
            <a:chOff x="0" y="0"/>
            <a:chExt cx="7974419" cy="340242"/>
          </a:xfrm>
        </p:grpSpPr>
        <p:sp>
          <p:nvSpPr>
            <p:cNvPr id="5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55;p10"/>
            <p:cNvSpPr txBox="1"/>
            <p:nvPr/>
          </p:nvSpPr>
          <p:spPr>
            <a:xfrm>
              <a:off x="51742" y="32465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algn="dist"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Latest Progress                                                                                         </a:t>
              </a:r>
              <a:r>
                <a:rPr lang="en-US" altLang="zh-CN" sz="1333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link fault error in table</a:t>
              </a: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" name="Google Shape;53;p10"/>
          <p:cNvGrpSpPr/>
          <p:nvPr/>
        </p:nvGrpSpPr>
        <p:grpSpPr>
          <a:xfrm>
            <a:off x="-43496" y="0"/>
            <a:ext cx="10676056" cy="453656"/>
            <a:chOff x="-32623" y="0"/>
            <a:chExt cx="8007042" cy="340242"/>
          </a:xfrm>
        </p:grpSpPr>
        <p:sp>
          <p:nvSpPr>
            <p:cNvPr id="8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55;p10"/>
            <p:cNvSpPr txBox="1"/>
            <p:nvPr/>
          </p:nvSpPr>
          <p:spPr>
            <a:xfrm>
              <a:off x="-32623" y="5900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-US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  </a:t>
              </a:r>
              <a:r>
                <a:rPr lang="en-US" altLang="zh-CN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Major </a:t>
              </a:r>
              <a:r>
                <a:rPr lang="en-US" altLang="zh-CN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work</a:t>
              </a:r>
              <a:endParaRPr lang="en-US" altLang="zh-CN" sz="1400" kern="0" dirty="0" smtClean="0">
                <a:solidFill>
                  <a:srgbClr val="000000"/>
                </a:solidFill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sz="1400" dirty="0" smtClean="0">
                <a:solidFill>
                  <a:schemeClr val="tx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246888" y="713232"/>
            <a:ext cx="9015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50000"/>
                  </a:schemeClr>
                </a:solidFill>
              </a:rPr>
              <a:t>4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. Run code on CUDA</a:t>
            </a:r>
            <a:endParaRPr lang="en-US" altLang="zh-CN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337481" y="3398292"/>
            <a:ext cx="863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rgbClr val="000000"/>
                </a:solidFill>
              </a:rPr>
              <a:t>Functionname</a:t>
            </a:r>
            <a:r>
              <a:rPr lang="en-US" altLang="zh-CN" dirty="0" smtClean="0">
                <a:solidFill>
                  <a:srgbClr val="000000"/>
                </a:solidFill>
              </a:rPr>
              <a:t>&lt;&lt;&lt;block number, thread number, share memory size&gt;&gt;&gt;(variable…)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941045" y="2495376"/>
            <a:ext cx="5425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</a:rPr>
              <a:t>Copy useful data to GPU, usually use </a:t>
            </a:r>
            <a:r>
              <a:rPr lang="en-US" altLang="zh-CN" dirty="0" err="1" smtClean="0">
                <a:solidFill>
                  <a:srgbClr val="C00000"/>
                </a:solidFill>
              </a:rPr>
              <a:t>cudaMemcpy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638963" y="4331442"/>
            <a:ext cx="6029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</a:rPr>
              <a:t>Copy back data from GPU to CPU, still use </a:t>
            </a:r>
            <a:r>
              <a:rPr lang="en-US" altLang="zh-CN" dirty="0" err="1" smtClean="0">
                <a:solidFill>
                  <a:srgbClr val="000000"/>
                </a:solidFill>
              </a:rPr>
              <a:t>cudaMemcpy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982010" y="1646382"/>
            <a:ext cx="5343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Alloc</a:t>
            </a:r>
            <a:r>
              <a:rPr lang="en-US" altLang="zh-CN" dirty="0" smtClean="0">
                <a:solidFill>
                  <a:srgbClr val="000000"/>
                </a:solidFill>
              </a:rPr>
              <a:t>ate memory on GPU, usually use </a:t>
            </a:r>
            <a:r>
              <a:rPr lang="en-US" altLang="zh-CN" dirty="0" err="1" smtClean="0"/>
              <a:t>cudaMalloc</a:t>
            </a:r>
            <a:endParaRPr lang="zh-CN" altLang="en-US" dirty="0"/>
          </a:p>
        </p:txBody>
      </p:sp>
      <p:cxnSp>
        <p:nvCxnSpPr>
          <p:cNvPr id="17" name="直接箭头连接符 16"/>
          <p:cNvCxnSpPr>
            <a:stCxn id="15" idx="2"/>
            <a:endCxn id="13" idx="0"/>
          </p:cNvCxnSpPr>
          <p:nvPr/>
        </p:nvCxnSpPr>
        <p:spPr>
          <a:xfrm>
            <a:off x="5653583" y="2015714"/>
            <a:ext cx="2" cy="479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3" idx="2"/>
            <a:endCxn id="12" idx="0"/>
          </p:cNvCxnSpPr>
          <p:nvPr/>
        </p:nvCxnSpPr>
        <p:spPr>
          <a:xfrm>
            <a:off x="5653585" y="2864708"/>
            <a:ext cx="1" cy="533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2" idx="2"/>
            <a:endCxn id="14" idx="0"/>
          </p:cNvCxnSpPr>
          <p:nvPr/>
        </p:nvCxnSpPr>
        <p:spPr>
          <a:xfrm flipH="1">
            <a:off x="5653583" y="3767624"/>
            <a:ext cx="3" cy="563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3415349" y="5070680"/>
            <a:ext cx="4476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</a:rPr>
              <a:t>Release </a:t>
            </a:r>
            <a:r>
              <a:rPr lang="en-US" altLang="zh-CN" dirty="0" err="1" smtClean="0">
                <a:solidFill>
                  <a:srgbClr val="000000"/>
                </a:solidFill>
              </a:rPr>
              <a:t>meomory</a:t>
            </a:r>
            <a:r>
              <a:rPr lang="en-US" altLang="zh-CN" dirty="0" smtClean="0">
                <a:solidFill>
                  <a:srgbClr val="000000"/>
                </a:solidFill>
              </a:rPr>
              <a:t> on both GPU and CPU</a:t>
            </a:r>
            <a:endParaRPr lang="zh-CN" altLang="en-US" dirty="0">
              <a:solidFill>
                <a:srgbClr val="000000"/>
              </a:solidFill>
            </a:endParaRPr>
          </a:p>
        </p:txBody>
      </p:sp>
      <p:cxnSp>
        <p:nvCxnSpPr>
          <p:cNvPr id="26" name="直接箭头连接符 25"/>
          <p:cNvCxnSpPr>
            <a:stCxn id="14" idx="2"/>
            <a:endCxn id="24" idx="0"/>
          </p:cNvCxnSpPr>
          <p:nvPr/>
        </p:nvCxnSpPr>
        <p:spPr>
          <a:xfrm flipH="1">
            <a:off x="5653582" y="4700774"/>
            <a:ext cx="1" cy="369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6718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53;p10"/>
          <p:cNvGrpSpPr/>
          <p:nvPr/>
        </p:nvGrpSpPr>
        <p:grpSpPr>
          <a:xfrm>
            <a:off x="1" y="0"/>
            <a:ext cx="10632559" cy="453656"/>
            <a:chOff x="0" y="0"/>
            <a:chExt cx="7974419" cy="340242"/>
          </a:xfrm>
        </p:grpSpPr>
        <p:sp>
          <p:nvSpPr>
            <p:cNvPr id="5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55;p10"/>
            <p:cNvSpPr txBox="1"/>
            <p:nvPr/>
          </p:nvSpPr>
          <p:spPr>
            <a:xfrm>
              <a:off x="51742" y="32465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algn="dist"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Latest Progress                                                                                         </a:t>
              </a:r>
              <a:r>
                <a:rPr lang="en-US" altLang="zh-CN" sz="1333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link fault error in table</a:t>
              </a: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" name="Google Shape;53;p10"/>
          <p:cNvGrpSpPr/>
          <p:nvPr/>
        </p:nvGrpSpPr>
        <p:grpSpPr>
          <a:xfrm>
            <a:off x="-43496" y="0"/>
            <a:ext cx="10676056" cy="453656"/>
            <a:chOff x="-32623" y="0"/>
            <a:chExt cx="8007042" cy="340242"/>
          </a:xfrm>
        </p:grpSpPr>
        <p:sp>
          <p:nvSpPr>
            <p:cNvPr id="8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55;p10"/>
            <p:cNvSpPr txBox="1"/>
            <p:nvPr/>
          </p:nvSpPr>
          <p:spPr>
            <a:xfrm>
              <a:off x="-32623" y="5900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-US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  </a:t>
              </a:r>
              <a:r>
                <a:rPr lang="en-US" altLang="zh-CN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Major </a:t>
              </a:r>
              <a:r>
                <a:rPr lang="en-US" altLang="zh-CN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work</a:t>
              </a:r>
              <a:endParaRPr lang="en-US" altLang="zh-CN" sz="1400" kern="0" dirty="0" smtClean="0">
                <a:solidFill>
                  <a:srgbClr val="000000"/>
                </a:solidFill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sz="1400" dirty="0" smtClean="0">
                <a:solidFill>
                  <a:schemeClr val="tx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246888" y="713232"/>
            <a:ext cx="9015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50000"/>
                  </a:schemeClr>
                </a:solidFill>
              </a:rPr>
              <a:t>4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. Matrix multiplication on CUDA</a:t>
            </a:r>
            <a:endParaRPr lang="en-US" altLang="zh-CN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829681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23">
      <a:dk1>
        <a:srgbClr val="99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2562</TotalTime>
  <Words>280</Words>
  <Application>Microsoft Office PowerPoint</Application>
  <PresentationFormat>宽屏</PresentationFormat>
  <Paragraphs>78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宋体</vt:lpstr>
      <vt:lpstr>Arial</vt:lpstr>
      <vt:lpstr>Calibri</vt:lpstr>
      <vt:lpstr>Wingdings</vt:lpstr>
      <vt:lpstr>1_Office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 Fault Simulator and Measurement</dc:title>
  <dc:creator>彭 勃</dc:creator>
  <cp:lastModifiedBy>fengy</cp:lastModifiedBy>
  <cp:revision>149</cp:revision>
  <dcterms:created xsi:type="dcterms:W3CDTF">2021-02-08T18:24:14Z</dcterms:created>
  <dcterms:modified xsi:type="dcterms:W3CDTF">2021-05-28T03:12:16Z</dcterms:modified>
</cp:coreProperties>
</file>