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8" r:id="rId2"/>
    <p:sldId id="276" r:id="rId3"/>
    <p:sldId id="277" r:id="rId4"/>
    <p:sldId id="270" r:id="rId5"/>
    <p:sldId id="268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A84FF1-7F8F-423E-A24B-3D40A71C2109}">
          <p14:sldIdLst>
            <p14:sldId id="258"/>
            <p14:sldId id="276"/>
            <p14:sldId id="277"/>
            <p14:sldId id="270"/>
            <p14:sldId id="268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C1A1B-5159-42A8-865F-DFD8D104E701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1316-2C86-442A-B03C-3B9A7186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2aa296d7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a62aa296d7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0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12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42332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58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5" descr="Small Use Shield_GoldOnTrans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34703" y="238129"/>
            <a:ext cx="748400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 descr="1-lineWordmark_GoldOnCard_NoBG.ep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30268" y="6462031"/>
            <a:ext cx="24296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Formal_Viterbi_GoldOnCard_NoBG.ep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9469" y="6138311"/>
            <a:ext cx="2322400" cy="4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2325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7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0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左大括号 1"/>
          <p:cNvSpPr/>
          <p:nvPr/>
        </p:nvSpPr>
        <p:spPr>
          <a:xfrm>
            <a:off x="2816488" y="2095623"/>
            <a:ext cx="173600" cy="1395618"/>
          </a:xfrm>
          <a:prstGeom prst="leftBrac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90088" y="1783081"/>
            <a:ext cx="58795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Share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memory in CUDA 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2.  Finish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normal sparse matrix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multiply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3.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Finish improve sparse matrix multiply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373" y="1162406"/>
            <a:ext cx="8270543" cy="2195610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 flipV="1">
            <a:off x="791570" y="1958454"/>
            <a:ext cx="996287" cy="301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8990" y="2313296"/>
            <a:ext cx="13708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SM: A set of </a:t>
            </a:r>
            <a:r>
              <a:rPr lang="en-US" altLang="zh-CN" sz="1050" dirty="0" err="1" smtClean="0"/>
              <a:t>cuda</a:t>
            </a:r>
            <a:r>
              <a:rPr lang="en-US" altLang="zh-CN" sz="1050" dirty="0" smtClean="0"/>
              <a:t> cores. Registers/shared memory/L1 cache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767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353" y="798394"/>
            <a:ext cx="6522430" cy="393385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6950" y="1319028"/>
            <a:ext cx="14398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Directly read data from registers</a:t>
            </a:r>
            <a:endParaRPr lang="zh-CN" altLang="en-US" sz="1050" dirty="0"/>
          </a:p>
        </p:txBody>
      </p:sp>
      <p:sp>
        <p:nvSpPr>
          <p:cNvPr id="9" name="文本框 8"/>
          <p:cNvSpPr txBox="1"/>
          <p:nvPr/>
        </p:nvSpPr>
        <p:spPr>
          <a:xfrm>
            <a:off x="156950" y="2599899"/>
            <a:ext cx="16854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Constant memory cache, compiler will try to use it.</a:t>
            </a:r>
            <a:endParaRPr lang="zh-CN" altLang="en-US" sz="1050" dirty="0"/>
          </a:p>
        </p:txBody>
      </p:sp>
      <p:sp>
        <p:nvSpPr>
          <p:cNvPr id="10" name="文本框 9"/>
          <p:cNvSpPr txBox="1"/>
          <p:nvPr/>
        </p:nvSpPr>
        <p:spPr>
          <a:xfrm>
            <a:off x="8671526" y="1789117"/>
            <a:ext cx="19610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Automatically use </a:t>
            </a:r>
            <a:r>
              <a:rPr lang="en-US" altLang="zh-CN" sz="1050" dirty="0" err="1" smtClean="0"/>
              <a:t>Tex</a:t>
            </a:r>
            <a:r>
              <a:rPr lang="en-US" altLang="zh-CN" sz="1050" dirty="0" smtClean="0"/>
              <a:t>/L1</a:t>
            </a:r>
            <a:endParaRPr lang="zh-CN" altLang="en-US" sz="1050" dirty="0"/>
          </a:p>
        </p:txBody>
      </p:sp>
      <p:cxnSp>
        <p:nvCxnSpPr>
          <p:cNvPr id="12" name="直接箭头连接符 11"/>
          <p:cNvCxnSpPr>
            <a:stCxn id="8" idx="3"/>
          </p:cNvCxnSpPr>
          <p:nvPr/>
        </p:nvCxnSpPr>
        <p:spPr>
          <a:xfrm flipV="1">
            <a:off x="1596789" y="1491398"/>
            <a:ext cx="832512" cy="353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1"/>
          </p:cNvCxnSpPr>
          <p:nvPr/>
        </p:nvCxnSpPr>
        <p:spPr>
          <a:xfrm flipV="1">
            <a:off x="1816353" y="2219781"/>
            <a:ext cx="612948" cy="545541"/>
          </a:xfrm>
          <a:prstGeom prst="straightConnector1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1"/>
          </p:cNvCxnSpPr>
          <p:nvPr/>
        </p:nvCxnSpPr>
        <p:spPr>
          <a:xfrm flipH="1">
            <a:off x="7001301" y="1916075"/>
            <a:ext cx="1670225" cy="253919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27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16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9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29" y="689213"/>
            <a:ext cx="5704114" cy="3705368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5936776" y="1528549"/>
            <a:ext cx="1241946" cy="6824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226489" y="1397744"/>
            <a:ext cx="386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Malloc by compiler, programmer cannot control it</a:t>
            </a:r>
            <a:endParaRPr lang="zh-CN" altLang="en-US" sz="1200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936776" y="2361063"/>
            <a:ext cx="1241946" cy="682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111437" y="2086168"/>
            <a:ext cx="4960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Each block can have many threads, which can be allocated by programmer.</a:t>
            </a:r>
          </a:p>
          <a:p>
            <a:r>
              <a:rPr lang="en-US" altLang="zh-CN" sz="1200" dirty="0" smtClean="0"/>
              <a:t>Each block can have share memory (cache), defined only once, cannot access by other blocks</a:t>
            </a:r>
            <a:endParaRPr lang="zh-CN" altLang="en-US" sz="1200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5936776" y="3557516"/>
            <a:ext cx="1241946" cy="682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226489" y="3261815"/>
            <a:ext cx="4844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Many blocks consists of grid. It uses global memory (</a:t>
            </a:r>
            <a:r>
              <a:rPr lang="en-US" altLang="zh-CN" sz="1200" dirty="0" err="1" smtClean="0"/>
              <a:t>cudamalloc</a:t>
            </a:r>
            <a:r>
              <a:rPr lang="en-US" altLang="zh-CN" sz="1200" dirty="0" smtClean="0"/>
              <a:t>()). Blocks of a grid execute across multiple SMs. It’s asynchronies.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9183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3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50374" y="996286"/>
            <a:ext cx="4667535" cy="19448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35122" y="1084997"/>
            <a:ext cx="696036" cy="5595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Block</a:t>
            </a:r>
          </a:p>
          <a:p>
            <a:pPr algn="ctr"/>
            <a:r>
              <a:rPr lang="en-US" altLang="zh-CN" sz="1000" dirty="0" smtClean="0"/>
              <a:t>(0,0,0)</a:t>
            </a:r>
            <a:endParaRPr lang="zh-CN" altLang="en-US" sz="1000" dirty="0"/>
          </a:p>
        </p:txBody>
      </p:sp>
      <p:sp>
        <p:nvSpPr>
          <p:cNvPr id="17" name="矩形 16"/>
          <p:cNvSpPr/>
          <p:nvPr/>
        </p:nvSpPr>
        <p:spPr>
          <a:xfrm>
            <a:off x="2308746" y="1084997"/>
            <a:ext cx="696036" cy="5595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Block</a:t>
            </a:r>
          </a:p>
          <a:p>
            <a:pPr algn="ctr"/>
            <a:r>
              <a:rPr lang="en-US" altLang="zh-CN" sz="1000" dirty="0" smtClean="0"/>
              <a:t>(1,0,0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3382370" y="1084997"/>
            <a:ext cx="696036" cy="5595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Block</a:t>
            </a:r>
          </a:p>
          <a:p>
            <a:pPr algn="ctr"/>
            <a:r>
              <a:rPr lang="en-US" altLang="zh-CN" sz="1000" dirty="0" smtClean="0"/>
              <a:t>(2,0,0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9" name="椭圆 8"/>
          <p:cNvSpPr/>
          <p:nvPr/>
        </p:nvSpPr>
        <p:spPr>
          <a:xfrm>
            <a:off x="987188" y="1808459"/>
            <a:ext cx="1132764" cy="7574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235122" y="1907406"/>
            <a:ext cx="696036" cy="5595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Block</a:t>
            </a:r>
          </a:p>
          <a:p>
            <a:pPr algn="ctr"/>
            <a:r>
              <a:rPr lang="en-US" altLang="zh-CN" sz="1000" dirty="0"/>
              <a:t>(</a:t>
            </a:r>
            <a:r>
              <a:rPr lang="en-US" altLang="zh-CN" sz="1000" dirty="0" smtClean="0"/>
              <a:t>0,1,0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21" name="矩形 20"/>
          <p:cNvSpPr/>
          <p:nvPr/>
        </p:nvSpPr>
        <p:spPr>
          <a:xfrm>
            <a:off x="2308746" y="1907406"/>
            <a:ext cx="696036" cy="5595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Block</a:t>
            </a:r>
          </a:p>
          <a:p>
            <a:pPr algn="ctr"/>
            <a:r>
              <a:rPr lang="en-US" altLang="zh-CN" sz="1000" dirty="0" smtClean="0"/>
              <a:t>(</a:t>
            </a:r>
            <a:r>
              <a:rPr lang="en-US" altLang="zh-CN" sz="1000" dirty="0"/>
              <a:t>1</a:t>
            </a:r>
            <a:r>
              <a:rPr lang="en-US" altLang="zh-CN" sz="1000" dirty="0" smtClean="0"/>
              <a:t>,1,0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22" name="矩形 21"/>
          <p:cNvSpPr/>
          <p:nvPr/>
        </p:nvSpPr>
        <p:spPr>
          <a:xfrm>
            <a:off x="3382370" y="1907406"/>
            <a:ext cx="696036" cy="5595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Block</a:t>
            </a:r>
          </a:p>
          <a:p>
            <a:pPr algn="ctr"/>
            <a:r>
              <a:rPr lang="en-US" altLang="zh-CN" sz="1000" dirty="0" smtClean="0"/>
              <a:t>(2,1,0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8" name="文本框 7"/>
          <p:cNvSpPr txBox="1"/>
          <p:nvPr/>
        </p:nvSpPr>
        <p:spPr>
          <a:xfrm>
            <a:off x="484496" y="1323833"/>
            <a:ext cx="67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Grid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36979" y="3596185"/>
            <a:ext cx="4380930" cy="20812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83140" y="3841845"/>
            <a:ext cx="725606" cy="4503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Thread</a:t>
            </a:r>
          </a:p>
          <a:p>
            <a:pPr algn="ctr"/>
            <a:r>
              <a:rPr lang="en-US" altLang="zh-CN" sz="1100" dirty="0" smtClean="0"/>
              <a:t>(0,0,0)</a:t>
            </a:r>
            <a:endParaRPr lang="zh-CN" altLang="en-US" sz="1100" dirty="0"/>
          </a:p>
        </p:txBody>
      </p:sp>
      <p:sp>
        <p:nvSpPr>
          <p:cNvPr id="27" name="矩形 26"/>
          <p:cNvSpPr/>
          <p:nvPr/>
        </p:nvSpPr>
        <p:spPr>
          <a:xfrm>
            <a:off x="2564641" y="3841845"/>
            <a:ext cx="725606" cy="4503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100" dirty="0">
                <a:solidFill>
                  <a:srgbClr val="990000"/>
                </a:solidFill>
              </a:rPr>
              <a:t>Thread</a:t>
            </a:r>
          </a:p>
          <a:p>
            <a:pPr lvl="0" algn="ctr"/>
            <a:r>
              <a:rPr lang="en-US" altLang="zh-CN" sz="1100" dirty="0" smtClean="0">
                <a:solidFill>
                  <a:srgbClr val="990000"/>
                </a:solidFill>
              </a:rPr>
              <a:t>(1,0,0</a:t>
            </a:r>
            <a:r>
              <a:rPr lang="en-US" altLang="zh-CN" sz="1100" dirty="0">
                <a:solidFill>
                  <a:srgbClr val="990000"/>
                </a:solidFill>
              </a:rPr>
              <a:t>)</a:t>
            </a:r>
            <a:endParaRPr lang="zh-CN" altLang="en-US" sz="1100" dirty="0">
              <a:solidFill>
                <a:srgbClr val="99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46142" y="3841845"/>
            <a:ext cx="725606" cy="4503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100" dirty="0">
                <a:solidFill>
                  <a:srgbClr val="990000"/>
                </a:solidFill>
              </a:rPr>
              <a:t>Thread</a:t>
            </a:r>
          </a:p>
          <a:p>
            <a:pPr lvl="0" algn="ctr"/>
            <a:r>
              <a:rPr lang="en-US" altLang="zh-CN" sz="1100" dirty="0" smtClean="0">
                <a:solidFill>
                  <a:srgbClr val="990000"/>
                </a:solidFill>
              </a:rPr>
              <a:t>(2,0,0</a:t>
            </a:r>
            <a:r>
              <a:rPr lang="en-US" altLang="zh-CN" sz="1100" dirty="0">
                <a:solidFill>
                  <a:srgbClr val="990000"/>
                </a:solidFill>
              </a:rPr>
              <a:t>)</a:t>
            </a:r>
            <a:endParaRPr lang="zh-CN" altLang="en-US" sz="1100" dirty="0">
              <a:solidFill>
                <a:srgbClr val="99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583140" y="4496938"/>
            <a:ext cx="725606" cy="4503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100" dirty="0">
                <a:solidFill>
                  <a:srgbClr val="990000"/>
                </a:solidFill>
              </a:rPr>
              <a:t>Thread</a:t>
            </a:r>
          </a:p>
          <a:p>
            <a:pPr lvl="0" algn="ctr"/>
            <a:r>
              <a:rPr lang="en-US" altLang="zh-CN" sz="1100" dirty="0">
                <a:solidFill>
                  <a:srgbClr val="990000"/>
                </a:solidFill>
              </a:rPr>
              <a:t>(</a:t>
            </a:r>
            <a:r>
              <a:rPr lang="en-US" altLang="zh-CN" sz="1100" dirty="0" smtClean="0">
                <a:solidFill>
                  <a:srgbClr val="990000"/>
                </a:solidFill>
              </a:rPr>
              <a:t>0,1,0</a:t>
            </a:r>
            <a:r>
              <a:rPr lang="en-US" altLang="zh-CN" sz="1100" dirty="0">
                <a:solidFill>
                  <a:srgbClr val="990000"/>
                </a:solidFill>
              </a:rPr>
              <a:t>)</a:t>
            </a:r>
            <a:endParaRPr lang="zh-CN" altLang="en-US" sz="1100" dirty="0">
              <a:solidFill>
                <a:srgbClr val="99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64641" y="4496938"/>
            <a:ext cx="725606" cy="4503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100" dirty="0">
                <a:solidFill>
                  <a:srgbClr val="990000"/>
                </a:solidFill>
              </a:rPr>
              <a:t>Thread</a:t>
            </a:r>
          </a:p>
          <a:p>
            <a:pPr lvl="0" algn="ctr"/>
            <a:r>
              <a:rPr lang="en-US" altLang="zh-CN" sz="1100" dirty="0" smtClean="0">
                <a:solidFill>
                  <a:srgbClr val="990000"/>
                </a:solidFill>
              </a:rPr>
              <a:t>(1,1,0</a:t>
            </a:r>
            <a:r>
              <a:rPr lang="en-US" altLang="zh-CN" sz="1100" dirty="0">
                <a:solidFill>
                  <a:srgbClr val="990000"/>
                </a:solidFill>
              </a:rPr>
              <a:t>)</a:t>
            </a:r>
            <a:endParaRPr lang="zh-CN" altLang="en-US" sz="1100" dirty="0">
              <a:solidFill>
                <a:srgbClr val="99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546142" y="4496938"/>
            <a:ext cx="725606" cy="4503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100" dirty="0">
                <a:solidFill>
                  <a:srgbClr val="990000"/>
                </a:solidFill>
              </a:rPr>
              <a:t>Thread</a:t>
            </a:r>
          </a:p>
          <a:p>
            <a:pPr lvl="0" algn="ctr"/>
            <a:r>
              <a:rPr lang="en-US" altLang="zh-CN" sz="1100" dirty="0" smtClean="0">
                <a:solidFill>
                  <a:srgbClr val="990000"/>
                </a:solidFill>
              </a:rPr>
              <a:t>(2,1,0</a:t>
            </a:r>
            <a:r>
              <a:rPr lang="en-US" altLang="zh-CN" sz="1100" dirty="0">
                <a:solidFill>
                  <a:srgbClr val="990000"/>
                </a:solidFill>
              </a:rPr>
              <a:t>)</a:t>
            </a:r>
            <a:endParaRPr lang="zh-CN" altLang="en-US" sz="1100" dirty="0">
              <a:solidFill>
                <a:srgbClr val="99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583140" y="5152031"/>
            <a:ext cx="725606" cy="4503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100" dirty="0">
                <a:solidFill>
                  <a:srgbClr val="990000"/>
                </a:solidFill>
              </a:rPr>
              <a:t>Thread</a:t>
            </a:r>
          </a:p>
          <a:p>
            <a:pPr lvl="0" algn="ctr"/>
            <a:r>
              <a:rPr lang="en-US" altLang="zh-CN" sz="1100" dirty="0" smtClean="0">
                <a:solidFill>
                  <a:srgbClr val="990000"/>
                </a:solidFill>
              </a:rPr>
              <a:t>(0,2,0</a:t>
            </a:r>
            <a:r>
              <a:rPr lang="en-US" altLang="zh-CN" sz="1100" dirty="0">
                <a:solidFill>
                  <a:srgbClr val="990000"/>
                </a:solidFill>
              </a:rPr>
              <a:t>)</a:t>
            </a:r>
            <a:endParaRPr lang="zh-CN" altLang="en-US" sz="1100" dirty="0">
              <a:solidFill>
                <a:srgbClr val="99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564641" y="5152031"/>
            <a:ext cx="725606" cy="4503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100" dirty="0">
                <a:solidFill>
                  <a:srgbClr val="990000"/>
                </a:solidFill>
              </a:rPr>
              <a:t>Thread</a:t>
            </a:r>
          </a:p>
          <a:p>
            <a:pPr lvl="0" algn="ctr"/>
            <a:r>
              <a:rPr lang="en-US" altLang="zh-CN" sz="1100" dirty="0" smtClean="0">
                <a:solidFill>
                  <a:srgbClr val="990000"/>
                </a:solidFill>
              </a:rPr>
              <a:t>(1,2,0</a:t>
            </a:r>
            <a:r>
              <a:rPr lang="en-US" altLang="zh-CN" sz="1100" dirty="0">
                <a:solidFill>
                  <a:srgbClr val="990000"/>
                </a:solidFill>
              </a:rPr>
              <a:t>)</a:t>
            </a:r>
            <a:endParaRPr lang="zh-CN" altLang="en-US" sz="1100" dirty="0">
              <a:solidFill>
                <a:srgbClr val="99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546142" y="5152031"/>
            <a:ext cx="725606" cy="4503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100" dirty="0">
                <a:solidFill>
                  <a:srgbClr val="990000"/>
                </a:solidFill>
              </a:rPr>
              <a:t>Thread</a:t>
            </a:r>
          </a:p>
          <a:p>
            <a:pPr lvl="0" algn="ctr"/>
            <a:r>
              <a:rPr lang="en-US" altLang="zh-CN" sz="1100" dirty="0" smtClean="0">
                <a:solidFill>
                  <a:srgbClr val="990000"/>
                </a:solidFill>
              </a:rPr>
              <a:t>(2,2,0</a:t>
            </a:r>
            <a:r>
              <a:rPr lang="en-US" altLang="zh-CN" sz="1100" dirty="0">
                <a:solidFill>
                  <a:srgbClr val="990000"/>
                </a:solidFill>
              </a:rPr>
              <a:t>)</a:t>
            </a:r>
            <a:endParaRPr lang="zh-CN" altLang="en-US" sz="1100" dirty="0">
              <a:solidFill>
                <a:srgbClr val="99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2278" y="3841845"/>
            <a:ext cx="631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</a:t>
            </a:r>
          </a:p>
          <a:p>
            <a:r>
              <a:rPr lang="en-US" altLang="zh-CN" sz="1000" dirty="0" smtClean="0"/>
              <a:t>(1,1,0)</a:t>
            </a:r>
            <a:endParaRPr lang="zh-CN" altLang="en-US" sz="1000" dirty="0"/>
          </a:p>
        </p:txBody>
      </p:sp>
      <p:cxnSp>
        <p:nvCxnSpPr>
          <p:cNvPr id="23" name="直接箭头连接符 22"/>
          <p:cNvCxnSpPr>
            <a:stCxn id="9" idx="3"/>
          </p:cNvCxnSpPr>
          <p:nvPr/>
        </p:nvCxnSpPr>
        <p:spPr>
          <a:xfrm flipH="1">
            <a:off x="736979" y="2454984"/>
            <a:ext cx="416098" cy="1141201"/>
          </a:xfrm>
          <a:prstGeom prst="straightConnector1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9" idx="5"/>
          </p:cNvCxnSpPr>
          <p:nvPr/>
        </p:nvCxnSpPr>
        <p:spPr>
          <a:xfrm>
            <a:off x="1954063" y="2454984"/>
            <a:ext cx="3144591" cy="1141201"/>
          </a:xfrm>
          <a:prstGeom prst="straightConnector1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991367" y="1241946"/>
            <a:ext cx="455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im grid(3,2,1), </a:t>
            </a:r>
            <a:r>
              <a:rPr lang="en-US" altLang="zh-CN" dirty="0"/>
              <a:t>b</a:t>
            </a:r>
            <a:r>
              <a:rPr lang="en-US" altLang="zh-CN" dirty="0" smtClean="0"/>
              <a:t>lock(3,3,1);</a:t>
            </a:r>
          </a:p>
          <a:p>
            <a:r>
              <a:rPr lang="en-US" altLang="zh-CN" dirty="0" err="1"/>
              <a:t>k</a:t>
            </a:r>
            <a:r>
              <a:rPr lang="en-US" altLang="zh-CN" dirty="0" err="1" smtClean="0"/>
              <a:t>ernal</a:t>
            </a:r>
            <a:r>
              <a:rPr lang="en-US" altLang="zh-CN" dirty="0" smtClean="0"/>
              <a:t>&lt;&lt;&lt;</a:t>
            </a:r>
            <a:r>
              <a:rPr lang="en-US" altLang="zh-CN" dirty="0" err="1" smtClean="0"/>
              <a:t>grid,block</a:t>
            </a:r>
            <a:r>
              <a:rPr lang="en-US" altLang="zh-CN" dirty="0" smtClean="0"/>
              <a:t>&gt;&gt;&gt;(…);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773003" y="3691719"/>
            <a:ext cx="441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Idx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blockIdx.x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blockDim.x+threadIdx.x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9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91319" y="689212"/>
            <a:ext cx="670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GPU and Programming Model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31" y="1294100"/>
            <a:ext cx="7547212" cy="37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2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251881" y="1269242"/>
            <a:ext cx="1583140" cy="5663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6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9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2609" y="634621"/>
            <a:ext cx="870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Share memory in CUDA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16507" y="1337481"/>
            <a:ext cx="388962" cy="3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251044" y="1337481"/>
            <a:ext cx="388962" cy="3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785581" y="1337481"/>
            <a:ext cx="388962" cy="3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320118" y="1337481"/>
            <a:ext cx="388962" cy="3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854655" y="1337481"/>
            <a:ext cx="388962" cy="3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389192" y="1337481"/>
            <a:ext cx="388962" cy="3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923729" y="1337481"/>
            <a:ext cx="388962" cy="3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458266" y="1337481"/>
            <a:ext cx="388962" cy="3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992803" y="1337481"/>
            <a:ext cx="388962" cy="3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527340" y="1337481"/>
            <a:ext cx="388962" cy="3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061877" y="1337481"/>
            <a:ext cx="388962" cy="3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596414" y="1337481"/>
            <a:ext cx="388962" cy="3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130951" y="1337481"/>
            <a:ext cx="388962" cy="3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665488" y="1337481"/>
            <a:ext cx="388962" cy="3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200025" y="1337481"/>
            <a:ext cx="388962" cy="3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734562" y="1337481"/>
            <a:ext cx="388962" cy="3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16507" y="2336042"/>
            <a:ext cx="388962" cy="36166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251044" y="2336042"/>
            <a:ext cx="388962" cy="36166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785581" y="2336042"/>
            <a:ext cx="388962" cy="36166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320118" y="2336042"/>
            <a:ext cx="388962" cy="36166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854655" y="2336042"/>
            <a:ext cx="388962" cy="36166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389192" y="2336042"/>
            <a:ext cx="388962" cy="36166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923729" y="2336042"/>
            <a:ext cx="388962" cy="36166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458266" y="2336042"/>
            <a:ext cx="388962" cy="36166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992803" y="2336042"/>
            <a:ext cx="388962" cy="36166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527340" y="2336042"/>
            <a:ext cx="388962" cy="36166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061877" y="2336042"/>
            <a:ext cx="388962" cy="36166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6596414" y="2336042"/>
            <a:ext cx="388962" cy="36166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130951" y="2336042"/>
            <a:ext cx="388962" cy="36166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7665488" y="2336042"/>
            <a:ext cx="388962" cy="36166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200025" y="2336042"/>
            <a:ext cx="388962" cy="36166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734562" y="2336042"/>
            <a:ext cx="388962" cy="36166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>
            <a:stCxn id="12" idx="2"/>
            <a:endCxn id="34" idx="0"/>
          </p:cNvCxnSpPr>
          <p:nvPr/>
        </p:nvCxnSpPr>
        <p:spPr>
          <a:xfrm>
            <a:off x="3043451" y="1835624"/>
            <a:ext cx="5685" cy="500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68740" y="3398293"/>
            <a:ext cx="2185915" cy="20949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48" idx="1"/>
            <a:endCxn id="48" idx="3"/>
          </p:cNvCxnSpPr>
          <p:nvPr/>
        </p:nvCxnSpPr>
        <p:spPr>
          <a:xfrm>
            <a:off x="668740" y="4445759"/>
            <a:ext cx="218591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68740" y="3930555"/>
            <a:ext cx="218591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68740" y="4960963"/>
            <a:ext cx="218591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668740" y="4445759"/>
            <a:ext cx="218591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8" idx="0"/>
            <a:endCxn id="48" idx="2"/>
          </p:cNvCxnSpPr>
          <p:nvPr/>
        </p:nvCxnSpPr>
        <p:spPr>
          <a:xfrm>
            <a:off x="1761698" y="3398293"/>
            <a:ext cx="0" cy="209493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>
            <a:off x="1194179" y="3398293"/>
            <a:ext cx="6824" cy="209493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>
            <a:off x="2245057" y="3398292"/>
            <a:ext cx="6824" cy="209493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乘号 59"/>
          <p:cNvSpPr/>
          <p:nvPr/>
        </p:nvSpPr>
        <p:spPr>
          <a:xfrm>
            <a:off x="3583673" y="3777018"/>
            <a:ext cx="978091" cy="1153236"/>
          </a:xfrm>
          <a:prstGeom prst="mathMultiply">
            <a:avLst>
              <a:gd name="adj1" fmla="val 81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799461" y="3398292"/>
            <a:ext cx="2185915" cy="20949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stCxn id="61" idx="1"/>
            <a:endCxn id="61" idx="3"/>
          </p:cNvCxnSpPr>
          <p:nvPr/>
        </p:nvCxnSpPr>
        <p:spPr>
          <a:xfrm>
            <a:off x="4799461" y="4445758"/>
            <a:ext cx="218591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4799461" y="3930554"/>
            <a:ext cx="218591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4799461" y="4960962"/>
            <a:ext cx="218591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4799461" y="4445758"/>
            <a:ext cx="218591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61" idx="0"/>
            <a:endCxn id="61" idx="2"/>
          </p:cNvCxnSpPr>
          <p:nvPr/>
        </p:nvCxnSpPr>
        <p:spPr>
          <a:xfrm>
            <a:off x="5892419" y="3398292"/>
            <a:ext cx="0" cy="209493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5324900" y="3398292"/>
            <a:ext cx="6824" cy="209493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>
            <a:off x="6375778" y="3398291"/>
            <a:ext cx="6824" cy="209493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74736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2663</TotalTime>
  <Words>264</Words>
  <Application>Microsoft Office PowerPoint</Application>
  <PresentationFormat>宽屏</PresentationFormat>
  <Paragraphs>94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宋体</vt:lpstr>
      <vt:lpstr>Arial</vt:lpstr>
      <vt:lpstr>Calibri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Fault Simulator and Measurement</dc:title>
  <dc:creator>彭 勃</dc:creator>
  <cp:lastModifiedBy>fengy</cp:lastModifiedBy>
  <cp:revision>160</cp:revision>
  <dcterms:created xsi:type="dcterms:W3CDTF">2021-02-08T18:24:14Z</dcterms:created>
  <dcterms:modified xsi:type="dcterms:W3CDTF">2021-06-07T05:56:53Z</dcterms:modified>
</cp:coreProperties>
</file>