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E7E1-6478-441D-9262-DFE75FD225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0138BC-C384-4D44-9774-DA715C13B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8FC2DA-FBDC-41D2-B87E-DF3CF25D4CC3}"/>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5" name="Footer Placeholder 4">
            <a:extLst>
              <a:ext uri="{FF2B5EF4-FFF2-40B4-BE49-F238E27FC236}">
                <a16:creationId xmlns:a16="http://schemas.microsoft.com/office/drawing/2014/main" id="{E739D277-BE32-43B0-BFAE-13330F85D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1B2D9-832F-4C65-B34B-212267A854E3}"/>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469796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5721-771D-4FDB-9153-742C77B9C1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2B8EF-9562-4994-8600-0BA068832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CE28D-B282-4823-A229-9350A6847D86}"/>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5" name="Footer Placeholder 4">
            <a:extLst>
              <a:ext uri="{FF2B5EF4-FFF2-40B4-BE49-F238E27FC236}">
                <a16:creationId xmlns:a16="http://schemas.microsoft.com/office/drawing/2014/main" id="{F947CBEE-AD33-4826-A341-B50939823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F25FF-A349-4E40-A1A9-BC4730AC23B5}"/>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321265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BCE5B-35BD-47F0-8B22-4DE7918999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1D18A1-7B2C-48EF-AC9E-F8FC4008B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ECCE2-C214-4CD1-8409-36F7F5C89AF2}"/>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5" name="Footer Placeholder 4">
            <a:extLst>
              <a:ext uri="{FF2B5EF4-FFF2-40B4-BE49-F238E27FC236}">
                <a16:creationId xmlns:a16="http://schemas.microsoft.com/office/drawing/2014/main" id="{C8F7377D-BB03-4209-8604-04FF6182F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D8F66-E72B-487C-B099-858A12A05671}"/>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277319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DC6A-EA69-4084-B64A-B2A6601520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9E9B5-F24E-4713-BE1A-72EB8D4E41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426A5-0631-4611-BE3A-7583EB43832B}"/>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5" name="Footer Placeholder 4">
            <a:extLst>
              <a:ext uri="{FF2B5EF4-FFF2-40B4-BE49-F238E27FC236}">
                <a16:creationId xmlns:a16="http://schemas.microsoft.com/office/drawing/2014/main" id="{ED9F717E-1275-45F5-B6C6-E433F674E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472C2-14D5-4BC7-99CD-B59DB62BDAA6}"/>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253589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8C9B-276E-4A60-A9A4-D8A2F873F2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65E4C4-0F4D-4F6E-9173-2306A05D2D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5A13B-1403-4BE9-AA0C-BCCBD6D25065}"/>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5" name="Footer Placeholder 4">
            <a:extLst>
              <a:ext uri="{FF2B5EF4-FFF2-40B4-BE49-F238E27FC236}">
                <a16:creationId xmlns:a16="http://schemas.microsoft.com/office/drawing/2014/main" id="{3019D00E-BA44-4F44-82A7-DDE413CD5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AB97D-E27F-4238-98BE-4D81D5518080}"/>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3115825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4C77-0F33-4DE4-A085-A13F1D720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76763-37B4-4755-81F0-1347437F5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C0919-24B8-4311-9968-ED253A76B1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D3F3B-A390-4E7C-B2E1-6FD3D8E9B579}"/>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6" name="Footer Placeholder 5">
            <a:extLst>
              <a:ext uri="{FF2B5EF4-FFF2-40B4-BE49-F238E27FC236}">
                <a16:creationId xmlns:a16="http://schemas.microsoft.com/office/drawing/2014/main" id="{5902FB62-B9E7-498F-99D4-6D4E67A57F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A641C-BC28-477B-BBFB-C7AE758F39A1}"/>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47694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51C6-53A7-49D2-B315-96807DD98C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41C4C-D342-4999-A014-A1CEAD6BC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780825-7B79-44C9-BB1A-8572CE5B6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01B1ED-D3C2-4133-90EC-A9D63E052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5C7A7-27E0-4202-B757-D0B82601D9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0E0BCF-D518-4476-A0D9-0B9C090E04F4}"/>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8" name="Footer Placeholder 7">
            <a:extLst>
              <a:ext uri="{FF2B5EF4-FFF2-40B4-BE49-F238E27FC236}">
                <a16:creationId xmlns:a16="http://schemas.microsoft.com/office/drawing/2014/main" id="{1F3617A5-27B1-424A-82A1-6AD5C02EE5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BBA6D7-29E1-4E93-AE54-21ED5D9EFD1F}"/>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413944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6AA6-E2AF-4359-990C-DA6F0D5DA0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303671-76F9-4366-BE35-BCB3FC8CE9C5}"/>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4" name="Footer Placeholder 3">
            <a:extLst>
              <a:ext uri="{FF2B5EF4-FFF2-40B4-BE49-F238E27FC236}">
                <a16:creationId xmlns:a16="http://schemas.microsoft.com/office/drawing/2014/main" id="{EE5E13AF-774F-4A4D-ACBE-0DEDEAA4B7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F1B3C5-190C-48D9-ADAE-E40B668683E6}"/>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180436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93EF56-C566-488A-AFF5-3C65DDDB7866}"/>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3" name="Footer Placeholder 2">
            <a:extLst>
              <a:ext uri="{FF2B5EF4-FFF2-40B4-BE49-F238E27FC236}">
                <a16:creationId xmlns:a16="http://schemas.microsoft.com/office/drawing/2014/main" id="{21EF353F-5487-4AD7-A6C1-E64769C79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27B58-221A-4EF1-8380-20F3969296BB}"/>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135339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64AD-3D36-42FD-86B5-8FD8FA927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37564-9EA0-445C-A9F0-FEEDD3C471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F15CE2-CDE7-438E-8B36-9DFC24B25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60260-A5A8-4CED-9563-EFB7D10747FF}"/>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6" name="Footer Placeholder 5">
            <a:extLst>
              <a:ext uri="{FF2B5EF4-FFF2-40B4-BE49-F238E27FC236}">
                <a16:creationId xmlns:a16="http://schemas.microsoft.com/office/drawing/2014/main" id="{1D6374E4-7C0C-49D2-A6F9-FF3ED7DBE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C788F-6357-4960-A35D-923F9AA2DCF1}"/>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26307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4FE8-475B-4190-8238-865D75936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567242-FA97-4366-8A10-7E02C9F15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493F3E-D588-4EC2-8590-8889960B4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55187-B6CF-45BD-8702-DD78531FAB75}"/>
              </a:ext>
            </a:extLst>
          </p:cNvPr>
          <p:cNvSpPr>
            <a:spLocks noGrp="1"/>
          </p:cNvSpPr>
          <p:nvPr>
            <p:ph type="dt" sz="half" idx="10"/>
          </p:nvPr>
        </p:nvSpPr>
        <p:spPr/>
        <p:txBody>
          <a:bodyPr/>
          <a:lstStyle/>
          <a:p>
            <a:fld id="{1391A6DF-9797-461C-883F-82ABA6810F25}" type="datetimeFigureOut">
              <a:rPr lang="en-US" smtClean="0"/>
              <a:t>10/6/2021</a:t>
            </a:fld>
            <a:endParaRPr lang="en-US"/>
          </a:p>
        </p:txBody>
      </p:sp>
      <p:sp>
        <p:nvSpPr>
          <p:cNvPr id="6" name="Footer Placeholder 5">
            <a:extLst>
              <a:ext uri="{FF2B5EF4-FFF2-40B4-BE49-F238E27FC236}">
                <a16:creationId xmlns:a16="http://schemas.microsoft.com/office/drawing/2014/main" id="{6B4D66CA-C985-4F89-BD65-8F0D4E907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806AEB-E654-4E23-A1F9-6771BF0D69BE}"/>
              </a:ext>
            </a:extLst>
          </p:cNvPr>
          <p:cNvSpPr>
            <a:spLocks noGrp="1"/>
          </p:cNvSpPr>
          <p:nvPr>
            <p:ph type="sldNum" sz="quarter" idx="12"/>
          </p:nvPr>
        </p:nvSpPr>
        <p:spPr/>
        <p:txBody>
          <a:bodyPr/>
          <a:lstStyle/>
          <a:p>
            <a:fld id="{E0ABC47E-25C2-4231-93D6-14F2AAC63277}" type="slidenum">
              <a:rPr lang="en-US" smtClean="0"/>
              <a:t>‹#›</a:t>
            </a:fld>
            <a:endParaRPr lang="en-US"/>
          </a:p>
        </p:txBody>
      </p:sp>
    </p:spTree>
    <p:extLst>
      <p:ext uri="{BB962C8B-B14F-4D97-AF65-F5344CB8AC3E}">
        <p14:creationId xmlns:p14="http://schemas.microsoft.com/office/powerpoint/2010/main" val="307610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9EB02-751D-4714-9886-418F67B53E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CF8F5-D20C-46CD-8A53-D108D07C8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54055-3081-40A6-B708-A8F41FB2B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1A6DF-9797-461C-883F-82ABA6810F25}" type="datetimeFigureOut">
              <a:rPr lang="en-US" smtClean="0"/>
              <a:t>10/6/2021</a:t>
            </a:fld>
            <a:endParaRPr lang="en-US"/>
          </a:p>
        </p:txBody>
      </p:sp>
      <p:sp>
        <p:nvSpPr>
          <p:cNvPr id="5" name="Footer Placeholder 4">
            <a:extLst>
              <a:ext uri="{FF2B5EF4-FFF2-40B4-BE49-F238E27FC236}">
                <a16:creationId xmlns:a16="http://schemas.microsoft.com/office/drawing/2014/main" id="{7C09D1A6-8B19-4927-8B5A-891F81FB5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7D7C87-39C2-4C47-AE42-E9436C1ACE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BC47E-25C2-4231-93D6-14F2AAC63277}" type="slidenum">
              <a:rPr lang="en-US" smtClean="0"/>
              <a:t>‹#›</a:t>
            </a:fld>
            <a:endParaRPr lang="en-US"/>
          </a:p>
        </p:txBody>
      </p:sp>
    </p:spTree>
    <p:extLst>
      <p:ext uri="{BB962C8B-B14F-4D97-AF65-F5344CB8AC3E}">
        <p14:creationId xmlns:p14="http://schemas.microsoft.com/office/powerpoint/2010/main" val="325472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DC8792-7F6C-41E8-9414-797FEA22506C}"/>
              </a:ext>
            </a:extLst>
          </p:cNvPr>
          <p:cNvSpPr>
            <a:spLocks noGrp="1"/>
          </p:cNvSpPr>
          <p:nvPr>
            <p:ph type="subTitle" idx="1"/>
          </p:nvPr>
        </p:nvSpPr>
        <p:spPr>
          <a:xfrm>
            <a:off x="987105" y="238053"/>
            <a:ext cx="9144000" cy="1655762"/>
          </a:xfrm>
        </p:spPr>
        <p:txBody>
          <a:bodyPr/>
          <a:lstStyle/>
          <a:p>
            <a:r>
              <a:rPr lang="en-US" dirty="0"/>
              <a:t>Register files and Kernel replications</a:t>
            </a:r>
          </a:p>
        </p:txBody>
      </p:sp>
      <p:sp>
        <p:nvSpPr>
          <p:cNvPr id="4" name="Rectangle 3">
            <a:extLst>
              <a:ext uri="{FF2B5EF4-FFF2-40B4-BE49-F238E27FC236}">
                <a16:creationId xmlns:a16="http://schemas.microsoft.com/office/drawing/2014/main" id="{DDD4B9DB-9D52-41BF-BA7F-487F6C880DBB}"/>
              </a:ext>
            </a:extLst>
          </p:cNvPr>
          <p:cNvSpPr/>
          <p:nvPr/>
        </p:nvSpPr>
        <p:spPr>
          <a:xfrm>
            <a:off x="3176632" y="1893815"/>
            <a:ext cx="1781263" cy="451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reg0_read_data</a:t>
            </a:r>
          </a:p>
        </p:txBody>
      </p:sp>
      <p:sp>
        <p:nvSpPr>
          <p:cNvPr id="5" name="Rectangle 4">
            <a:extLst>
              <a:ext uri="{FF2B5EF4-FFF2-40B4-BE49-F238E27FC236}">
                <a16:creationId xmlns:a16="http://schemas.microsoft.com/office/drawing/2014/main" id="{7C08B7E3-09DC-4A97-B130-4C51B6569CBE}"/>
              </a:ext>
            </a:extLst>
          </p:cNvPr>
          <p:cNvSpPr/>
          <p:nvPr/>
        </p:nvSpPr>
        <p:spPr>
          <a:xfrm>
            <a:off x="7338972" y="1893815"/>
            <a:ext cx="1855364" cy="451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reg1_write_data</a:t>
            </a:r>
          </a:p>
        </p:txBody>
      </p:sp>
      <p:sp>
        <p:nvSpPr>
          <p:cNvPr id="6" name="Rectangle 5">
            <a:extLst>
              <a:ext uri="{FF2B5EF4-FFF2-40B4-BE49-F238E27FC236}">
                <a16:creationId xmlns:a16="http://schemas.microsoft.com/office/drawing/2014/main" id="{26F879FA-A200-441C-BB12-5CA45CD6FF3C}"/>
              </a:ext>
            </a:extLst>
          </p:cNvPr>
          <p:cNvSpPr/>
          <p:nvPr/>
        </p:nvSpPr>
        <p:spPr>
          <a:xfrm>
            <a:off x="5251512" y="2014941"/>
            <a:ext cx="1781263" cy="9395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Kernel_2_0</a:t>
            </a:r>
          </a:p>
        </p:txBody>
      </p:sp>
      <p:sp>
        <p:nvSpPr>
          <p:cNvPr id="8" name="Rectangle 7">
            <a:extLst>
              <a:ext uri="{FF2B5EF4-FFF2-40B4-BE49-F238E27FC236}">
                <a16:creationId xmlns:a16="http://schemas.microsoft.com/office/drawing/2014/main" id="{8FE1E4E5-A4D4-4680-BFE4-26D01E14E94F}"/>
              </a:ext>
            </a:extLst>
          </p:cNvPr>
          <p:cNvSpPr/>
          <p:nvPr/>
        </p:nvSpPr>
        <p:spPr>
          <a:xfrm>
            <a:off x="5251512" y="3237636"/>
            <a:ext cx="1781263" cy="9395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Kernel_2_1</a:t>
            </a:r>
          </a:p>
        </p:txBody>
      </p:sp>
      <p:sp>
        <p:nvSpPr>
          <p:cNvPr id="9" name="Rectangle 8">
            <a:extLst>
              <a:ext uri="{FF2B5EF4-FFF2-40B4-BE49-F238E27FC236}">
                <a16:creationId xmlns:a16="http://schemas.microsoft.com/office/drawing/2014/main" id="{2AC724C2-9B07-4A8E-A112-FFF8816BD720}"/>
              </a:ext>
            </a:extLst>
          </p:cNvPr>
          <p:cNvSpPr/>
          <p:nvPr/>
        </p:nvSpPr>
        <p:spPr>
          <a:xfrm>
            <a:off x="5251511" y="5341054"/>
            <a:ext cx="1781263" cy="9395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Kernel_2_149</a:t>
            </a:r>
          </a:p>
        </p:txBody>
      </p:sp>
      <p:sp>
        <p:nvSpPr>
          <p:cNvPr id="15" name="Rectangle 14">
            <a:extLst>
              <a:ext uri="{FF2B5EF4-FFF2-40B4-BE49-F238E27FC236}">
                <a16:creationId xmlns:a16="http://schemas.microsoft.com/office/drawing/2014/main" id="{06A85A58-6868-4B25-8F92-00DE6758F10D}"/>
              </a:ext>
            </a:extLst>
          </p:cNvPr>
          <p:cNvSpPr/>
          <p:nvPr/>
        </p:nvSpPr>
        <p:spPr>
          <a:xfrm>
            <a:off x="817927" y="1893815"/>
            <a:ext cx="1781263" cy="451601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a:t>
            </a:r>
          </a:p>
        </p:txBody>
      </p:sp>
      <p:cxnSp>
        <p:nvCxnSpPr>
          <p:cNvPr id="17" name="Straight Arrow Connector 16">
            <a:extLst>
              <a:ext uri="{FF2B5EF4-FFF2-40B4-BE49-F238E27FC236}">
                <a16:creationId xmlns:a16="http://schemas.microsoft.com/office/drawing/2014/main" id="{57BE7071-1843-4F7D-B655-C7B3924AC109}"/>
              </a:ext>
            </a:extLst>
          </p:cNvPr>
          <p:cNvCxnSpPr/>
          <p:nvPr/>
        </p:nvCxnSpPr>
        <p:spPr>
          <a:xfrm>
            <a:off x="2599190" y="3993160"/>
            <a:ext cx="57744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34DA0DE-A1F8-444C-8195-632B2B845662}"/>
              </a:ext>
            </a:extLst>
          </p:cNvPr>
          <p:cNvCxnSpPr>
            <a:cxnSpLocks/>
            <a:endCxn id="6" idx="1"/>
          </p:cNvCxnSpPr>
          <p:nvPr/>
        </p:nvCxnSpPr>
        <p:spPr>
          <a:xfrm>
            <a:off x="4957895" y="2484540"/>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08E4AC7-3EB0-4F54-BC29-78365DC425CE}"/>
              </a:ext>
            </a:extLst>
          </p:cNvPr>
          <p:cNvCxnSpPr>
            <a:cxnSpLocks/>
          </p:cNvCxnSpPr>
          <p:nvPr/>
        </p:nvCxnSpPr>
        <p:spPr>
          <a:xfrm>
            <a:off x="4957894" y="3707235"/>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3DBDA8B-FF1B-4896-AE90-39696F44BA1D}"/>
              </a:ext>
            </a:extLst>
          </p:cNvPr>
          <p:cNvCxnSpPr>
            <a:cxnSpLocks/>
          </p:cNvCxnSpPr>
          <p:nvPr/>
        </p:nvCxnSpPr>
        <p:spPr>
          <a:xfrm>
            <a:off x="4957893" y="5810838"/>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0DD897A-6382-4059-BDDE-3987F908ED66}"/>
              </a:ext>
            </a:extLst>
          </p:cNvPr>
          <p:cNvCxnSpPr>
            <a:cxnSpLocks/>
          </p:cNvCxnSpPr>
          <p:nvPr/>
        </p:nvCxnSpPr>
        <p:spPr>
          <a:xfrm>
            <a:off x="7026480" y="2476851"/>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2AA3BF9-B225-417A-A4AB-8F337EF24AA0}"/>
              </a:ext>
            </a:extLst>
          </p:cNvPr>
          <p:cNvCxnSpPr>
            <a:cxnSpLocks/>
          </p:cNvCxnSpPr>
          <p:nvPr/>
        </p:nvCxnSpPr>
        <p:spPr>
          <a:xfrm>
            <a:off x="7035917" y="3640701"/>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3FBC86E-4CE7-4D60-834D-4E4CA8D26FED}"/>
              </a:ext>
            </a:extLst>
          </p:cNvPr>
          <p:cNvCxnSpPr>
            <a:cxnSpLocks/>
          </p:cNvCxnSpPr>
          <p:nvPr/>
        </p:nvCxnSpPr>
        <p:spPr>
          <a:xfrm>
            <a:off x="7026479" y="5810653"/>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5C5665F2-4E8B-443A-BF4E-0A7EBD3EC663}"/>
              </a:ext>
            </a:extLst>
          </p:cNvPr>
          <p:cNvSpPr/>
          <p:nvPr/>
        </p:nvSpPr>
        <p:spPr>
          <a:xfrm>
            <a:off x="9472568" y="2876845"/>
            <a:ext cx="1013670" cy="223262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a:t>
            </a:r>
          </a:p>
        </p:txBody>
      </p:sp>
      <p:cxnSp>
        <p:nvCxnSpPr>
          <p:cNvPr id="27" name="Straight Arrow Connector 26">
            <a:extLst>
              <a:ext uri="{FF2B5EF4-FFF2-40B4-BE49-F238E27FC236}">
                <a16:creationId xmlns:a16="http://schemas.microsoft.com/office/drawing/2014/main" id="{8661B9F5-648E-4B76-88BF-59BE2677F159}"/>
              </a:ext>
            </a:extLst>
          </p:cNvPr>
          <p:cNvCxnSpPr>
            <a:cxnSpLocks/>
          </p:cNvCxnSpPr>
          <p:nvPr/>
        </p:nvCxnSpPr>
        <p:spPr>
          <a:xfrm>
            <a:off x="9178951" y="3993159"/>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4F68037-67B9-4DF8-9A44-BAA0296C9AD9}"/>
              </a:ext>
            </a:extLst>
          </p:cNvPr>
          <p:cNvSpPr txBox="1"/>
          <p:nvPr/>
        </p:nvSpPr>
        <p:spPr>
          <a:xfrm>
            <a:off x="5825456" y="4231304"/>
            <a:ext cx="1347831" cy="830997"/>
          </a:xfrm>
          <a:prstGeom prst="rect">
            <a:avLst/>
          </a:prstGeom>
          <a:noFill/>
        </p:spPr>
        <p:txBody>
          <a:bodyPr wrap="square" rtlCol="0">
            <a:spAutoFit/>
          </a:bodyPr>
          <a:lstStyle/>
          <a:p>
            <a:r>
              <a:rPr lang="en-US" sz="4800" dirty="0"/>
              <a:t>…</a:t>
            </a:r>
          </a:p>
        </p:txBody>
      </p:sp>
      <p:sp>
        <p:nvSpPr>
          <p:cNvPr id="31" name="TextBox 30">
            <a:extLst>
              <a:ext uri="{FF2B5EF4-FFF2-40B4-BE49-F238E27FC236}">
                <a16:creationId xmlns:a16="http://schemas.microsoft.com/office/drawing/2014/main" id="{9E201554-BEF9-4E18-A435-1F332BA79EE6}"/>
              </a:ext>
            </a:extLst>
          </p:cNvPr>
          <p:cNvSpPr txBox="1"/>
          <p:nvPr/>
        </p:nvSpPr>
        <p:spPr>
          <a:xfrm>
            <a:off x="2576817" y="3317535"/>
            <a:ext cx="908799" cy="646331"/>
          </a:xfrm>
          <a:prstGeom prst="rect">
            <a:avLst/>
          </a:prstGeom>
          <a:noFill/>
        </p:spPr>
        <p:txBody>
          <a:bodyPr wrap="square" rtlCol="0">
            <a:spAutoFit/>
          </a:bodyPr>
          <a:lstStyle/>
          <a:p>
            <a:r>
              <a:rPr lang="en-US" dirty="0"/>
              <a:t>1176 bit</a:t>
            </a:r>
          </a:p>
        </p:txBody>
      </p:sp>
      <p:sp>
        <p:nvSpPr>
          <p:cNvPr id="32" name="TextBox 31">
            <a:extLst>
              <a:ext uri="{FF2B5EF4-FFF2-40B4-BE49-F238E27FC236}">
                <a16:creationId xmlns:a16="http://schemas.microsoft.com/office/drawing/2014/main" id="{3ECF4498-91B0-4C13-8E5A-CD1F64A90BB9}"/>
              </a:ext>
            </a:extLst>
          </p:cNvPr>
          <p:cNvSpPr txBox="1"/>
          <p:nvPr/>
        </p:nvSpPr>
        <p:spPr>
          <a:xfrm>
            <a:off x="9070604" y="3226411"/>
            <a:ext cx="908799" cy="369332"/>
          </a:xfrm>
          <a:prstGeom prst="rect">
            <a:avLst/>
          </a:prstGeom>
          <a:noFill/>
        </p:spPr>
        <p:txBody>
          <a:bodyPr wrap="square" rtlCol="0">
            <a:spAutoFit/>
          </a:bodyPr>
          <a:lstStyle/>
          <a:p>
            <a:r>
              <a:rPr lang="en-US" dirty="0"/>
              <a:t>400 bit</a:t>
            </a:r>
          </a:p>
        </p:txBody>
      </p:sp>
    </p:spTree>
    <p:extLst>
      <p:ext uri="{BB962C8B-B14F-4D97-AF65-F5344CB8AC3E}">
        <p14:creationId xmlns:p14="http://schemas.microsoft.com/office/powerpoint/2010/main" val="25827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DC8792-7F6C-41E8-9414-797FEA22506C}"/>
              </a:ext>
            </a:extLst>
          </p:cNvPr>
          <p:cNvSpPr>
            <a:spLocks noGrp="1"/>
          </p:cNvSpPr>
          <p:nvPr>
            <p:ph type="subTitle" idx="1"/>
          </p:nvPr>
        </p:nvSpPr>
        <p:spPr>
          <a:xfrm>
            <a:off x="987105" y="238053"/>
            <a:ext cx="9144000" cy="1655762"/>
          </a:xfrm>
        </p:spPr>
        <p:txBody>
          <a:bodyPr/>
          <a:lstStyle/>
          <a:p>
            <a:r>
              <a:rPr lang="en-US" dirty="0"/>
              <a:t>Register files and one Kernel</a:t>
            </a:r>
          </a:p>
        </p:txBody>
      </p:sp>
      <p:sp>
        <p:nvSpPr>
          <p:cNvPr id="4" name="Rectangle 3">
            <a:extLst>
              <a:ext uri="{FF2B5EF4-FFF2-40B4-BE49-F238E27FC236}">
                <a16:creationId xmlns:a16="http://schemas.microsoft.com/office/drawing/2014/main" id="{DDD4B9DB-9D52-41BF-BA7F-487F6C880DBB}"/>
              </a:ext>
            </a:extLst>
          </p:cNvPr>
          <p:cNvSpPr/>
          <p:nvPr/>
        </p:nvSpPr>
        <p:spPr>
          <a:xfrm>
            <a:off x="2446789" y="1893815"/>
            <a:ext cx="1781263" cy="451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reg0_read_data</a:t>
            </a:r>
          </a:p>
        </p:txBody>
      </p:sp>
      <p:sp>
        <p:nvSpPr>
          <p:cNvPr id="5" name="Rectangle 4">
            <a:extLst>
              <a:ext uri="{FF2B5EF4-FFF2-40B4-BE49-F238E27FC236}">
                <a16:creationId xmlns:a16="http://schemas.microsoft.com/office/drawing/2014/main" id="{7C08B7E3-09DC-4A97-B130-4C51B6569CBE}"/>
              </a:ext>
            </a:extLst>
          </p:cNvPr>
          <p:cNvSpPr/>
          <p:nvPr/>
        </p:nvSpPr>
        <p:spPr>
          <a:xfrm>
            <a:off x="9050328" y="1893815"/>
            <a:ext cx="1855364" cy="451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reg1_write_data</a:t>
            </a:r>
          </a:p>
        </p:txBody>
      </p:sp>
      <p:sp>
        <p:nvSpPr>
          <p:cNvPr id="6" name="Rectangle 5">
            <a:extLst>
              <a:ext uri="{FF2B5EF4-FFF2-40B4-BE49-F238E27FC236}">
                <a16:creationId xmlns:a16="http://schemas.microsoft.com/office/drawing/2014/main" id="{26F879FA-A200-441C-BB12-5CA45CD6FF3C}"/>
              </a:ext>
            </a:extLst>
          </p:cNvPr>
          <p:cNvSpPr/>
          <p:nvPr/>
        </p:nvSpPr>
        <p:spPr>
          <a:xfrm>
            <a:off x="5756943" y="3573093"/>
            <a:ext cx="1781263" cy="9395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Kernel_2_0</a:t>
            </a:r>
          </a:p>
        </p:txBody>
      </p:sp>
      <p:sp>
        <p:nvSpPr>
          <p:cNvPr id="15" name="Rectangle 14">
            <a:extLst>
              <a:ext uri="{FF2B5EF4-FFF2-40B4-BE49-F238E27FC236}">
                <a16:creationId xmlns:a16="http://schemas.microsoft.com/office/drawing/2014/main" id="{06A85A58-6868-4B25-8F92-00DE6758F10D}"/>
              </a:ext>
            </a:extLst>
          </p:cNvPr>
          <p:cNvSpPr/>
          <p:nvPr/>
        </p:nvSpPr>
        <p:spPr>
          <a:xfrm>
            <a:off x="88084" y="1893815"/>
            <a:ext cx="1781263" cy="451601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a:t>
            </a:r>
          </a:p>
        </p:txBody>
      </p:sp>
      <p:cxnSp>
        <p:nvCxnSpPr>
          <p:cNvPr id="17" name="Straight Arrow Connector 16">
            <a:extLst>
              <a:ext uri="{FF2B5EF4-FFF2-40B4-BE49-F238E27FC236}">
                <a16:creationId xmlns:a16="http://schemas.microsoft.com/office/drawing/2014/main" id="{57BE7071-1843-4F7D-B655-C7B3924AC109}"/>
              </a:ext>
            </a:extLst>
          </p:cNvPr>
          <p:cNvCxnSpPr/>
          <p:nvPr/>
        </p:nvCxnSpPr>
        <p:spPr>
          <a:xfrm>
            <a:off x="1869347" y="3993160"/>
            <a:ext cx="57744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34DA0DE-A1F8-444C-8195-632B2B845662}"/>
              </a:ext>
            </a:extLst>
          </p:cNvPr>
          <p:cNvCxnSpPr>
            <a:cxnSpLocks/>
          </p:cNvCxnSpPr>
          <p:nvPr/>
        </p:nvCxnSpPr>
        <p:spPr>
          <a:xfrm>
            <a:off x="4228052" y="3992973"/>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3DBDA8B-FF1B-4896-AE90-39696F44BA1D}"/>
              </a:ext>
            </a:extLst>
          </p:cNvPr>
          <p:cNvCxnSpPr>
            <a:cxnSpLocks/>
          </p:cNvCxnSpPr>
          <p:nvPr/>
        </p:nvCxnSpPr>
        <p:spPr>
          <a:xfrm>
            <a:off x="5459140" y="4042877"/>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5C5665F2-4E8B-443A-BF4E-0A7EBD3EC663}"/>
              </a:ext>
            </a:extLst>
          </p:cNvPr>
          <p:cNvSpPr/>
          <p:nvPr/>
        </p:nvSpPr>
        <p:spPr>
          <a:xfrm>
            <a:off x="11183924" y="2876845"/>
            <a:ext cx="1013670" cy="223262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a:t>
            </a:r>
          </a:p>
        </p:txBody>
      </p:sp>
      <p:cxnSp>
        <p:nvCxnSpPr>
          <p:cNvPr id="27" name="Straight Arrow Connector 26">
            <a:extLst>
              <a:ext uri="{FF2B5EF4-FFF2-40B4-BE49-F238E27FC236}">
                <a16:creationId xmlns:a16="http://schemas.microsoft.com/office/drawing/2014/main" id="{8661B9F5-648E-4B76-88BF-59BE2677F159}"/>
              </a:ext>
            </a:extLst>
          </p:cNvPr>
          <p:cNvCxnSpPr>
            <a:cxnSpLocks/>
          </p:cNvCxnSpPr>
          <p:nvPr/>
        </p:nvCxnSpPr>
        <p:spPr>
          <a:xfrm>
            <a:off x="10890307" y="3993159"/>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56D27379-4EE0-4C3E-A5FF-DCFA72D56EF6}"/>
              </a:ext>
            </a:extLst>
          </p:cNvPr>
          <p:cNvSpPr/>
          <p:nvPr/>
        </p:nvSpPr>
        <p:spPr>
          <a:xfrm>
            <a:off x="6063146" y="1588186"/>
            <a:ext cx="1152088" cy="108217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Control Unit (FSM)</a:t>
            </a:r>
          </a:p>
        </p:txBody>
      </p:sp>
      <p:sp>
        <p:nvSpPr>
          <p:cNvPr id="25" name="Rectangle 24">
            <a:extLst>
              <a:ext uri="{FF2B5EF4-FFF2-40B4-BE49-F238E27FC236}">
                <a16:creationId xmlns:a16="http://schemas.microsoft.com/office/drawing/2014/main" id="{58DEB403-53BA-4244-A83B-79039222F5AD}"/>
              </a:ext>
            </a:extLst>
          </p:cNvPr>
          <p:cNvSpPr/>
          <p:nvPr/>
        </p:nvSpPr>
        <p:spPr>
          <a:xfrm>
            <a:off x="4529364" y="3446916"/>
            <a:ext cx="929776" cy="1167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i_2_0</a:t>
            </a:r>
          </a:p>
          <a:p>
            <a:pPr algn="ctr"/>
            <a:r>
              <a:rPr lang="en-US" dirty="0"/>
              <a:t>i_2_1</a:t>
            </a:r>
          </a:p>
          <a:p>
            <a:pPr algn="ctr"/>
            <a:r>
              <a:rPr lang="en-US" dirty="0"/>
              <a:t>…</a:t>
            </a:r>
          </a:p>
          <a:p>
            <a:pPr algn="ctr"/>
            <a:r>
              <a:rPr lang="en-US" dirty="0"/>
              <a:t>i_2_149</a:t>
            </a:r>
          </a:p>
        </p:txBody>
      </p:sp>
      <p:cxnSp>
        <p:nvCxnSpPr>
          <p:cNvPr id="32" name="Straight Arrow Connector 31">
            <a:extLst>
              <a:ext uri="{FF2B5EF4-FFF2-40B4-BE49-F238E27FC236}">
                <a16:creationId xmlns:a16="http://schemas.microsoft.com/office/drawing/2014/main" id="{96AB1461-C0E1-48F7-BFBA-9FC454364C57}"/>
              </a:ext>
            </a:extLst>
          </p:cNvPr>
          <p:cNvCxnSpPr>
            <a:cxnSpLocks/>
          </p:cNvCxnSpPr>
          <p:nvPr/>
        </p:nvCxnSpPr>
        <p:spPr>
          <a:xfrm>
            <a:off x="7538547" y="4064893"/>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1A01A34-B412-4262-94C4-020A21CBACD3}"/>
              </a:ext>
            </a:extLst>
          </p:cNvPr>
          <p:cNvCxnSpPr>
            <a:cxnSpLocks/>
          </p:cNvCxnSpPr>
          <p:nvPr/>
        </p:nvCxnSpPr>
        <p:spPr>
          <a:xfrm>
            <a:off x="8769635" y="4114797"/>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ADAE71A2-3D25-47C6-A389-D8E83C80FB3E}"/>
              </a:ext>
            </a:extLst>
          </p:cNvPr>
          <p:cNvSpPr/>
          <p:nvPr/>
        </p:nvSpPr>
        <p:spPr>
          <a:xfrm>
            <a:off x="7839859" y="3518836"/>
            <a:ext cx="929776" cy="1167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o_2_0</a:t>
            </a:r>
          </a:p>
          <a:p>
            <a:pPr algn="ctr"/>
            <a:r>
              <a:rPr lang="en-US" dirty="0"/>
              <a:t>o_2_1</a:t>
            </a:r>
          </a:p>
          <a:p>
            <a:pPr algn="ctr"/>
            <a:r>
              <a:rPr lang="en-US" dirty="0"/>
              <a:t>…</a:t>
            </a:r>
          </a:p>
          <a:p>
            <a:pPr algn="ctr"/>
            <a:r>
              <a:rPr lang="en-US" dirty="0"/>
              <a:t>o_2_15</a:t>
            </a:r>
          </a:p>
        </p:txBody>
      </p:sp>
      <p:cxnSp>
        <p:nvCxnSpPr>
          <p:cNvPr id="35" name="Straight Arrow Connector 34">
            <a:extLst>
              <a:ext uri="{FF2B5EF4-FFF2-40B4-BE49-F238E27FC236}">
                <a16:creationId xmlns:a16="http://schemas.microsoft.com/office/drawing/2014/main" id="{22103655-8CA3-42EC-BC47-045EBB5E9A7B}"/>
              </a:ext>
            </a:extLst>
          </p:cNvPr>
          <p:cNvCxnSpPr>
            <a:cxnSpLocks/>
            <a:stCxn id="2" idx="1"/>
          </p:cNvCxnSpPr>
          <p:nvPr/>
        </p:nvCxnSpPr>
        <p:spPr>
          <a:xfrm flipH="1">
            <a:off x="4227711" y="2129276"/>
            <a:ext cx="1835435"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58D16691-E0FD-4A1C-BC01-CD6DAD2589E5}"/>
              </a:ext>
            </a:extLst>
          </p:cNvPr>
          <p:cNvCxnSpPr>
            <a:cxnSpLocks/>
            <a:stCxn id="2" idx="3"/>
          </p:cNvCxnSpPr>
          <p:nvPr/>
        </p:nvCxnSpPr>
        <p:spPr>
          <a:xfrm>
            <a:off x="7215234" y="2129276"/>
            <a:ext cx="1848018" cy="15832"/>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FDE54CA6-C96D-4AB8-88BA-5A9B494D8F43}"/>
              </a:ext>
            </a:extLst>
          </p:cNvPr>
          <p:cNvCxnSpPr>
            <a:cxnSpLocks/>
            <a:endCxn id="25" idx="0"/>
          </p:cNvCxnSpPr>
          <p:nvPr/>
        </p:nvCxnSpPr>
        <p:spPr>
          <a:xfrm flipH="1">
            <a:off x="4994252" y="2670365"/>
            <a:ext cx="1068894" cy="776551"/>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3D7122B-D22E-46B7-8CB1-357A1F85C2BA}"/>
              </a:ext>
            </a:extLst>
          </p:cNvPr>
          <p:cNvCxnSpPr>
            <a:cxnSpLocks/>
            <a:stCxn id="2" idx="2"/>
            <a:endCxn id="6" idx="0"/>
          </p:cNvCxnSpPr>
          <p:nvPr/>
        </p:nvCxnSpPr>
        <p:spPr>
          <a:xfrm>
            <a:off x="6639190" y="2670365"/>
            <a:ext cx="8385" cy="902728"/>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B54069A-EF60-45D8-BD12-80F62077A4CF}"/>
              </a:ext>
            </a:extLst>
          </p:cNvPr>
          <p:cNvCxnSpPr>
            <a:cxnSpLocks/>
            <a:endCxn id="34" idx="0"/>
          </p:cNvCxnSpPr>
          <p:nvPr/>
        </p:nvCxnSpPr>
        <p:spPr>
          <a:xfrm>
            <a:off x="7223619" y="2670365"/>
            <a:ext cx="1081128" cy="848471"/>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C8E10CF-C614-410F-8288-7CB33211AD8A}"/>
              </a:ext>
            </a:extLst>
          </p:cNvPr>
          <p:cNvSpPr txBox="1"/>
          <p:nvPr/>
        </p:nvSpPr>
        <p:spPr>
          <a:xfrm>
            <a:off x="1825150" y="3249927"/>
            <a:ext cx="908799" cy="646331"/>
          </a:xfrm>
          <a:prstGeom prst="rect">
            <a:avLst/>
          </a:prstGeom>
          <a:noFill/>
        </p:spPr>
        <p:txBody>
          <a:bodyPr wrap="square" rtlCol="0">
            <a:spAutoFit/>
          </a:bodyPr>
          <a:lstStyle/>
          <a:p>
            <a:r>
              <a:rPr lang="en-US" dirty="0"/>
              <a:t>1176 bit</a:t>
            </a:r>
          </a:p>
        </p:txBody>
      </p:sp>
      <p:sp>
        <p:nvSpPr>
          <p:cNvPr id="45" name="TextBox 44">
            <a:extLst>
              <a:ext uri="{FF2B5EF4-FFF2-40B4-BE49-F238E27FC236}">
                <a16:creationId xmlns:a16="http://schemas.microsoft.com/office/drawing/2014/main" id="{79D4C1D5-1A00-41B2-9228-2C93E5DA0793}"/>
              </a:ext>
            </a:extLst>
          </p:cNvPr>
          <p:cNvSpPr txBox="1"/>
          <p:nvPr/>
        </p:nvSpPr>
        <p:spPr>
          <a:xfrm>
            <a:off x="10799782" y="3429000"/>
            <a:ext cx="908799" cy="369332"/>
          </a:xfrm>
          <a:prstGeom prst="rect">
            <a:avLst/>
          </a:prstGeom>
          <a:noFill/>
        </p:spPr>
        <p:txBody>
          <a:bodyPr wrap="square" rtlCol="0">
            <a:spAutoFit/>
          </a:bodyPr>
          <a:lstStyle/>
          <a:p>
            <a:r>
              <a:rPr lang="en-US" dirty="0"/>
              <a:t>400 bit</a:t>
            </a:r>
          </a:p>
        </p:txBody>
      </p:sp>
    </p:spTree>
    <p:extLst>
      <p:ext uri="{BB962C8B-B14F-4D97-AF65-F5344CB8AC3E}">
        <p14:creationId xmlns:p14="http://schemas.microsoft.com/office/powerpoint/2010/main" val="14707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DC8792-7F6C-41E8-9414-797FEA22506C}"/>
              </a:ext>
            </a:extLst>
          </p:cNvPr>
          <p:cNvSpPr>
            <a:spLocks noGrp="1"/>
          </p:cNvSpPr>
          <p:nvPr>
            <p:ph type="subTitle" idx="1"/>
          </p:nvPr>
        </p:nvSpPr>
        <p:spPr>
          <a:xfrm>
            <a:off x="987105" y="238053"/>
            <a:ext cx="9144000" cy="1655762"/>
          </a:xfrm>
        </p:spPr>
        <p:txBody>
          <a:bodyPr/>
          <a:lstStyle/>
          <a:p>
            <a:r>
              <a:rPr lang="en-US"/>
              <a:t>Memory and </a:t>
            </a:r>
            <a:r>
              <a:rPr lang="en-US" dirty="0"/>
              <a:t>one Kernel</a:t>
            </a:r>
          </a:p>
        </p:txBody>
      </p:sp>
      <p:sp>
        <p:nvSpPr>
          <p:cNvPr id="4" name="Rectangle 3">
            <a:extLst>
              <a:ext uri="{FF2B5EF4-FFF2-40B4-BE49-F238E27FC236}">
                <a16:creationId xmlns:a16="http://schemas.microsoft.com/office/drawing/2014/main" id="{DDD4B9DB-9D52-41BF-BA7F-487F6C880DBB}"/>
              </a:ext>
            </a:extLst>
          </p:cNvPr>
          <p:cNvSpPr/>
          <p:nvPr/>
        </p:nvSpPr>
        <p:spPr>
          <a:xfrm>
            <a:off x="2679934" y="1893814"/>
            <a:ext cx="1068894" cy="2671605"/>
          </a:xfrm>
          <a:prstGeom prst="rect">
            <a:avLst/>
          </a:prstGeom>
          <a:solidFill>
            <a:srgbClr val="7030A0"/>
          </a:solidFill>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ram1</a:t>
            </a:r>
          </a:p>
        </p:txBody>
      </p:sp>
      <p:sp>
        <p:nvSpPr>
          <p:cNvPr id="6" name="Rectangle 5">
            <a:extLst>
              <a:ext uri="{FF2B5EF4-FFF2-40B4-BE49-F238E27FC236}">
                <a16:creationId xmlns:a16="http://schemas.microsoft.com/office/drawing/2014/main" id="{26F879FA-A200-441C-BB12-5CA45CD6FF3C}"/>
              </a:ext>
            </a:extLst>
          </p:cNvPr>
          <p:cNvSpPr/>
          <p:nvPr/>
        </p:nvSpPr>
        <p:spPr>
          <a:xfrm>
            <a:off x="5756943" y="3573093"/>
            <a:ext cx="1781263" cy="9395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Kernel_2_0</a:t>
            </a:r>
          </a:p>
        </p:txBody>
      </p:sp>
      <p:sp>
        <p:nvSpPr>
          <p:cNvPr id="15" name="Rectangle 14">
            <a:extLst>
              <a:ext uri="{FF2B5EF4-FFF2-40B4-BE49-F238E27FC236}">
                <a16:creationId xmlns:a16="http://schemas.microsoft.com/office/drawing/2014/main" id="{06A85A58-6868-4B25-8F92-00DE6758F10D}"/>
              </a:ext>
            </a:extLst>
          </p:cNvPr>
          <p:cNvSpPr/>
          <p:nvPr/>
        </p:nvSpPr>
        <p:spPr>
          <a:xfrm>
            <a:off x="131079" y="2590190"/>
            <a:ext cx="1781263" cy="7308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a:t>
            </a:r>
          </a:p>
        </p:txBody>
      </p:sp>
      <p:cxnSp>
        <p:nvCxnSpPr>
          <p:cNvPr id="17" name="Straight Arrow Connector 16">
            <a:extLst>
              <a:ext uri="{FF2B5EF4-FFF2-40B4-BE49-F238E27FC236}">
                <a16:creationId xmlns:a16="http://schemas.microsoft.com/office/drawing/2014/main" id="{57BE7071-1843-4F7D-B655-C7B3924AC109}"/>
              </a:ext>
            </a:extLst>
          </p:cNvPr>
          <p:cNvCxnSpPr>
            <a:cxnSpLocks/>
          </p:cNvCxnSpPr>
          <p:nvPr/>
        </p:nvCxnSpPr>
        <p:spPr>
          <a:xfrm>
            <a:off x="1912342" y="2955591"/>
            <a:ext cx="76759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34DA0DE-A1F8-444C-8195-632B2B845662}"/>
              </a:ext>
            </a:extLst>
          </p:cNvPr>
          <p:cNvCxnSpPr>
            <a:cxnSpLocks/>
          </p:cNvCxnSpPr>
          <p:nvPr/>
        </p:nvCxnSpPr>
        <p:spPr>
          <a:xfrm>
            <a:off x="3741136" y="3993158"/>
            <a:ext cx="78053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3DBDA8B-FF1B-4896-AE90-39696F44BA1D}"/>
              </a:ext>
            </a:extLst>
          </p:cNvPr>
          <p:cNvCxnSpPr>
            <a:cxnSpLocks/>
          </p:cNvCxnSpPr>
          <p:nvPr/>
        </p:nvCxnSpPr>
        <p:spPr>
          <a:xfrm>
            <a:off x="5459140" y="4042877"/>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5C5665F2-4E8B-443A-BF4E-0A7EBD3EC663}"/>
              </a:ext>
            </a:extLst>
          </p:cNvPr>
          <p:cNvSpPr/>
          <p:nvPr/>
        </p:nvSpPr>
        <p:spPr>
          <a:xfrm>
            <a:off x="10420538" y="3446916"/>
            <a:ext cx="1013670" cy="6179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a:t>
            </a:r>
          </a:p>
        </p:txBody>
      </p:sp>
      <p:cxnSp>
        <p:nvCxnSpPr>
          <p:cNvPr id="27" name="Straight Arrow Connector 26">
            <a:extLst>
              <a:ext uri="{FF2B5EF4-FFF2-40B4-BE49-F238E27FC236}">
                <a16:creationId xmlns:a16="http://schemas.microsoft.com/office/drawing/2014/main" id="{8661B9F5-648E-4B76-88BF-59BE2677F159}"/>
              </a:ext>
            </a:extLst>
          </p:cNvPr>
          <p:cNvCxnSpPr>
            <a:cxnSpLocks/>
          </p:cNvCxnSpPr>
          <p:nvPr/>
        </p:nvCxnSpPr>
        <p:spPr>
          <a:xfrm>
            <a:off x="10126921" y="3685223"/>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56D27379-4EE0-4C3E-A5FF-DCFA72D56EF6}"/>
              </a:ext>
            </a:extLst>
          </p:cNvPr>
          <p:cNvSpPr/>
          <p:nvPr/>
        </p:nvSpPr>
        <p:spPr>
          <a:xfrm>
            <a:off x="6063146" y="1588186"/>
            <a:ext cx="1152088" cy="108217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Control Unit (one or more FSMs)</a:t>
            </a:r>
          </a:p>
        </p:txBody>
      </p:sp>
      <p:sp>
        <p:nvSpPr>
          <p:cNvPr id="25" name="Rectangle 24">
            <a:extLst>
              <a:ext uri="{FF2B5EF4-FFF2-40B4-BE49-F238E27FC236}">
                <a16:creationId xmlns:a16="http://schemas.microsoft.com/office/drawing/2014/main" id="{58DEB403-53BA-4244-A83B-79039222F5AD}"/>
              </a:ext>
            </a:extLst>
          </p:cNvPr>
          <p:cNvSpPr/>
          <p:nvPr/>
        </p:nvSpPr>
        <p:spPr>
          <a:xfrm>
            <a:off x="4529364" y="3446916"/>
            <a:ext cx="929776" cy="1167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i_2_0</a:t>
            </a:r>
          </a:p>
          <a:p>
            <a:pPr algn="ctr"/>
            <a:r>
              <a:rPr lang="en-US" dirty="0"/>
              <a:t>i_2_1</a:t>
            </a:r>
          </a:p>
          <a:p>
            <a:pPr algn="ctr"/>
            <a:r>
              <a:rPr lang="en-US" dirty="0"/>
              <a:t>…</a:t>
            </a:r>
          </a:p>
          <a:p>
            <a:pPr algn="ctr"/>
            <a:r>
              <a:rPr lang="en-US" dirty="0"/>
              <a:t>i_2_149</a:t>
            </a:r>
          </a:p>
        </p:txBody>
      </p:sp>
      <p:cxnSp>
        <p:nvCxnSpPr>
          <p:cNvPr id="32" name="Straight Arrow Connector 31">
            <a:extLst>
              <a:ext uri="{FF2B5EF4-FFF2-40B4-BE49-F238E27FC236}">
                <a16:creationId xmlns:a16="http://schemas.microsoft.com/office/drawing/2014/main" id="{96AB1461-C0E1-48F7-BFBA-9FC454364C57}"/>
              </a:ext>
            </a:extLst>
          </p:cNvPr>
          <p:cNvCxnSpPr>
            <a:cxnSpLocks/>
          </p:cNvCxnSpPr>
          <p:nvPr/>
        </p:nvCxnSpPr>
        <p:spPr>
          <a:xfrm>
            <a:off x="7538547" y="4064893"/>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1A01A34-B412-4262-94C4-020A21CBACD3}"/>
              </a:ext>
            </a:extLst>
          </p:cNvPr>
          <p:cNvCxnSpPr>
            <a:cxnSpLocks/>
          </p:cNvCxnSpPr>
          <p:nvPr/>
        </p:nvCxnSpPr>
        <p:spPr>
          <a:xfrm>
            <a:off x="8769635" y="4114797"/>
            <a:ext cx="293617" cy="1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ADAE71A2-3D25-47C6-A389-D8E83C80FB3E}"/>
              </a:ext>
            </a:extLst>
          </p:cNvPr>
          <p:cNvSpPr/>
          <p:nvPr/>
        </p:nvSpPr>
        <p:spPr>
          <a:xfrm>
            <a:off x="7839859" y="3518836"/>
            <a:ext cx="929776" cy="1167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o_2_0</a:t>
            </a:r>
          </a:p>
          <a:p>
            <a:pPr algn="ctr"/>
            <a:r>
              <a:rPr lang="en-US" dirty="0"/>
              <a:t>o_2_1</a:t>
            </a:r>
          </a:p>
          <a:p>
            <a:pPr algn="ctr"/>
            <a:r>
              <a:rPr lang="en-US" dirty="0"/>
              <a:t>…</a:t>
            </a:r>
          </a:p>
          <a:p>
            <a:pPr algn="ctr"/>
            <a:r>
              <a:rPr lang="en-US" dirty="0"/>
              <a:t>o_2_15</a:t>
            </a:r>
          </a:p>
        </p:txBody>
      </p:sp>
      <p:cxnSp>
        <p:nvCxnSpPr>
          <p:cNvPr id="35" name="Straight Arrow Connector 34">
            <a:extLst>
              <a:ext uri="{FF2B5EF4-FFF2-40B4-BE49-F238E27FC236}">
                <a16:creationId xmlns:a16="http://schemas.microsoft.com/office/drawing/2014/main" id="{22103655-8CA3-42EC-BC47-045EBB5E9A7B}"/>
              </a:ext>
            </a:extLst>
          </p:cNvPr>
          <p:cNvCxnSpPr>
            <a:cxnSpLocks/>
            <a:stCxn id="2" idx="1"/>
          </p:cNvCxnSpPr>
          <p:nvPr/>
        </p:nvCxnSpPr>
        <p:spPr>
          <a:xfrm flipH="1">
            <a:off x="3766845" y="2129276"/>
            <a:ext cx="2296301"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58D16691-E0FD-4A1C-BC01-CD6DAD2589E5}"/>
              </a:ext>
            </a:extLst>
          </p:cNvPr>
          <p:cNvCxnSpPr>
            <a:cxnSpLocks/>
            <a:stCxn id="2" idx="3"/>
          </p:cNvCxnSpPr>
          <p:nvPr/>
        </p:nvCxnSpPr>
        <p:spPr>
          <a:xfrm>
            <a:off x="7215234" y="2129276"/>
            <a:ext cx="1848018" cy="15832"/>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FDE54CA6-C96D-4AB8-88BA-5A9B494D8F43}"/>
              </a:ext>
            </a:extLst>
          </p:cNvPr>
          <p:cNvCxnSpPr>
            <a:cxnSpLocks/>
            <a:endCxn id="25" idx="0"/>
          </p:cNvCxnSpPr>
          <p:nvPr/>
        </p:nvCxnSpPr>
        <p:spPr>
          <a:xfrm flipH="1">
            <a:off x="4994252" y="2670365"/>
            <a:ext cx="1068894" cy="776551"/>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3D7122B-D22E-46B7-8CB1-357A1F85C2BA}"/>
              </a:ext>
            </a:extLst>
          </p:cNvPr>
          <p:cNvCxnSpPr>
            <a:cxnSpLocks/>
            <a:stCxn id="2" idx="2"/>
            <a:endCxn id="6" idx="0"/>
          </p:cNvCxnSpPr>
          <p:nvPr/>
        </p:nvCxnSpPr>
        <p:spPr>
          <a:xfrm>
            <a:off x="6639190" y="2670365"/>
            <a:ext cx="8385" cy="902728"/>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B54069A-EF60-45D8-BD12-80F62077A4CF}"/>
              </a:ext>
            </a:extLst>
          </p:cNvPr>
          <p:cNvCxnSpPr>
            <a:cxnSpLocks/>
            <a:endCxn id="34" idx="0"/>
          </p:cNvCxnSpPr>
          <p:nvPr/>
        </p:nvCxnSpPr>
        <p:spPr>
          <a:xfrm>
            <a:off x="7223619" y="2670365"/>
            <a:ext cx="1081128" cy="848471"/>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A0DC1FD-BAB9-4FFD-A6BD-9E95C786D7E7}"/>
              </a:ext>
            </a:extLst>
          </p:cNvPr>
          <p:cNvSpPr txBox="1"/>
          <p:nvPr/>
        </p:nvSpPr>
        <p:spPr>
          <a:xfrm>
            <a:off x="1841738" y="1201265"/>
            <a:ext cx="908799" cy="1754326"/>
          </a:xfrm>
          <a:prstGeom prst="rect">
            <a:avLst/>
          </a:prstGeom>
          <a:noFill/>
        </p:spPr>
        <p:txBody>
          <a:bodyPr wrap="square" rtlCol="0">
            <a:spAutoFit/>
          </a:bodyPr>
          <a:lstStyle/>
          <a:p>
            <a:r>
              <a:rPr lang="en-US" dirty="0"/>
              <a:t>16 bit (only 6 bits are meaningful for us</a:t>
            </a:r>
          </a:p>
        </p:txBody>
      </p:sp>
      <p:sp>
        <p:nvSpPr>
          <p:cNvPr id="28" name="TextBox 27">
            <a:extLst>
              <a:ext uri="{FF2B5EF4-FFF2-40B4-BE49-F238E27FC236}">
                <a16:creationId xmlns:a16="http://schemas.microsoft.com/office/drawing/2014/main" id="{ED1E2497-D6EA-49B0-B282-DF364DB8CA4E}"/>
              </a:ext>
            </a:extLst>
          </p:cNvPr>
          <p:cNvSpPr txBox="1"/>
          <p:nvPr/>
        </p:nvSpPr>
        <p:spPr>
          <a:xfrm>
            <a:off x="2644993" y="2813325"/>
            <a:ext cx="908799" cy="253916"/>
          </a:xfrm>
          <a:prstGeom prst="rect">
            <a:avLst/>
          </a:prstGeom>
          <a:noFill/>
        </p:spPr>
        <p:txBody>
          <a:bodyPr wrap="square" rtlCol="0">
            <a:spAutoFit/>
          </a:bodyPr>
          <a:lstStyle/>
          <a:p>
            <a:r>
              <a:rPr lang="en-US" sz="1050" dirty="0" err="1"/>
              <a:t>s_write_data</a:t>
            </a:r>
            <a:endParaRPr lang="en-US" sz="1050" dirty="0"/>
          </a:p>
        </p:txBody>
      </p:sp>
      <p:sp>
        <p:nvSpPr>
          <p:cNvPr id="30" name="TextBox 29">
            <a:extLst>
              <a:ext uri="{FF2B5EF4-FFF2-40B4-BE49-F238E27FC236}">
                <a16:creationId xmlns:a16="http://schemas.microsoft.com/office/drawing/2014/main" id="{7E851797-504E-4836-82DE-09B6C16582AC}"/>
              </a:ext>
            </a:extLst>
          </p:cNvPr>
          <p:cNvSpPr txBox="1"/>
          <p:nvPr/>
        </p:nvSpPr>
        <p:spPr>
          <a:xfrm>
            <a:off x="2858046" y="3810977"/>
            <a:ext cx="908799" cy="253916"/>
          </a:xfrm>
          <a:prstGeom prst="rect">
            <a:avLst/>
          </a:prstGeom>
          <a:noFill/>
        </p:spPr>
        <p:txBody>
          <a:bodyPr wrap="square" rtlCol="0">
            <a:spAutoFit/>
          </a:bodyPr>
          <a:lstStyle/>
          <a:p>
            <a:r>
              <a:rPr lang="en-US" sz="1050" dirty="0" err="1"/>
              <a:t>s_read_data</a:t>
            </a:r>
            <a:endParaRPr lang="en-US" sz="1050" dirty="0"/>
          </a:p>
        </p:txBody>
      </p:sp>
      <p:sp>
        <p:nvSpPr>
          <p:cNvPr id="31" name="TextBox 30">
            <a:extLst>
              <a:ext uri="{FF2B5EF4-FFF2-40B4-BE49-F238E27FC236}">
                <a16:creationId xmlns:a16="http://schemas.microsoft.com/office/drawing/2014/main" id="{884B9401-AE0C-4B2A-A99E-8A61EB0471C5}"/>
              </a:ext>
            </a:extLst>
          </p:cNvPr>
          <p:cNvSpPr txBox="1"/>
          <p:nvPr/>
        </p:nvSpPr>
        <p:spPr>
          <a:xfrm>
            <a:off x="3741136" y="4064893"/>
            <a:ext cx="908799" cy="1754326"/>
          </a:xfrm>
          <a:prstGeom prst="rect">
            <a:avLst/>
          </a:prstGeom>
          <a:noFill/>
        </p:spPr>
        <p:txBody>
          <a:bodyPr wrap="square" rtlCol="0">
            <a:spAutoFit/>
          </a:bodyPr>
          <a:lstStyle/>
          <a:p>
            <a:r>
              <a:rPr lang="en-US" dirty="0"/>
              <a:t>16 bit (only 6 bits are meaningful for us</a:t>
            </a:r>
          </a:p>
        </p:txBody>
      </p:sp>
      <p:sp>
        <p:nvSpPr>
          <p:cNvPr id="39" name="TextBox 38">
            <a:extLst>
              <a:ext uri="{FF2B5EF4-FFF2-40B4-BE49-F238E27FC236}">
                <a16:creationId xmlns:a16="http://schemas.microsoft.com/office/drawing/2014/main" id="{D1D6931B-48BB-4B95-BBEB-0FF3B01D54AD}"/>
              </a:ext>
            </a:extLst>
          </p:cNvPr>
          <p:cNvSpPr txBox="1"/>
          <p:nvPr/>
        </p:nvSpPr>
        <p:spPr>
          <a:xfrm>
            <a:off x="2910632" y="1926964"/>
            <a:ext cx="908799" cy="415498"/>
          </a:xfrm>
          <a:prstGeom prst="rect">
            <a:avLst/>
          </a:prstGeom>
          <a:noFill/>
        </p:spPr>
        <p:txBody>
          <a:bodyPr wrap="square" rtlCol="0">
            <a:spAutoFit/>
          </a:bodyPr>
          <a:lstStyle/>
          <a:p>
            <a:r>
              <a:rPr lang="en-US" sz="1050" dirty="0" err="1"/>
              <a:t>s_write_addr</a:t>
            </a:r>
            <a:endParaRPr lang="en-US" sz="1050" dirty="0"/>
          </a:p>
          <a:p>
            <a:r>
              <a:rPr lang="en-US" sz="1050" dirty="0" err="1"/>
              <a:t>s_read_addr</a:t>
            </a:r>
            <a:endParaRPr lang="en-US" sz="1050" dirty="0"/>
          </a:p>
        </p:txBody>
      </p:sp>
      <p:sp>
        <p:nvSpPr>
          <p:cNvPr id="41" name="Rectangle 40">
            <a:extLst>
              <a:ext uri="{FF2B5EF4-FFF2-40B4-BE49-F238E27FC236}">
                <a16:creationId xmlns:a16="http://schemas.microsoft.com/office/drawing/2014/main" id="{B18314AB-6F60-4B1F-9511-5C0DEBFE63B1}"/>
              </a:ext>
            </a:extLst>
          </p:cNvPr>
          <p:cNvSpPr/>
          <p:nvPr/>
        </p:nvSpPr>
        <p:spPr>
          <a:xfrm>
            <a:off x="9065334" y="1893814"/>
            <a:ext cx="1068894" cy="2671605"/>
          </a:xfrm>
          <a:prstGeom prst="rect">
            <a:avLst/>
          </a:prstGeom>
          <a:solidFill>
            <a:srgbClr val="7030A0"/>
          </a:solidFill>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ram1</a:t>
            </a:r>
          </a:p>
        </p:txBody>
      </p:sp>
      <p:sp>
        <p:nvSpPr>
          <p:cNvPr id="42" name="TextBox 41">
            <a:extLst>
              <a:ext uri="{FF2B5EF4-FFF2-40B4-BE49-F238E27FC236}">
                <a16:creationId xmlns:a16="http://schemas.microsoft.com/office/drawing/2014/main" id="{FA04C038-9F37-4F5C-880B-25C684225D6D}"/>
              </a:ext>
            </a:extLst>
          </p:cNvPr>
          <p:cNvSpPr txBox="1"/>
          <p:nvPr/>
        </p:nvSpPr>
        <p:spPr>
          <a:xfrm>
            <a:off x="9053297" y="3949337"/>
            <a:ext cx="908799" cy="253916"/>
          </a:xfrm>
          <a:prstGeom prst="rect">
            <a:avLst/>
          </a:prstGeom>
          <a:noFill/>
        </p:spPr>
        <p:txBody>
          <a:bodyPr wrap="square" rtlCol="0">
            <a:spAutoFit/>
          </a:bodyPr>
          <a:lstStyle/>
          <a:p>
            <a:r>
              <a:rPr lang="en-US" sz="1050" dirty="0" err="1"/>
              <a:t>s_write_data</a:t>
            </a:r>
            <a:endParaRPr lang="en-US" sz="1050" dirty="0"/>
          </a:p>
        </p:txBody>
      </p:sp>
      <p:sp>
        <p:nvSpPr>
          <p:cNvPr id="43" name="TextBox 42">
            <a:extLst>
              <a:ext uri="{FF2B5EF4-FFF2-40B4-BE49-F238E27FC236}">
                <a16:creationId xmlns:a16="http://schemas.microsoft.com/office/drawing/2014/main" id="{406B974A-F36A-45A9-9B22-7E660B827CFD}"/>
              </a:ext>
            </a:extLst>
          </p:cNvPr>
          <p:cNvSpPr txBox="1"/>
          <p:nvPr/>
        </p:nvSpPr>
        <p:spPr>
          <a:xfrm>
            <a:off x="9364931" y="3546378"/>
            <a:ext cx="908799" cy="253916"/>
          </a:xfrm>
          <a:prstGeom prst="rect">
            <a:avLst/>
          </a:prstGeom>
          <a:noFill/>
        </p:spPr>
        <p:txBody>
          <a:bodyPr wrap="square" rtlCol="0">
            <a:spAutoFit/>
          </a:bodyPr>
          <a:lstStyle/>
          <a:p>
            <a:r>
              <a:rPr lang="en-US" sz="1050" dirty="0" err="1"/>
              <a:t>s_read_data</a:t>
            </a:r>
            <a:endParaRPr lang="en-US" sz="1050" dirty="0"/>
          </a:p>
        </p:txBody>
      </p:sp>
      <p:sp>
        <p:nvSpPr>
          <p:cNvPr id="44" name="TextBox 43">
            <a:extLst>
              <a:ext uri="{FF2B5EF4-FFF2-40B4-BE49-F238E27FC236}">
                <a16:creationId xmlns:a16="http://schemas.microsoft.com/office/drawing/2014/main" id="{388A3A6A-BDB1-46E7-BBCD-610893C8E54D}"/>
              </a:ext>
            </a:extLst>
          </p:cNvPr>
          <p:cNvSpPr txBox="1"/>
          <p:nvPr/>
        </p:nvSpPr>
        <p:spPr>
          <a:xfrm>
            <a:off x="9043000" y="1926964"/>
            <a:ext cx="908799" cy="415498"/>
          </a:xfrm>
          <a:prstGeom prst="rect">
            <a:avLst/>
          </a:prstGeom>
          <a:noFill/>
        </p:spPr>
        <p:txBody>
          <a:bodyPr wrap="square" rtlCol="0">
            <a:spAutoFit/>
          </a:bodyPr>
          <a:lstStyle/>
          <a:p>
            <a:r>
              <a:rPr lang="en-US" sz="1050" dirty="0" err="1"/>
              <a:t>s_write_addr</a:t>
            </a:r>
            <a:endParaRPr lang="en-US" sz="1050" dirty="0"/>
          </a:p>
          <a:p>
            <a:r>
              <a:rPr lang="en-US" sz="1050" dirty="0" err="1"/>
              <a:t>s_read_addr</a:t>
            </a:r>
            <a:endParaRPr lang="en-US" sz="1050" dirty="0"/>
          </a:p>
        </p:txBody>
      </p:sp>
      <p:sp>
        <p:nvSpPr>
          <p:cNvPr id="45" name="TextBox 44">
            <a:extLst>
              <a:ext uri="{FF2B5EF4-FFF2-40B4-BE49-F238E27FC236}">
                <a16:creationId xmlns:a16="http://schemas.microsoft.com/office/drawing/2014/main" id="{DF243843-B2E0-4776-A46D-C5658F03CBA8}"/>
              </a:ext>
            </a:extLst>
          </p:cNvPr>
          <p:cNvSpPr txBox="1"/>
          <p:nvPr/>
        </p:nvSpPr>
        <p:spPr>
          <a:xfrm>
            <a:off x="8530887" y="4512661"/>
            <a:ext cx="1431031" cy="1200329"/>
          </a:xfrm>
          <a:prstGeom prst="rect">
            <a:avLst/>
          </a:prstGeom>
          <a:noFill/>
        </p:spPr>
        <p:txBody>
          <a:bodyPr wrap="square" rtlCol="0">
            <a:spAutoFit/>
          </a:bodyPr>
          <a:lstStyle/>
          <a:p>
            <a:r>
              <a:rPr lang="en-US" dirty="0"/>
              <a:t>16 bit (all 16 bits are meaningful for us</a:t>
            </a:r>
          </a:p>
        </p:txBody>
      </p:sp>
      <p:sp>
        <p:nvSpPr>
          <p:cNvPr id="46" name="TextBox 45">
            <a:extLst>
              <a:ext uri="{FF2B5EF4-FFF2-40B4-BE49-F238E27FC236}">
                <a16:creationId xmlns:a16="http://schemas.microsoft.com/office/drawing/2014/main" id="{0BBE7C00-230B-45C0-AF35-97ACDACB4537}"/>
              </a:ext>
            </a:extLst>
          </p:cNvPr>
          <p:cNvSpPr txBox="1"/>
          <p:nvPr/>
        </p:nvSpPr>
        <p:spPr>
          <a:xfrm>
            <a:off x="503345" y="5837228"/>
            <a:ext cx="10616270" cy="954107"/>
          </a:xfrm>
          <a:prstGeom prst="rect">
            <a:avLst/>
          </a:prstGeom>
          <a:noFill/>
        </p:spPr>
        <p:txBody>
          <a:bodyPr wrap="square" rtlCol="0">
            <a:spAutoFit/>
          </a:bodyPr>
          <a:lstStyle/>
          <a:p>
            <a:r>
              <a:rPr lang="en-US" sz="1400" dirty="0"/>
              <a:t>So, in this example, we don’t pass whole in (1186 bits) in one shot. We will send data 16 bits at the time and store them in the memory (so we must receive whole data in 14 * 14 cycles). Then we are going to read the required data from memory and feed the registers for kernel execution. We need 5*5 cycles to fill whole input registers. Since, we need to process 10*10 rounds of data, so the total time required for processing all data will be 10*10 * 5*5 =2500 cycles.</a:t>
            </a:r>
          </a:p>
        </p:txBody>
      </p:sp>
    </p:spTree>
    <p:extLst>
      <p:ext uri="{BB962C8B-B14F-4D97-AF65-F5344CB8AC3E}">
        <p14:creationId xmlns:p14="http://schemas.microsoft.com/office/powerpoint/2010/main" val="1888620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294</Words>
  <Application>Microsoft Office PowerPoint</Application>
  <PresentationFormat>Widescreen</PresentationFormat>
  <Paragraphs>55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Arash Fayyazi</dc:creator>
  <cp:lastModifiedBy>Arash Fayyazi</cp:lastModifiedBy>
  <cp:revision>2</cp:revision>
  <dcterms:created xsi:type="dcterms:W3CDTF">2021-10-07T02:13:41Z</dcterms:created>
  <dcterms:modified xsi:type="dcterms:W3CDTF">2021-10-07T02:40:44Z</dcterms:modified>
</cp:coreProperties>
</file>