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8" r:id="rId2"/>
    <p:sldId id="259" r:id="rId3"/>
    <p:sldId id="261" r:id="rId4"/>
    <p:sldId id="262" r:id="rId5"/>
    <p:sldId id="260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CA84FF1-7F8F-423E-A24B-3D40A71C2109}">
          <p14:sldIdLst>
            <p14:sldId id="258"/>
            <p14:sldId id="259"/>
            <p14:sldId id="261"/>
            <p14:sldId id="262"/>
            <p14:sldId id="260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n Feng" initials="YF" lastIdx="2" clrIdx="0">
    <p:extLst>
      <p:ext uri="{19B8F6BF-5375-455C-9EA6-DF929625EA0E}">
        <p15:presenceInfo xmlns:p15="http://schemas.microsoft.com/office/powerpoint/2012/main" userId="195810e0454fc7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89" d="100"/>
          <a:sy n="89" d="100"/>
        </p:scale>
        <p:origin x="2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C1A1B-5159-42A8-865F-DFD8D104E701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81316-2C86-442A-B03C-3B9A71869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27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62aa296d7_5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a62aa296d7_5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6500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1_Title Slid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912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5803900"/>
            <a:ext cx="12192000" cy="105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5"/>
          <p:cNvSpPr/>
          <p:nvPr/>
        </p:nvSpPr>
        <p:spPr>
          <a:xfrm rot="10800000" flipH="1">
            <a:off x="0" y="5778500"/>
            <a:ext cx="12192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5" descr="Small Use Shield_GoldOnTrans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34703" y="238129"/>
            <a:ext cx="748400" cy="74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5" descr="1-lineWordmark_GoldOnCard_NoBG.ep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30268" y="6462031"/>
            <a:ext cx="2429600" cy="1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" descr="Formal_Viterbi_GoldOnCard_NoBG.ep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9469" y="6138311"/>
            <a:ext cx="2322400" cy="47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123258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7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10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FINN CODE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860160" y="1545336"/>
            <a:ext cx="5485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err="1" smtClean="0">
                <a:solidFill>
                  <a:srgbClr val="00B050"/>
                </a:solidFill>
              </a:rPr>
              <a:t>WidthAdjustedInpurStream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dirty="0" err="1" smtClean="0">
                <a:solidFill>
                  <a:srgbClr val="00B050"/>
                </a:solidFill>
              </a:rPr>
              <a:t>WidthAdjustedOutputStream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dirty="0" err="1" smtClean="0">
                <a:solidFill>
                  <a:srgbClr val="C00000"/>
                </a:solidFill>
              </a:rPr>
              <a:t>ConvolutionInputGenerator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dirty="0" err="1" smtClean="0"/>
              <a:t>Matrix_Vector_Activate_Stream_Batch</a:t>
            </a:r>
            <a:endParaRPr lang="en-US" alt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429768" y="704088"/>
            <a:ext cx="8385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There are </a:t>
            </a:r>
            <a:r>
              <a:rPr lang="en-US" altLang="zh-CN" dirty="0"/>
              <a:t>two</a:t>
            </a:r>
            <a:r>
              <a:rPr lang="en-US" altLang="zh-CN" dirty="0" smtClean="0"/>
              <a:t> major Classes and two major Functions that we use in our code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6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9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</a:t>
              </a:r>
              <a:r>
                <a:rPr lang="en-US" altLang="zh-CN" sz="2000" dirty="0" err="1" smtClean="0">
                  <a:solidFill>
                    <a:schemeClr val="bg1"/>
                  </a:solidFill>
                </a:rPr>
                <a:t>WidthAdjustedInpurStream</a:t>
              </a:r>
              <a:r>
                <a:rPr lang="en-US" altLang="zh-CN" sz="2000" dirty="0" smtClean="0">
                  <a:solidFill>
                    <a:schemeClr val="bg1"/>
                  </a:solidFill>
                </a:rPr>
                <a:t> Class</a:t>
              </a:r>
              <a:endParaRPr lang="en-US" altLang="zh-CN" sz="2000" dirty="0">
                <a:solidFill>
                  <a:schemeClr val="bg1"/>
                </a:solidFill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左大括号 1"/>
          <p:cNvSpPr/>
          <p:nvPr/>
        </p:nvSpPr>
        <p:spPr>
          <a:xfrm>
            <a:off x="1268083" y="1397479"/>
            <a:ext cx="155275" cy="2182483"/>
          </a:xfrm>
          <a:prstGeom prst="leftBrac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23358" y="1121434"/>
            <a:ext cx="964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private </a:t>
            </a:r>
            <a:r>
              <a:rPr lang="en-US" altLang="zh-CN" dirty="0" err="1" smtClean="0"/>
              <a:t>hls</a:t>
            </a:r>
            <a:r>
              <a:rPr lang="en-US" altLang="zh-CN" dirty="0" smtClean="0"/>
              <a:t>::stream -&gt; </a:t>
            </a:r>
            <a:r>
              <a:rPr lang="en-US" altLang="zh-CN" dirty="0" err="1" smtClean="0"/>
              <a:t>m_target</a:t>
            </a:r>
            <a:r>
              <a:rPr lang="en-US" altLang="zh-CN" dirty="0" smtClean="0"/>
              <a:t> -&gt; use to store output stream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489494" y="2304054"/>
            <a:ext cx="9259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 construct function-</a:t>
            </a:r>
            <a:r>
              <a:rPr lang="en-US" altLang="zh-CN" dirty="0"/>
              <a:t>&gt; </a:t>
            </a:r>
            <a:r>
              <a:rPr lang="en-US" altLang="zh-CN" dirty="0" err="1" smtClean="0"/>
              <a:t>WidthAdjustedInpurStream</a:t>
            </a:r>
            <a:r>
              <a:rPr lang="en-US" altLang="zh-CN" dirty="0" smtClean="0"/>
              <a:t>(source, </a:t>
            </a:r>
            <a:r>
              <a:rPr lang="en-US" altLang="zh-CN" dirty="0" err="1" smtClean="0"/>
              <a:t>m_target</a:t>
            </a:r>
            <a:r>
              <a:rPr lang="en-US" altLang="zh-CN" dirty="0" smtClean="0"/>
              <a:t>, repeat times)</a:t>
            </a:r>
            <a:endParaRPr lang="en-US" altLang="zh-CN" dirty="0"/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489494" y="3341164"/>
            <a:ext cx="500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 operation overload -&gt; 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9033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5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8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</a:t>
              </a:r>
              <a:r>
                <a:rPr lang="en-US" altLang="zh-CN" sz="2000" dirty="0" err="1" smtClean="0">
                  <a:solidFill>
                    <a:schemeClr val="bg1"/>
                  </a:solidFill>
                </a:rPr>
                <a:t>WidthAdjustedInpurStream</a:t>
              </a:r>
              <a:r>
                <a:rPr lang="en-US" altLang="zh-CN" sz="2000" dirty="0" smtClean="0">
                  <a:solidFill>
                    <a:schemeClr val="bg1"/>
                  </a:solidFill>
                </a:rPr>
                <a:t> Class</a:t>
              </a:r>
              <a:endParaRPr lang="en-US" altLang="zh-CN" sz="2000" dirty="0">
                <a:solidFill>
                  <a:schemeClr val="bg1"/>
                </a:solidFill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498120" y="1099125"/>
            <a:ext cx="7154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construct function: </a:t>
            </a:r>
            <a:r>
              <a:rPr lang="en-US" altLang="zh-CN" dirty="0" err="1" smtClean="0">
                <a:solidFill>
                  <a:srgbClr val="000000"/>
                </a:solidFill>
              </a:rPr>
              <a:t>WidthAdjustedInpurStream</a:t>
            </a:r>
            <a:r>
              <a:rPr lang="en-US" altLang="zh-CN" dirty="0" smtClean="0">
                <a:solidFill>
                  <a:srgbClr val="000000"/>
                </a:solidFill>
              </a:rPr>
              <a:t> ( source, repeat times)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15195" y="2286000"/>
            <a:ext cx="852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</a:rPr>
              <a:t>StreamingDataWidthConverter_Batch</a:t>
            </a:r>
            <a:r>
              <a:rPr lang="en-US" altLang="zh-CN" dirty="0">
                <a:solidFill>
                  <a:srgbClr val="000000"/>
                </a:solidFill>
              </a:rPr>
              <a:t>&lt;IW, OW, N&gt;(source, </a:t>
            </a:r>
            <a:r>
              <a:rPr lang="en-US" altLang="zh-CN" dirty="0" err="1">
                <a:solidFill>
                  <a:srgbClr val="000000"/>
                </a:solidFill>
              </a:rPr>
              <a:t>m_target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en-US" altLang="zh-CN" dirty="0" smtClean="0">
                <a:solidFill>
                  <a:srgbClr val="000000"/>
                </a:solidFill>
              </a:rPr>
              <a:t>repeat times)</a:t>
            </a:r>
            <a:endParaRPr lang="zh-CN" altLang="en-US" dirty="0">
              <a:solidFill>
                <a:srgbClr val="000000"/>
              </a:solidFill>
            </a:endParaRPr>
          </a:p>
        </p:txBody>
      </p:sp>
      <p:cxnSp>
        <p:nvCxnSpPr>
          <p:cNvPr id="16" name="直接箭头连接符 15"/>
          <p:cNvCxnSpPr>
            <a:stCxn id="12" idx="2"/>
            <a:endCxn id="14" idx="0"/>
          </p:cNvCxnSpPr>
          <p:nvPr/>
        </p:nvCxnSpPr>
        <p:spPr>
          <a:xfrm>
            <a:off x="5075207" y="1574244"/>
            <a:ext cx="0" cy="711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192986" y="1745456"/>
            <a:ext cx="95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call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815195" y="2761119"/>
            <a:ext cx="8520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Brief: Stream data width converter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When </a:t>
            </a:r>
            <a:r>
              <a:rPr lang="en-US" altLang="zh-CN" dirty="0" err="1" smtClean="0"/>
              <a:t>InWidth</a:t>
            </a:r>
            <a:r>
              <a:rPr lang="en-US" altLang="zh-CN" dirty="0" smtClean="0"/>
              <a:t>&gt; </a:t>
            </a:r>
            <a:r>
              <a:rPr lang="en-US" altLang="zh-CN" dirty="0" err="1" smtClean="0"/>
              <a:t>OutWidth</a:t>
            </a:r>
            <a:r>
              <a:rPr lang="en-US" altLang="zh-CN" dirty="0" smtClean="0"/>
              <a:t>, use downscaling;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When </a:t>
            </a:r>
            <a:r>
              <a:rPr lang="en-US" altLang="zh-CN" dirty="0" err="1" smtClean="0"/>
              <a:t>InWidth</a:t>
            </a:r>
            <a:r>
              <a:rPr lang="en-US" altLang="zh-CN" dirty="0" smtClean="0"/>
              <a:t>&lt; </a:t>
            </a:r>
            <a:r>
              <a:rPr lang="en-US" altLang="zh-CN" dirty="0" err="1" smtClean="0"/>
              <a:t>OutWidth</a:t>
            </a:r>
            <a:r>
              <a:rPr lang="en-US" altLang="zh-CN" dirty="0" smtClean="0"/>
              <a:t>, use upscaling;</a:t>
            </a:r>
          </a:p>
          <a:p>
            <a:r>
              <a:rPr lang="en-US" altLang="zh-CN" dirty="0"/>
              <a:t>	When </a:t>
            </a:r>
            <a:r>
              <a:rPr lang="en-US" altLang="zh-CN" dirty="0" err="1" smtClean="0"/>
              <a:t>InWidth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OutWidth</a:t>
            </a:r>
            <a:r>
              <a:rPr lang="en-US" altLang="zh-CN" dirty="0" smtClean="0"/>
              <a:t>, just read from input and write it to output;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38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800399"/>
              </p:ext>
            </p:extLst>
          </p:nvPr>
        </p:nvGraphicFramePr>
        <p:xfrm>
          <a:off x="565029" y="1775722"/>
          <a:ext cx="3237315" cy="1127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463"/>
                <a:gridCol w="647463"/>
                <a:gridCol w="647463"/>
                <a:gridCol w="647463"/>
                <a:gridCol w="647463"/>
              </a:tblGrid>
              <a:tr h="32370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2370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2370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02789"/>
              </p:ext>
            </p:extLst>
          </p:nvPr>
        </p:nvGraphicFramePr>
        <p:xfrm>
          <a:off x="5253430" y="2151706"/>
          <a:ext cx="5596623" cy="375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847"/>
                <a:gridCol w="621847"/>
                <a:gridCol w="621847"/>
                <a:gridCol w="621847"/>
                <a:gridCol w="621847"/>
                <a:gridCol w="621847"/>
                <a:gridCol w="621847"/>
                <a:gridCol w="621847"/>
                <a:gridCol w="621847"/>
              </a:tblGrid>
              <a:tr h="31570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直接箭头连接符 5"/>
          <p:cNvCxnSpPr>
            <a:endCxn id="5" idx="1"/>
          </p:cNvCxnSpPr>
          <p:nvPr/>
        </p:nvCxnSpPr>
        <p:spPr>
          <a:xfrm>
            <a:off x="3802344" y="2339698"/>
            <a:ext cx="145108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8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11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</a:t>
              </a:r>
              <a:r>
                <a:rPr lang="en-US" altLang="zh-CN" sz="2000" dirty="0" err="1" smtClean="0">
                  <a:solidFill>
                    <a:schemeClr val="bg1"/>
                  </a:solidFill>
                </a:rPr>
                <a:t>WidthAdjustedInpurStream</a:t>
              </a:r>
              <a:r>
                <a:rPr lang="en-US" altLang="zh-CN" sz="2000" dirty="0" smtClean="0">
                  <a:solidFill>
                    <a:schemeClr val="bg1"/>
                  </a:solidFill>
                </a:rPr>
                <a:t> Class</a:t>
              </a:r>
              <a:endParaRPr lang="en-US" altLang="zh-CN" sz="2000" dirty="0">
                <a:solidFill>
                  <a:schemeClr val="bg1"/>
                </a:solidFill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565029" y="887551"/>
            <a:ext cx="852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</a:rPr>
              <a:t>StreamingDataWidthConverter_Batch</a:t>
            </a:r>
            <a:r>
              <a:rPr lang="en-US" altLang="zh-CN" dirty="0">
                <a:solidFill>
                  <a:srgbClr val="000000"/>
                </a:solidFill>
              </a:rPr>
              <a:t>&lt;IW, OW, N&gt;(source, </a:t>
            </a:r>
            <a:r>
              <a:rPr lang="en-US" altLang="zh-CN" dirty="0" err="1">
                <a:solidFill>
                  <a:srgbClr val="000000"/>
                </a:solidFill>
              </a:rPr>
              <a:t>m_target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en-US" altLang="zh-CN" dirty="0" smtClean="0">
                <a:solidFill>
                  <a:srgbClr val="000000"/>
                </a:solidFill>
              </a:rPr>
              <a:t>repeat times)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45389" y="3114136"/>
            <a:ext cx="1319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InStream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7122544" y="3114136"/>
            <a:ext cx="1319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OutStream</a:t>
            </a:r>
            <a:endParaRPr lang="zh-CN" altLang="en-US" dirty="0"/>
          </a:p>
        </p:txBody>
      </p:sp>
      <p:sp>
        <p:nvSpPr>
          <p:cNvPr id="20" name="左大括号 19"/>
          <p:cNvSpPr/>
          <p:nvPr/>
        </p:nvSpPr>
        <p:spPr>
          <a:xfrm rot="16200000">
            <a:off x="4758189" y="629008"/>
            <a:ext cx="287546" cy="650000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984623" y="4041074"/>
            <a:ext cx="441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Cannot find this two streams’ FIFO depth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846053" y="4691015"/>
            <a:ext cx="834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Total </a:t>
            </a:r>
            <a:r>
              <a:rPr lang="en-US" altLang="zh-CN" dirty="0" err="1" smtClean="0"/>
              <a:t>Interate</a:t>
            </a:r>
            <a:r>
              <a:rPr lang="en-US" altLang="zh-CN" dirty="0" smtClean="0"/>
              <a:t> times= </a:t>
            </a:r>
            <a:r>
              <a:rPr lang="en-US" altLang="zh-CN" dirty="0" err="1" smtClean="0"/>
              <a:t>InputWidth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OutputWidth</a:t>
            </a:r>
            <a:r>
              <a:rPr lang="en-US" altLang="zh-CN" dirty="0" smtClean="0"/>
              <a:t> * </a:t>
            </a:r>
            <a:r>
              <a:rPr lang="en-US" altLang="zh-CN" dirty="0" err="1" smtClean="0"/>
              <a:t>InputColumns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2349259" y="5277461"/>
            <a:ext cx="495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Each Clock Cycle write one output element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9762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12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15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</a:t>
              </a:r>
              <a:r>
                <a:rPr lang="en-US" altLang="zh-CN" sz="2000" dirty="0" err="1" smtClean="0">
                  <a:solidFill>
                    <a:schemeClr val="bg1"/>
                  </a:solidFill>
                </a:rPr>
                <a:t>WidthAdjustedOutputStream</a:t>
              </a:r>
              <a:r>
                <a:rPr lang="en-US" altLang="zh-CN" sz="2000" dirty="0" smtClean="0">
                  <a:solidFill>
                    <a:schemeClr val="bg1"/>
                  </a:solidFill>
                </a:rPr>
                <a:t> Class</a:t>
              </a:r>
              <a:endParaRPr lang="en-US" altLang="zh-CN" sz="2000" dirty="0">
                <a:solidFill>
                  <a:schemeClr val="bg1"/>
                </a:solidFill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左大括号 16"/>
          <p:cNvSpPr/>
          <p:nvPr/>
        </p:nvSpPr>
        <p:spPr>
          <a:xfrm>
            <a:off x="1268083" y="1397479"/>
            <a:ext cx="155275" cy="2182483"/>
          </a:xfrm>
          <a:prstGeom prst="leftBrac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423358" y="1121434"/>
            <a:ext cx="964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/>
              <a:t>private </a:t>
            </a:r>
            <a:r>
              <a:rPr lang="en-US" altLang="zh-CN" dirty="0" err="1" smtClean="0"/>
              <a:t>hls</a:t>
            </a:r>
            <a:r>
              <a:rPr lang="en-US" altLang="zh-CN" dirty="0" smtClean="0"/>
              <a:t>::stream -&gt; 	</a:t>
            </a:r>
            <a:r>
              <a:rPr lang="en-US" altLang="zh-CN" dirty="0" err="1" smtClean="0"/>
              <a:t>m_target</a:t>
            </a:r>
            <a:r>
              <a:rPr lang="en-US" altLang="zh-CN" dirty="0" smtClean="0"/>
              <a:t> -&gt; use to store the input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m_buffer</a:t>
            </a:r>
            <a:r>
              <a:rPr lang="en-US" altLang="zh-CN" dirty="0" smtClean="0"/>
              <a:t> -&gt; use to store output stream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489494" y="2304054"/>
            <a:ext cx="9259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 construct function-</a:t>
            </a:r>
            <a:r>
              <a:rPr lang="en-US" altLang="zh-CN" dirty="0"/>
              <a:t>&gt; </a:t>
            </a:r>
            <a:r>
              <a:rPr lang="en-US" altLang="zh-CN" dirty="0" err="1" smtClean="0"/>
              <a:t>WidthAdjustedOutputStream</a:t>
            </a:r>
            <a:r>
              <a:rPr lang="en-US" altLang="zh-CN" dirty="0" smtClean="0"/>
              <a:t>(target, repeat times)</a:t>
            </a:r>
            <a:endParaRPr lang="en-US" altLang="zh-CN" dirty="0"/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489494" y="3341164"/>
            <a:ext cx="500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 operation overload -&gt; () return </a:t>
            </a:r>
            <a:r>
              <a:rPr lang="en-US" altLang="zh-CN" dirty="0" err="1" smtClean="0"/>
              <a:t>m_buffer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9514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5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8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</a:t>
              </a:r>
              <a:r>
                <a:rPr lang="en-US" altLang="zh-CN" sz="2000" dirty="0" err="1" smtClean="0">
                  <a:solidFill>
                    <a:schemeClr val="bg1"/>
                  </a:solidFill>
                </a:rPr>
                <a:t>WidthAdjustedInpurStream</a:t>
              </a:r>
              <a:r>
                <a:rPr lang="en-US" altLang="zh-CN" sz="2000" dirty="0" smtClean="0">
                  <a:solidFill>
                    <a:schemeClr val="bg1"/>
                  </a:solidFill>
                </a:rPr>
                <a:t> Class</a:t>
              </a:r>
              <a:endParaRPr lang="en-US" altLang="zh-CN" sz="2000" dirty="0">
                <a:solidFill>
                  <a:schemeClr val="bg1"/>
                </a:solidFill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239327" y="1099125"/>
            <a:ext cx="7671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construct function: </a:t>
            </a:r>
            <a:r>
              <a:rPr lang="en-US" altLang="zh-CN" dirty="0" err="1">
                <a:solidFill>
                  <a:srgbClr val="000000"/>
                </a:solidFill>
              </a:rPr>
              <a:t>WidthAdjustedOutputStream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( source, repeat times)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15195" y="2286000"/>
            <a:ext cx="852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</a:rPr>
              <a:t>StreamingDataWidthConverter_Batch</a:t>
            </a:r>
            <a:r>
              <a:rPr lang="en-US" altLang="zh-CN" dirty="0">
                <a:solidFill>
                  <a:srgbClr val="000000"/>
                </a:solidFill>
              </a:rPr>
              <a:t>&lt;IW, OW, N&gt;(source, </a:t>
            </a:r>
            <a:r>
              <a:rPr lang="en-US" altLang="zh-CN" dirty="0" err="1">
                <a:solidFill>
                  <a:srgbClr val="000000"/>
                </a:solidFill>
              </a:rPr>
              <a:t>m_target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en-US" altLang="zh-CN" dirty="0" smtClean="0">
                <a:solidFill>
                  <a:srgbClr val="000000"/>
                </a:solidFill>
              </a:rPr>
              <a:t>repeat times)</a:t>
            </a:r>
            <a:endParaRPr lang="zh-CN" altLang="en-US" dirty="0">
              <a:solidFill>
                <a:srgbClr val="000000"/>
              </a:solidFill>
            </a:endParaRPr>
          </a:p>
        </p:txBody>
      </p:sp>
      <p:cxnSp>
        <p:nvCxnSpPr>
          <p:cNvPr id="12" name="直接箭头连接符 11"/>
          <p:cNvCxnSpPr>
            <a:stCxn id="10" idx="2"/>
            <a:endCxn id="11" idx="0"/>
          </p:cNvCxnSpPr>
          <p:nvPr/>
        </p:nvCxnSpPr>
        <p:spPr>
          <a:xfrm>
            <a:off x="5075207" y="1745456"/>
            <a:ext cx="0" cy="540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192986" y="1745456"/>
            <a:ext cx="95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call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4200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5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8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</a:t>
              </a:r>
              <a:r>
                <a:rPr lang="en-US" altLang="zh-CN" sz="2000" dirty="0" err="1" smtClean="0">
                  <a:solidFill>
                    <a:schemeClr val="bg1"/>
                  </a:solidFill>
                </a:rPr>
                <a:t>ConvolutionInputGenerator</a:t>
              </a:r>
              <a:r>
                <a:rPr lang="en-US" altLang="zh-CN" sz="2000" dirty="0" smtClean="0">
                  <a:solidFill>
                    <a:schemeClr val="bg1"/>
                  </a:solidFill>
                </a:rPr>
                <a:t> Function</a:t>
              </a:r>
              <a:endParaRPr lang="en-US" altLang="zh-CN" sz="2000" dirty="0">
                <a:solidFill>
                  <a:schemeClr val="bg1"/>
                </a:solidFill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577970" y="1362974"/>
            <a:ext cx="1161403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template</a:t>
            </a:r>
            <a:r>
              <a:rPr lang="en-US" altLang="zh-CN" dirty="0"/>
              <a:t>&lt;unsigned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00B0F0"/>
                </a:solidFill>
              </a:rPr>
              <a:t>ConvKernelDim</a:t>
            </a:r>
            <a:r>
              <a:rPr lang="en-US" altLang="zh-CN" dirty="0"/>
              <a:t>, </a:t>
            </a:r>
            <a:r>
              <a:rPr lang="en-US" altLang="zh-CN" dirty="0" smtClean="0">
                <a:solidFill>
                  <a:srgbClr val="000000"/>
                </a:solidFill>
              </a:rPr>
              <a:t>//weight kernel width and high</a:t>
            </a:r>
          </a:p>
          <a:p>
            <a:r>
              <a:rPr lang="en-US" altLang="zh-CN" dirty="0" smtClean="0"/>
              <a:t>unsigned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00B0F0"/>
                </a:solidFill>
              </a:rPr>
              <a:t>IFMChannels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000000"/>
                </a:solidFill>
              </a:rPr>
              <a:t>//input feature map channel number</a:t>
            </a:r>
          </a:p>
          <a:p>
            <a:r>
              <a:rPr lang="en-US" altLang="zh-CN" dirty="0" smtClean="0"/>
              <a:t>unsigned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00B0F0"/>
                </a:solidFill>
              </a:rPr>
              <a:t>Input_precision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000000"/>
                </a:solidFill>
              </a:rPr>
              <a:t>//input data width</a:t>
            </a:r>
          </a:p>
          <a:p>
            <a:r>
              <a:rPr lang="en-US" altLang="zh-CN" dirty="0" smtClean="0"/>
              <a:t>unsigned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00B0F0"/>
                </a:solidFill>
              </a:rPr>
              <a:t>IFMDim</a:t>
            </a:r>
            <a:r>
              <a:rPr lang="en-US" altLang="zh-CN" dirty="0"/>
              <a:t>, </a:t>
            </a:r>
            <a:r>
              <a:rPr lang="en-US" altLang="zh-CN" dirty="0" smtClean="0">
                <a:solidFill>
                  <a:srgbClr val="000000"/>
                </a:solidFill>
              </a:rPr>
              <a:t>//input feature map width and high</a:t>
            </a:r>
          </a:p>
          <a:p>
            <a:r>
              <a:rPr lang="en-US" altLang="zh-CN" dirty="0" smtClean="0"/>
              <a:t>unsigned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00B0F0"/>
                </a:solidFill>
              </a:rPr>
              <a:t>OFMDim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000000"/>
                </a:solidFill>
              </a:rPr>
              <a:t>//output feature map width and high</a:t>
            </a:r>
          </a:p>
          <a:p>
            <a:r>
              <a:rPr lang="en-US" altLang="zh-CN" dirty="0" smtClean="0"/>
              <a:t>unsigned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B0F0"/>
                </a:solidFill>
              </a:rPr>
              <a:t>SIMD</a:t>
            </a:r>
            <a:r>
              <a:rPr lang="en-US" altLang="zh-CN" dirty="0" smtClean="0"/>
              <a:t>, 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unsigned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B0F0"/>
                </a:solidFill>
              </a:rPr>
              <a:t>Stride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r>
              <a:rPr lang="en-US" altLang="zh-CN" dirty="0" err="1" smtClean="0"/>
              <a:t>typename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00B0F0"/>
                </a:solidFill>
              </a:rPr>
              <a:t>R</a:t>
            </a:r>
            <a:r>
              <a:rPr lang="en-US" altLang="zh-CN" dirty="0"/>
              <a:t>&gt;  </a:t>
            </a:r>
            <a:endParaRPr lang="en-US" altLang="zh-CN" dirty="0" smtClean="0"/>
          </a:p>
          <a:p>
            <a:r>
              <a:rPr lang="en-US" altLang="zh-CN" dirty="0" smtClean="0"/>
              <a:t>void </a:t>
            </a:r>
            <a:r>
              <a:rPr lang="en-US" altLang="zh-CN" dirty="0" err="1" smtClean="0"/>
              <a:t>ConvolutionInputGenerator</a:t>
            </a:r>
            <a:r>
              <a:rPr lang="en-US" altLang="zh-CN" dirty="0" smtClean="0"/>
              <a:t>(stream&lt;</a:t>
            </a:r>
            <a:r>
              <a:rPr lang="en-US" altLang="zh-CN" dirty="0" err="1" smtClean="0"/>
              <a:t>ap_uint</a:t>
            </a:r>
            <a:r>
              <a:rPr lang="en-US" altLang="zh-CN" dirty="0" smtClean="0"/>
              <a:t>&lt;SIMD*</a:t>
            </a:r>
            <a:r>
              <a:rPr lang="en-US" altLang="zh-CN" dirty="0" err="1" smtClean="0"/>
              <a:t>Input_precision</a:t>
            </a:r>
            <a:r>
              <a:rPr lang="en-US" altLang="zh-CN" dirty="0" smtClean="0"/>
              <a:t>&gt;&gt;&amp;in, </a:t>
            </a:r>
            <a:r>
              <a:rPr lang="en-US" altLang="zh-CN" dirty="0" smtClean="0">
                <a:solidFill>
                  <a:srgbClr val="000000"/>
                </a:solidFill>
              </a:rPr>
              <a:t>//input FM stream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	         stream&lt;</a:t>
            </a:r>
            <a:r>
              <a:rPr lang="en-US" altLang="zh-CN" dirty="0" err="1" smtClean="0"/>
              <a:t>ap_uint</a:t>
            </a:r>
            <a:r>
              <a:rPr lang="en-US" altLang="zh-CN" dirty="0" smtClean="0"/>
              <a:t>&lt;SIMD*</a:t>
            </a:r>
            <a:r>
              <a:rPr lang="en-US" altLang="zh-CN" dirty="0" err="1" smtClean="0"/>
              <a:t>Input_precision</a:t>
            </a:r>
            <a:r>
              <a:rPr lang="en-US" altLang="zh-CN" dirty="0"/>
              <a:t>&gt; &gt; &amp; </a:t>
            </a:r>
            <a:r>
              <a:rPr lang="en-US" altLang="zh-CN" dirty="0" smtClean="0"/>
              <a:t>out, </a:t>
            </a:r>
            <a:r>
              <a:rPr lang="en-US" altLang="zh-CN" dirty="0" smtClean="0">
                <a:solidFill>
                  <a:srgbClr val="000000"/>
                </a:solidFill>
              </a:rPr>
              <a:t>//out for computation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	          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/>
              <a:t>unsigned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 smtClean="0"/>
              <a:t>numReps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000000"/>
                </a:solidFill>
              </a:rPr>
              <a:t>//feature map number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	          R </a:t>
            </a:r>
            <a:r>
              <a:rPr lang="en-US" altLang="zh-CN" dirty="0" err="1"/>
              <a:t>const</a:t>
            </a:r>
            <a:r>
              <a:rPr lang="en-US" altLang="zh-CN" dirty="0"/>
              <a:t> &amp;</a:t>
            </a:r>
            <a:r>
              <a:rPr lang="en-US" altLang="zh-CN" dirty="0" smtClean="0"/>
              <a:t>r   </a:t>
            </a:r>
            <a:r>
              <a:rPr lang="en-US" altLang="zh-CN" dirty="0" smtClean="0">
                <a:solidFill>
                  <a:srgbClr val="000000"/>
                </a:solidFill>
              </a:rPr>
              <a:t>//resource type for the hardware implementation of memory block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		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2614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5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8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</a:t>
              </a:r>
              <a:r>
                <a:rPr lang="en-US" altLang="zh-CN" sz="2000" dirty="0" err="1" smtClean="0">
                  <a:solidFill>
                    <a:schemeClr val="bg1"/>
                  </a:solidFill>
                </a:rPr>
                <a:t>ConvolutionInputGenerator</a:t>
              </a:r>
              <a:r>
                <a:rPr lang="en-US" altLang="zh-CN" sz="2000" dirty="0" smtClean="0">
                  <a:solidFill>
                    <a:schemeClr val="bg1"/>
                  </a:solidFill>
                </a:rPr>
                <a:t> Function</a:t>
              </a:r>
              <a:endParaRPr lang="en-US" altLang="zh-CN" sz="2000" dirty="0">
                <a:solidFill>
                  <a:schemeClr val="bg1"/>
                </a:solidFill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954110" y="2061713"/>
            <a:ext cx="670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 the same number of rows of data as the kernel from IFM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007196" y="3398807"/>
            <a:ext cx="259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Write to output stream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11" idx="2"/>
            <a:endCxn id="2" idx="0"/>
          </p:cNvCxnSpPr>
          <p:nvPr/>
        </p:nvCxnSpPr>
        <p:spPr>
          <a:xfrm flipH="1">
            <a:off x="5305472" y="2431045"/>
            <a:ext cx="1" cy="967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285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5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8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</a:t>
              </a:r>
              <a:r>
                <a:rPr lang="en-US" altLang="zh-CN" sz="2000" dirty="0" err="1" smtClean="0">
                  <a:solidFill>
                    <a:schemeClr val="bg1"/>
                  </a:solidFill>
                </a:rPr>
                <a:t>Matrix_Vector_Activate_Stream_Batch</a:t>
              </a:r>
              <a:r>
                <a:rPr lang="en-US" altLang="zh-CN" sz="2000" dirty="0" smtClean="0">
                  <a:solidFill>
                    <a:schemeClr val="bg1"/>
                  </a:solidFill>
                </a:rPr>
                <a:t> Function</a:t>
              </a:r>
              <a:endParaRPr lang="en-US" altLang="zh-CN" sz="2000" dirty="0">
                <a:solidFill>
                  <a:schemeClr val="bg1"/>
                </a:solidFill>
              </a:endParaRPr>
            </a:p>
            <a:p>
              <a:r>
                <a:rPr lang="en-US" altLang="zh-CN" sz="2000" dirty="0" smtClean="0">
                  <a:solidFill>
                    <a:schemeClr val="bg1"/>
                  </a:solidFill>
                </a:rPr>
                <a:t>Function</a:t>
              </a: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575290"/>
              </p:ext>
            </p:extLst>
          </p:nvPr>
        </p:nvGraphicFramePr>
        <p:xfrm>
          <a:off x="203200" y="788678"/>
          <a:ext cx="8128000" cy="1503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334048"/>
              </p:ext>
            </p:extLst>
          </p:nvPr>
        </p:nvGraphicFramePr>
        <p:xfrm>
          <a:off x="203201" y="2841764"/>
          <a:ext cx="8127999" cy="1503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122035"/>
              </p:ext>
            </p:extLst>
          </p:nvPr>
        </p:nvGraphicFramePr>
        <p:xfrm>
          <a:off x="9398958" y="1772089"/>
          <a:ext cx="771585" cy="1503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85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直接箭头连接符 13"/>
          <p:cNvCxnSpPr/>
          <p:nvPr/>
        </p:nvCxnSpPr>
        <p:spPr>
          <a:xfrm flipV="1">
            <a:off x="8331200" y="1975449"/>
            <a:ext cx="985328" cy="1095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8348453" y="1319842"/>
            <a:ext cx="1050505" cy="97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8365706" y="1748969"/>
            <a:ext cx="1050505" cy="97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8362830" y="2121352"/>
            <a:ext cx="1050505" cy="97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8339826" y="979557"/>
            <a:ext cx="1050505" cy="97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8381041" y="2351529"/>
            <a:ext cx="985328" cy="1095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8346535" y="2746981"/>
            <a:ext cx="985328" cy="1095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8362830" y="3169973"/>
            <a:ext cx="985328" cy="1095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932318" y="517585"/>
            <a:ext cx="1500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Input stream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1932317" y="2423072"/>
            <a:ext cx="170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Weight stream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9521644" y="1355980"/>
            <a:ext cx="51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340959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23">
      <a:dk1>
        <a:srgbClr val="99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8854</TotalTime>
  <Words>395</Words>
  <Application>Microsoft Office PowerPoint</Application>
  <PresentationFormat>宽屏</PresentationFormat>
  <Paragraphs>129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宋体</vt:lpstr>
      <vt:lpstr>Arial</vt:lpstr>
      <vt:lpstr>Calibri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Fault Simulator and Measurement</dc:title>
  <dc:creator>彭 勃</dc:creator>
  <cp:lastModifiedBy>Yun Feng</cp:lastModifiedBy>
  <cp:revision>310</cp:revision>
  <dcterms:created xsi:type="dcterms:W3CDTF">2021-02-08T18:24:14Z</dcterms:created>
  <dcterms:modified xsi:type="dcterms:W3CDTF">2021-11-19T19:49:34Z</dcterms:modified>
</cp:coreProperties>
</file>