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61798" y="734378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About TPGA </a:t>
            </a:r>
            <a:r>
              <a:rPr lang="en-US" altLang="zh-CN" sz="2000" dirty="0"/>
              <a:t>Algorithm</a:t>
            </a:r>
            <a:endParaRPr lang="zh-CN" altLang="en-US" sz="1900" dirty="0">
              <a:solidFill>
                <a:srgbClr val="0070C0"/>
              </a:solidFill>
            </a:endParaRPr>
          </a:p>
        </p:txBody>
      </p:sp>
      <p:pic>
        <p:nvPicPr>
          <p:cNvPr id="13" name="Picture 2" descr="Residual neural network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978025"/>
            <a:ext cx="112712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60" y="1303211"/>
            <a:ext cx="79533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34366" y="633794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About TPGA </a:t>
            </a:r>
            <a:r>
              <a:rPr lang="en-US" altLang="zh-CN" sz="2000" dirty="0"/>
              <a:t>Algorithm</a:t>
            </a:r>
            <a:endParaRPr lang="zh-CN" altLang="en-US" sz="1900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31800" y="1458913"/>
            <a:ext cx="3038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① </a:t>
            </a:r>
            <a:r>
              <a:rPr lang="en-US" altLang="zh-CN" dirty="0"/>
              <a:t>Latency model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2363" y="2030413"/>
            <a:ext cx="4960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accent6"/>
                </a:solidFill>
              </a:rPr>
              <a:t>As a key criterion for resource allocation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3017838"/>
            <a:ext cx="53911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90575" y="4654550"/>
            <a:ext cx="4598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400" dirty="0"/>
              <a:t>computation latency and communication latency</a:t>
            </a:r>
            <a:endParaRPr lang="zh-CN" altLang="en-US" sz="1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4979988"/>
            <a:ext cx="5105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椭圆 18"/>
          <p:cNvSpPr/>
          <p:nvPr/>
        </p:nvSpPr>
        <p:spPr>
          <a:xfrm>
            <a:off x="7764463" y="3425825"/>
            <a:ext cx="2968625" cy="1027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6859588" y="3303588"/>
            <a:ext cx="1339850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885113" y="4570413"/>
            <a:ext cx="1900237" cy="965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6634163" y="3721100"/>
            <a:ext cx="153035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8047356" y="3410230"/>
            <a:ext cx="335089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denominator is actual operations </a:t>
            </a:r>
            <a:r>
              <a:rPr lang="en-US" altLang="zh-CN" dirty="0" smtClean="0"/>
              <a:t># for processing a layer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8016875" y="4716463"/>
            <a:ext cx="17383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nominator is </a:t>
            </a:r>
          </a:p>
          <a:p>
            <a:r>
              <a:rPr lang="en-US" altLang="zh-CN" dirty="0"/>
              <a:t>latency 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9" grpId="0" animBg="1"/>
      <p:bldP spid="2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2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2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34366" y="633794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About TPGA </a:t>
            </a:r>
            <a:r>
              <a:rPr lang="en-US" altLang="zh-CN" sz="2000" dirty="0"/>
              <a:t>Algorithm</a:t>
            </a:r>
            <a:endParaRPr lang="zh-CN" altLang="en-US" sz="19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431800" y="1458913"/>
            <a:ext cx="3343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②</a:t>
            </a:r>
            <a:r>
              <a:rPr lang="zh-CN" altLang="en-US" dirty="0" smtClean="0"/>
              <a:t> </a:t>
            </a:r>
            <a:r>
              <a:rPr lang="en-US" altLang="zh-CN" dirty="0"/>
              <a:t>Optimization algorithm</a:t>
            </a:r>
            <a:endParaRPr lang="zh-CN" altLang="en-US" dirty="0"/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749300" y="2030413"/>
            <a:ext cx="3292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400" b="1" dirty="0"/>
              <a:t>Generate a directed acyclic graph</a:t>
            </a:r>
            <a:endParaRPr lang="zh-CN" altLang="en-US" sz="1400" b="1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3159125"/>
            <a:ext cx="1114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524125"/>
            <a:ext cx="1990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文本框 43"/>
          <p:cNvSpPr txBox="1"/>
          <p:nvPr/>
        </p:nvSpPr>
        <p:spPr>
          <a:xfrm>
            <a:off x="3870325" y="2963863"/>
            <a:ext cx="5824538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Every vertex represent buffer size(on-chip)</a:t>
            </a:r>
          </a:p>
          <a:p>
            <a:pPr>
              <a:defRPr/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chemeClr val="accent6"/>
                </a:solidFill>
              </a:rPr>
              <a:t>the needed size to store the padded output feature map</a:t>
            </a:r>
          </a:p>
          <a:p>
            <a:pPr>
              <a:defRPr/>
            </a:pPr>
            <a:r>
              <a:rPr lang="en-US" altLang="zh-CN" sz="1200" dirty="0">
                <a:solidFill>
                  <a:schemeClr val="accent6"/>
                </a:solidFill>
              </a:rPr>
              <a:t>	accumulate the stream buffer sizes across all groups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70325" y="4344988"/>
            <a:ext cx="5824538" cy="677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At the beginning, each edge is initialized by their start vertex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1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34366" y="633794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About TPGA </a:t>
            </a:r>
            <a:r>
              <a:rPr lang="en-US" altLang="zh-CN" sz="2000" dirty="0"/>
              <a:t>Algorithm</a:t>
            </a:r>
            <a:endParaRPr lang="zh-CN" altLang="en-US" sz="1900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31800" y="1458913"/>
            <a:ext cx="3343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② </a:t>
            </a:r>
            <a:r>
              <a:rPr lang="en-US" altLang="zh-CN" dirty="0"/>
              <a:t>Optimization algorithm</a:t>
            </a:r>
            <a:endParaRPr lang="zh-CN" altLang="en-US" dirty="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749300" y="2030413"/>
            <a:ext cx="3292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400" b="1"/>
              <a:t>build &amp;&amp; color</a:t>
            </a:r>
            <a:endParaRPr lang="zh-CN" altLang="en-US" sz="1400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178175"/>
            <a:ext cx="1114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330575"/>
            <a:ext cx="1289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44444" r="64597" b="34846"/>
          <a:stretch>
            <a:fillRect/>
          </a:stretch>
        </p:blipFill>
        <p:spPr bwMode="auto">
          <a:xfrm>
            <a:off x="5297488" y="4092575"/>
            <a:ext cx="328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3535363"/>
            <a:ext cx="771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5048250"/>
            <a:ext cx="781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箭头连接符 23"/>
          <p:cNvCxnSpPr>
            <a:stCxn id="20" idx="3"/>
            <a:endCxn id="22" idx="1"/>
          </p:cNvCxnSpPr>
          <p:nvPr/>
        </p:nvCxnSpPr>
        <p:spPr>
          <a:xfrm>
            <a:off x="1524000" y="4092575"/>
            <a:ext cx="80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2"/>
            <a:endCxn id="23" idx="0"/>
          </p:cNvCxnSpPr>
          <p:nvPr/>
        </p:nvCxnSpPr>
        <p:spPr>
          <a:xfrm>
            <a:off x="2716213" y="4649788"/>
            <a:ext cx="4762" cy="39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1673225" y="3781425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200"/>
              <a:t>build</a:t>
            </a:r>
            <a:endParaRPr lang="zh-CN" altLang="en-US" sz="1200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2716213" y="4714875"/>
            <a:ext cx="603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200"/>
              <a:t>color</a:t>
            </a:r>
            <a:endParaRPr lang="zh-CN" altLang="en-US" sz="120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1" t="49834" r="49141" b="37494"/>
          <a:stretch>
            <a:fillRect/>
          </a:stretch>
        </p:blipFill>
        <p:spPr bwMode="auto">
          <a:xfrm>
            <a:off x="6032500" y="4191000"/>
            <a:ext cx="37941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4" t="51347" r="29987" b="37305"/>
          <a:stretch>
            <a:fillRect/>
          </a:stretch>
        </p:blipFill>
        <p:spPr bwMode="auto">
          <a:xfrm>
            <a:off x="6057900" y="5341938"/>
            <a:ext cx="330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直接箭头连接符 29"/>
          <p:cNvCxnSpPr>
            <a:stCxn id="21" idx="3"/>
            <a:endCxn id="28" idx="1"/>
          </p:cNvCxnSpPr>
          <p:nvPr/>
        </p:nvCxnSpPr>
        <p:spPr>
          <a:xfrm flipV="1">
            <a:off x="5626100" y="45593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2"/>
            <a:endCxn id="29" idx="0"/>
          </p:cNvCxnSpPr>
          <p:nvPr/>
        </p:nvCxnSpPr>
        <p:spPr>
          <a:xfrm>
            <a:off x="6223000" y="4927600"/>
            <a:ext cx="0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6" t="22601" r="46500" b="46761"/>
          <a:stretch>
            <a:fillRect/>
          </a:stretch>
        </p:blipFill>
        <p:spPr bwMode="auto">
          <a:xfrm>
            <a:off x="9137650" y="3535363"/>
            <a:ext cx="6477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1" t="28275" r="31969" b="57068"/>
          <a:stretch>
            <a:fillRect/>
          </a:stretch>
        </p:blipFill>
        <p:spPr bwMode="auto">
          <a:xfrm>
            <a:off x="10366375" y="4079875"/>
            <a:ext cx="965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7" t="48889" r="33487" b="37494"/>
          <a:stretch>
            <a:fillRect/>
          </a:stretch>
        </p:blipFill>
        <p:spPr bwMode="auto">
          <a:xfrm>
            <a:off x="10404475" y="5526088"/>
            <a:ext cx="8953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直接箭头连接符 34"/>
          <p:cNvCxnSpPr>
            <a:stCxn id="32" idx="3"/>
            <a:endCxn id="33" idx="1"/>
          </p:cNvCxnSpPr>
          <p:nvPr/>
        </p:nvCxnSpPr>
        <p:spPr>
          <a:xfrm flipV="1">
            <a:off x="9785350" y="4583113"/>
            <a:ext cx="58102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  <a:endCxn id="34" idx="0"/>
          </p:cNvCxnSpPr>
          <p:nvPr/>
        </p:nvCxnSpPr>
        <p:spPr>
          <a:xfrm>
            <a:off x="10848975" y="5084763"/>
            <a:ext cx="3175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2588" y="2444750"/>
            <a:ext cx="33924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accent6"/>
                </a:solidFill>
              </a:rPr>
              <a:t>each color has a weight value denoting the on-chip buffer size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2" t="18373" r="53931" b="2966"/>
          <a:stretch>
            <a:fillRect/>
          </a:stretch>
        </p:blipFill>
        <p:spPr bwMode="auto">
          <a:xfrm>
            <a:off x="7681913" y="3113088"/>
            <a:ext cx="12858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8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26" grpId="0"/>
      <p:bldP spid="27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34950" y="871538"/>
            <a:ext cx="445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70C0"/>
                </a:solidFill>
              </a:rPr>
              <a:t>About TPGA </a:t>
            </a:r>
            <a:r>
              <a:rPr lang="en-US" altLang="zh-CN" sz="2000" dirty="0"/>
              <a:t>Algorithm</a:t>
            </a:r>
            <a:endParaRPr lang="zh-CN" altLang="en-US" sz="1900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31800" y="1458913"/>
            <a:ext cx="3343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① </a:t>
            </a:r>
            <a:r>
              <a:rPr lang="en-US" altLang="zh-CN" dirty="0"/>
              <a:t>Optimization algorithm</a:t>
            </a:r>
            <a:endParaRPr lang="zh-CN" altLang="en-US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9375" y="1984375"/>
            <a:ext cx="1943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/>
              <a:t>update </a:t>
            </a:r>
            <a:r>
              <a:rPr lang="en-US" altLang="zh-CN" sz="1600" b="1" dirty="0"/>
              <a:t>latency</a:t>
            </a:r>
            <a:endParaRPr lang="zh-CN" altLang="en-US" b="1" dirty="0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17525" y="3138488"/>
            <a:ext cx="3384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/>
              <a:t>How does die affect latency?</a:t>
            </a:r>
            <a:endParaRPr lang="zh-CN" altLang="en-US" sz="16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3630613"/>
            <a:ext cx="44862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122863" y="3987696"/>
            <a:ext cx="6264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①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acc</a:t>
            </a:r>
            <a:r>
              <a:rPr lang="en-US" altLang="zh-CN" dirty="0"/>
              <a:t> </a:t>
            </a:r>
            <a:r>
              <a:rPr lang="en-US" altLang="zh-CN" dirty="0" smtClean="0"/>
              <a:t>n </a:t>
            </a:r>
            <a:r>
              <a:rPr lang="en-US" altLang="zh-CN" dirty="0"/>
              <a:t>j </a:t>
            </a:r>
            <a:r>
              <a:rPr lang="en-US" altLang="zh-CN" dirty="0" err="1"/>
              <a:t>th</a:t>
            </a:r>
            <a:r>
              <a:rPr lang="en-US" altLang="zh-CN" dirty="0"/>
              <a:t> die (short latency)</a:t>
            </a:r>
          </a:p>
          <a:p>
            <a:r>
              <a:rPr lang="zh-CN" altLang="en-US" dirty="0"/>
              <a:t>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acc</a:t>
            </a:r>
            <a:r>
              <a:rPr lang="en-US" altLang="zh-CN" dirty="0"/>
              <a:t> on the die before j </a:t>
            </a:r>
            <a:r>
              <a:rPr lang="en-US" altLang="zh-CN" dirty="0" err="1"/>
              <a:t>th</a:t>
            </a:r>
            <a:r>
              <a:rPr lang="en-US" altLang="zh-CN" dirty="0"/>
              <a:t>(long latency)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9375" y="2490788"/>
            <a:ext cx="63658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accent6"/>
                </a:solidFill>
              </a:rPr>
              <a:t>find the minimum latency for each round and sum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22863" y="4916488"/>
            <a:ext cx="5551487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/>
                </a:solidFill>
              </a:rPr>
              <a:t>So only consider </a:t>
            </a:r>
            <a:r>
              <a:rPr lang="en-US" altLang="zh-CN" dirty="0" err="1">
                <a:solidFill>
                  <a:schemeClr val="accent6"/>
                </a:solidFill>
              </a:rPr>
              <a:t>i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th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acc</a:t>
            </a:r>
            <a:r>
              <a:rPr lang="en-US" altLang="zh-CN" dirty="0">
                <a:solidFill>
                  <a:schemeClr val="accent6"/>
                </a:solidFill>
              </a:rPr>
              <a:t> on j </a:t>
            </a:r>
            <a:r>
              <a:rPr lang="en-US" altLang="zh-CN" dirty="0" err="1">
                <a:solidFill>
                  <a:schemeClr val="accent6"/>
                </a:solidFill>
              </a:rPr>
              <a:t>th</a:t>
            </a:r>
            <a:r>
              <a:rPr lang="en-US" altLang="zh-CN" dirty="0">
                <a:solidFill>
                  <a:schemeClr val="accent6"/>
                </a:solidFill>
              </a:rPr>
              <a:t> die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19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0"/>
            <a:ext cx="5016472" cy="38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202</Words>
  <Application>Microsoft Office PowerPoint</Application>
  <PresentationFormat>宽屏</PresentationFormat>
  <Paragraphs>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Century Gothic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293</cp:revision>
  <dcterms:created xsi:type="dcterms:W3CDTF">2021-02-08T18:24:14Z</dcterms:created>
  <dcterms:modified xsi:type="dcterms:W3CDTF">2022-01-10T17:59:29Z</dcterms:modified>
</cp:coreProperties>
</file>