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8" r:id="rId2"/>
    <p:sldId id="273" r:id="rId3"/>
    <p:sldId id="276" r:id="rId4"/>
    <p:sldId id="277" r:id="rId5"/>
    <p:sldId id="278" r:id="rId6"/>
    <p:sldId id="279" r:id="rId7"/>
    <p:sldId id="281" r:id="rId8"/>
    <p:sldId id="280" r:id="rId9"/>
    <p:sldId id="282" r:id="rId10"/>
    <p:sldId id="283" r:id="rId11"/>
    <p:sldId id="284" r:id="rId12"/>
    <p:sldId id="285" r:id="rId13"/>
    <p:sldId id="286" r:id="rId14"/>
    <p:sldId id="287" r:id="rId15"/>
    <p:sldId id="28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CA84FF1-7F8F-423E-A24B-3D40A71C2109}">
          <p14:sldIdLst>
            <p14:sldId id="258"/>
            <p14:sldId id="273"/>
            <p14:sldId id="276"/>
            <p14:sldId id="277"/>
            <p14:sldId id="278"/>
            <p14:sldId id="279"/>
            <p14:sldId id="281"/>
            <p14:sldId id="280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01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C1A1B-5159-42A8-865F-DFD8D104E701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81316-2C86-442A-B03C-3B9A71869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27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62aa296d7_5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a62aa296d7_5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6500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1_Title Slid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9123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0" lvl="0" indent="-423323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423323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2332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858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5803900"/>
            <a:ext cx="12192000" cy="105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5"/>
          <p:cNvSpPr/>
          <p:nvPr/>
        </p:nvSpPr>
        <p:spPr>
          <a:xfrm rot="10800000" flipH="1">
            <a:off x="0" y="5778500"/>
            <a:ext cx="12192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5" descr="Small Use Shield_GoldOnTrans.ep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34703" y="238129"/>
            <a:ext cx="748400" cy="74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5" descr="1-lineWordmark_GoldOnCard_NoBG.eps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330268" y="6462031"/>
            <a:ext cx="2429600" cy="1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" descr="Formal_Viterbi_GoldOnCard_NoBG.eps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89469" y="6138311"/>
            <a:ext cx="2322400" cy="47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123258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7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10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957743" y="2311553"/>
            <a:ext cx="587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TPGA algorithm details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6981" y="132735"/>
            <a:ext cx="7152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②</a:t>
            </a:r>
            <a:r>
              <a:rPr lang="en-US" altLang="zh-CN" dirty="0" smtClean="0"/>
              <a:t>color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24465" y="502066"/>
            <a:ext cx="6017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Nodes connected by an edge have different colors 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24465" y="1504335"/>
            <a:ext cx="1023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After coloring, the number of colors represent the registers that needs to be used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464" y="1873666"/>
            <a:ext cx="4314825" cy="26384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63677" y="4512091"/>
            <a:ext cx="10441858" cy="1166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367115" y="4541112"/>
            <a:ext cx="8015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above example can never have less than four colors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And to realize this coloring is very hard. No efficient algorithms are know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468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316" y="0"/>
            <a:ext cx="4314825" cy="26384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91381" y="2638425"/>
            <a:ext cx="90407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There is a Heuristic method. </a:t>
            </a:r>
          </a:p>
          <a:p>
            <a:endParaRPr lang="en-US" altLang="zh-CN" dirty="0"/>
          </a:p>
          <a:p>
            <a:r>
              <a:rPr lang="en-US" altLang="zh-CN" dirty="0" smtClean="0"/>
              <a:t>	Pick a node with fewer than k neighbors. (k is the color number we desire)</a:t>
            </a:r>
          </a:p>
          <a:p>
            <a:r>
              <a:rPr lang="en-US" altLang="zh-CN" dirty="0" smtClean="0"/>
              <a:t>	Put this node on a stack and remove it from the figure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repeat until the graph has one node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826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68" y="106772"/>
            <a:ext cx="3019425" cy="28098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41058" y="1101665"/>
            <a:ext cx="576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remove a then b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68" y="3190567"/>
            <a:ext cx="3152775" cy="19812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67316" y="106772"/>
            <a:ext cx="4144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K=4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159045" y="3229897"/>
            <a:ext cx="564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All nodes have fewer than 4 neighs, and can be removed 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7676" y="4066100"/>
            <a:ext cx="397192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76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0723" y="0"/>
            <a:ext cx="6946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But there might exist a problem.</a:t>
            </a:r>
          </a:p>
          <a:p>
            <a:endParaRPr lang="en-US" altLang="zh-CN" dirty="0"/>
          </a:p>
          <a:p>
            <a:r>
              <a:rPr lang="en-US" altLang="zh-CN" dirty="0" smtClean="0"/>
              <a:t>If we desire color number is 3 for above example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23" y="1035920"/>
            <a:ext cx="3019425" cy="28098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734" y="1152832"/>
            <a:ext cx="2857500" cy="21336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200103" y="1035920"/>
            <a:ext cx="3126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we remove a first, cause it </a:t>
            </a:r>
            <a:r>
              <a:rPr lang="en-US" altLang="zh-CN" dirty="0" err="1" smtClean="0"/>
              <a:t>neibs</a:t>
            </a:r>
            <a:r>
              <a:rPr lang="en-US" altLang="zh-CN" dirty="0" smtClean="0"/>
              <a:t> less than 3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356555" y="4085303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For the next step we fail.</a:t>
            </a:r>
          </a:p>
          <a:p>
            <a:endParaRPr lang="en-US" altLang="zh-CN" dirty="0"/>
          </a:p>
          <a:p>
            <a:r>
              <a:rPr lang="en-US" altLang="zh-CN" dirty="0" smtClean="0"/>
              <a:t>Then spilling is introduced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698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3188110"/>
            <a:ext cx="2857500" cy="21336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421626" y="194187"/>
            <a:ext cx="5560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Allocate a memory location for f</a:t>
            </a:r>
          </a:p>
          <a:p>
            <a:endParaRPr lang="en-US" altLang="zh-CN" dirty="0"/>
          </a:p>
          <a:p>
            <a:r>
              <a:rPr lang="en-US" altLang="zh-CN" dirty="0" smtClean="0"/>
              <a:t>Before each operation uses f, insert f=fa</a:t>
            </a:r>
          </a:p>
          <a:p>
            <a:r>
              <a:rPr lang="en-US" altLang="zh-CN" dirty="0" smtClean="0"/>
              <a:t>After each operation that defines f, insert fa=f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9928" y="2585884"/>
            <a:ext cx="3209925" cy="2514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" y="0"/>
            <a:ext cx="3019425" cy="28098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350773" y="1886259"/>
            <a:ext cx="30086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a=</a:t>
            </a:r>
            <a:r>
              <a:rPr lang="en-US" altLang="zh-CN" dirty="0" err="1" smtClean="0"/>
              <a:t>b+c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d=-a;</a:t>
            </a:r>
          </a:p>
          <a:p>
            <a:r>
              <a:rPr lang="en-US" altLang="zh-CN" dirty="0" smtClean="0">
                <a:solidFill>
                  <a:srgbClr val="000000"/>
                </a:solidFill>
              </a:rPr>
              <a:t>f=fa;</a:t>
            </a:r>
          </a:p>
          <a:p>
            <a:r>
              <a:rPr lang="en-US" altLang="zh-CN" dirty="0" smtClean="0"/>
              <a:t>e=</a:t>
            </a:r>
            <a:r>
              <a:rPr lang="en-US" altLang="zh-CN" dirty="0" err="1" smtClean="0"/>
              <a:t>d+f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f=2e;</a:t>
            </a:r>
          </a:p>
          <a:p>
            <a:r>
              <a:rPr lang="en-US" altLang="zh-CN" dirty="0" smtClean="0">
                <a:solidFill>
                  <a:srgbClr val="000000"/>
                </a:solidFill>
              </a:rPr>
              <a:t>fa=f;</a:t>
            </a:r>
          </a:p>
          <a:p>
            <a:r>
              <a:rPr lang="en-US" altLang="zh-CN" dirty="0" smtClean="0"/>
              <a:t>b=</a:t>
            </a:r>
            <a:r>
              <a:rPr lang="en-US" altLang="zh-CN" dirty="0" err="1" smtClean="0"/>
              <a:t>d+e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e=e-1;</a:t>
            </a:r>
          </a:p>
          <a:p>
            <a:r>
              <a:rPr lang="en-US" altLang="zh-CN" dirty="0" smtClean="0">
                <a:solidFill>
                  <a:srgbClr val="000000"/>
                </a:solidFill>
              </a:rPr>
              <a:t>f=fa;</a:t>
            </a:r>
          </a:p>
          <a:p>
            <a:r>
              <a:rPr lang="en-US" altLang="zh-CN" dirty="0" smtClean="0"/>
              <a:t>b=</a:t>
            </a:r>
            <a:r>
              <a:rPr lang="en-US" altLang="zh-CN" dirty="0" err="1" smtClean="0"/>
              <a:t>f+c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6940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5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8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0" y="617640"/>
            <a:ext cx="7972425" cy="53625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861716" y="617640"/>
            <a:ext cx="5107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12-13. 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005901" y="2179692"/>
            <a:ext cx="481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509" y="1209178"/>
            <a:ext cx="5238466" cy="123372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716" y="2665104"/>
            <a:ext cx="45339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331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5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8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0" y="617640"/>
            <a:ext cx="7972425" cy="53625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861716" y="617640"/>
            <a:ext cx="5107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2.the buffer size is defined by the padded output feature map size(the start vertex)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861716" y="1516732"/>
            <a:ext cx="5032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 the external buffer size sets to zero at the </a:t>
            </a:r>
            <a:r>
              <a:rPr lang="en-US" altLang="zh-CN" dirty="0" err="1" smtClean="0"/>
              <a:t>begining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850563" y="2415824"/>
            <a:ext cx="5032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 PF’s(partition factor) value is random at the </a:t>
            </a:r>
            <a:r>
              <a:rPr lang="en-US" altLang="zh-CN" dirty="0" err="1" smtClean="0"/>
              <a:t>begining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402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5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8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0" y="617640"/>
            <a:ext cx="7972425" cy="53625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861716" y="617640"/>
            <a:ext cx="51072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5. If we have V layers, then for each layer its on-chip buffer size, memory interfaces need to reallocate, </a:t>
            </a:r>
            <a:r>
              <a:rPr lang="en-US" altLang="zh-CN" dirty="0"/>
              <a:t>a</a:t>
            </a:r>
            <a:r>
              <a:rPr lang="en-US" altLang="zh-CN" dirty="0" smtClean="0"/>
              <a:t>nd accelerator's need to partition and maps to different dies   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861716" y="1837248"/>
            <a:ext cx="50329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 If external buffer size less than the total on-chip mem, then we need to continue allocate buffer size to external buffer. </a:t>
            </a:r>
            <a:r>
              <a:rPr lang="en-US" altLang="zh-CN" dirty="0" err="1" smtClean="0"/>
              <a:t>Unitll</a:t>
            </a:r>
            <a:r>
              <a:rPr lang="en-US" altLang="zh-CN" dirty="0" smtClean="0"/>
              <a:t> external buffer size larger or equal to the total on-chip mem.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861715" y="3550530"/>
            <a:ext cx="5032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8. Based on the number of accelerator, we group the layers.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2786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5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8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272556" y="649200"/>
            <a:ext cx="5032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8. Based on the number of accelerator, we group the layers.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01" y="1346426"/>
            <a:ext cx="5909248" cy="2593057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153293" y="1161907"/>
            <a:ext cx="4963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Each group contains the same number of consecutive convolutional layers equal to the number of accelerators.</a:t>
            </a:r>
          </a:p>
          <a:p>
            <a:endParaRPr lang="en-US" altLang="zh-CN" dirty="0"/>
          </a:p>
        </p:txBody>
      </p:sp>
      <p:sp>
        <p:nvSpPr>
          <p:cNvPr id="16" name="文本框 15"/>
          <p:cNvSpPr txBox="1"/>
          <p:nvPr/>
        </p:nvSpPr>
        <p:spPr>
          <a:xfrm>
            <a:off x="6318298" y="2550139"/>
            <a:ext cx="5170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Layer from different groups execute sequentially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9815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5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8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0" y="617640"/>
            <a:ext cx="7972425" cy="53625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861716" y="617640"/>
            <a:ext cx="5107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9. Since we have partitioned the graph, GG needs occupy stream buffer, so we add them all and get the total stream buffer size.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861716" y="1837248"/>
            <a:ext cx="5032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</a:t>
            </a:r>
            <a:r>
              <a:rPr lang="en-US" altLang="zh-CN" dirty="0"/>
              <a:t>. It has three parameters. Number of buffer, buffer size, partition factor for each </a:t>
            </a:r>
            <a:r>
              <a:rPr lang="en-US" altLang="zh-CN" dirty="0" smtClean="0"/>
              <a:t>buffer 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716" y="2570765"/>
            <a:ext cx="3914775" cy="4572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005901" y="2179692"/>
            <a:ext cx="481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861716" y="3027965"/>
            <a:ext cx="4963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s: size of data to store</a:t>
            </a:r>
          </a:p>
          <a:p>
            <a:r>
              <a:rPr lang="en-US" altLang="zh-CN" dirty="0" err="1" smtClean="0">
                <a:solidFill>
                  <a:srgbClr val="00B050"/>
                </a:solidFill>
              </a:rPr>
              <a:t>N</a:t>
            </a:r>
            <a:r>
              <a:rPr lang="en-US" altLang="zh-CN" sz="900" dirty="0" err="1" smtClean="0">
                <a:solidFill>
                  <a:srgbClr val="00B050"/>
                </a:solidFill>
              </a:rPr>
              <a:t>blk</a:t>
            </a:r>
            <a:r>
              <a:rPr lang="en-US" altLang="zh-CN" dirty="0" smtClean="0">
                <a:solidFill>
                  <a:srgbClr val="00B050"/>
                </a:solidFill>
              </a:rPr>
              <a:t>: BRAM consumption of a unit </a:t>
            </a:r>
            <a:r>
              <a:rPr lang="en-US" altLang="zh-CN" dirty="0" err="1" smtClean="0">
                <a:solidFill>
                  <a:srgbClr val="00B050"/>
                </a:solidFill>
              </a:rPr>
              <a:t>bw</a:t>
            </a:r>
            <a:r>
              <a:rPr lang="en-US" altLang="zh-CN" dirty="0" smtClean="0">
                <a:solidFill>
                  <a:srgbClr val="00B050"/>
                </a:solidFill>
              </a:rPr>
              <a:t>-width buffer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36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3;p10"/>
          <p:cNvGrpSpPr/>
          <p:nvPr/>
        </p:nvGrpSpPr>
        <p:grpSpPr>
          <a:xfrm>
            <a:off x="1" y="0"/>
            <a:ext cx="10632559" cy="453656"/>
            <a:chOff x="0" y="0"/>
            <a:chExt cx="7974419" cy="340242"/>
          </a:xfrm>
        </p:grpSpPr>
        <p:sp>
          <p:nvSpPr>
            <p:cNvPr id="5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5;p10"/>
            <p:cNvSpPr txBox="1"/>
            <p:nvPr/>
          </p:nvSpPr>
          <p:spPr>
            <a:xfrm>
              <a:off x="51742" y="32465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dist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Latest Progress                                                                                         </a:t>
              </a:r>
              <a:r>
                <a:rPr lang="en-US" altLang="zh-CN" sz="1333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link fault error in table</a:t>
              </a: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Google Shape;53;p10"/>
          <p:cNvGrpSpPr/>
          <p:nvPr/>
        </p:nvGrpSpPr>
        <p:grpSpPr>
          <a:xfrm>
            <a:off x="-43496" y="0"/>
            <a:ext cx="10676056" cy="453656"/>
            <a:chOff x="-32623" y="0"/>
            <a:chExt cx="8007042" cy="340242"/>
          </a:xfrm>
        </p:grpSpPr>
        <p:sp>
          <p:nvSpPr>
            <p:cNvPr id="8" name="Google Shape;54;p10"/>
            <p:cNvSpPr/>
            <p:nvPr/>
          </p:nvSpPr>
          <p:spPr>
            <a:xfrm>
              <a:off x="0" y="0"/>
              <a:ext cx="7974419" cy="340242"/>
            </a:xfrm>
            <a:prstGeom prst="rect">
              <a:avLst/>
            </a:prstGeom>
            <a:gradFill>
              <a:gsLst>
                <a:gs pos="0">
                  <a:srgbClr val="F1BDBD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5;p10"/>
            <p:cNvSpPr txBox="1"/>
            <p:nvPr/>
          </p:nvSpPr>
          <p:spPr>
            <a:xfrm>
              <a:off x="-32623" y="5900"/>
              <a:ext cx="78547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  </a:t>
              </a:r>
              <a:r>
                <a:rPr lang="en-US" altLang="zh-CN" sz="1867" kern="0" dirty="0" smtClean="0">
                  <a:solidFill>
                    <a:srgbClr val="FFFFFF"/>
                  </a:solidFill>
                  <a:latin typeface="Arial"/>
                  <a:cs typeface="Arial"/>
                  <a:sym typeface="Arial"/>
                </a:rPr>
                <a:t>Major work</a:t>
              </a:r>
              <a:endParaRPr lang="en-US" altLang="zh-CN" sz="1400" kern="0" dirty="0" smtClean="0">
                <a:solidFill>
                  <a:srgbClr val="000000"/>
                </a:solidFill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sz="1400" dirty="0" smtClean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dist" defTabSz="1219170">
                <a:buClr>
                  <a:srgbClr val="000000"/>
                </a:buClr>
              </a:pPr>
              <a:endParaRPr lang="en-US" altLang="zh-CN"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867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0" y="617640"/>
            <a:ext cx="7972425" cy="53625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861716" y="617640"/>
            <a:ext cx="5107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11. </a:t>
            </a:r>
            <a:r>
              <a:rPr lang="en-US" altLang="zh-CN" dirty="0" err="1" smtClean="0"/>
              <a:t>ActBufAlloc</a:t>
            </a:r>
            <a:r>
              <a:rPr lang="en-US" altLang="zh-CN" dirty="0"/>
              <a:t> </a:t>
            </a:r>
            <a:r>
              <a:rPr lang="en-US" altLang="zh-CN" dirty="0" smtClean="0"/>
              <a:t>has to input. GG(V1,E1) comes from the partition, </a:t>
            </a:r>
            <a:r>
              <a:rPr lang="en-US" altLang="zh-CN" dirty="0" err="1" smtClean="0"/>
              <a:t>Qact</a:t>
            </a:r>
            <a:r>
              <a:rPr lang="en-US" altLang="zh-CN" dirty="0" smtClean="0"/>
              <a:t>(Activation buffer size) comes from  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4194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5107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11. </a:t>
            </a:r>
            <a:r>
              <a:rPr lang="en-US" altLang="zh-CN" dirty="0" err="1" smtClean="0"/>
              <a:t>ActBufAlloc</a:t>
            </a:r>
            <a:r>
              <a:rPr lang="en-US" altLang="zh-CN" dirty="0"/>
              <a:t> </a:t>
            </a:r>
            <a:r>
              <a:rPr lang="en-US" altLang="zh-CN" dirty="0" smtClean="0"/>
              <a:t>has to input. GG(V1,E1) comes from the partition, </a:t>
            </a:r>
            <a:r>
              <a:rPr lang="en-US" altLang="zh-CN" dirty="0" err="1" smtClean="0"/>
              <a:t>Qact</a:t>
            </a:r>
            <a:r>
              <a:rPr lang="en-US" altLang="zh-CN" dirty="0" smtClean="0"/>
              <a:t>(Activation buffer size) comes from  10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14300" y="1353264"/>
            <a:ext cx="812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use well-know optimizing compiler techniques to do a global data-flow analysis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51710" y="2129552"/>
            <a:ext cx="384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Build the register interference graph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21330" y="2920364"/>
            <a:ext cx="230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Variable propagation 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92480" y="3881318"/>
            <a:ext cx="676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Construct a 32-coloring by following seemingly trivial observation</a:t>
            </a:r>
            <a:endParaRPr lang="zh-CN" altLang="en-US" dirty="0">
              <a:solidFill>
                <a:srgbClr val="000000"/>
              </a:solidFill>
            </a:endParaRPr>
          </a:p>
        </p:txBody>
      </p:sp>
      <p:cxnSp>
        <p:nvCxnSpPr>
          <p:cNvPr id="9" name="直接箭头连接符 8"/>
          <p:cNvCxnSpPr>
            <a:stCxn id="5" idx="2"/>
            <a:endCxn id="6" idx="0"/>
          </p:cNvCxnSpPr>
          <p:nvPr/>
        </p:nvCxnSpPr>
        <p:spPr>
          <a:xfrm>
            <a:off x="4175760" y="1722596"/>
            <a:ext cx="0" cy="406956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2"/>
            <a:endCxn id="7" idx="0"/>
          </p:cNvCxnSpPr>
          <p:nvPr/>
        </p:nvCxnSpPr>
        <p:spPr>
          <a:xfrm>
            <a:off x="4175760" y="2498884"/>
            <a:ext cx="0" cy="42148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2"/>
            <a:endCxn id="8" idx="0"/>
          </p:cNvCxnSpPr>
          <p:nvPr/>
        </p:nvCxnSpPr>
        <p:spPr>
          <a:xfrm>
            <a:off x="4175760" y="3289696"/>
            <a:ext cx="0" cy="591622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83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243840" y="203200"/>
            <a:ext cx="580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r>
              <a:rPr lang="en-US" altLang="zh-CN" dirty="0" smtClean="0"/>
              <a:t>uild, Color and Spill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950720" y="757198"/>
            <a:ext cx="238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consider a program: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a=</a:t>
            </a:r>
            <a:r>
              <a:rPr lang="en-US" altLang="zh-CN" dirty="0" err="1" smtClean="0"/>
              <a:t>c+d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e=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f=e-1;</a:t>
            </a:r>
          </a:p>
          <a:p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6208087" y="1311196"/>
            <a:ext cx="392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We can allocate </a:t>
            </a:r>
            <a:r>
              <a:rPr lang="en-US" altLang="zh-CN" dirty="0" err="1" smtClean="0"/>
              <a:t>a,e,f</a:t>
            </a:r>
            <a:r>
              <a:rPr lang="en-US" altLang="zh-CN" dirty="0" smtClean="0"/>
              <a:t> to one register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675239" y="2234526"/>
            <a:ext cx="1932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r1=r2+r3;</a:t>
            </a:r>
          </a:p>
          <a:p>
            <a:r>
              <a:rPr lang="en-US" altLang="zh-CN" dirty="0" smtClean="0"/>
              <a:t>r1=r1+r4;</a:t>
            </a:r>
          </a:p>
          <a:p>
            <a:r>
              <a:rPr lang="en-US" altLang="zh-CN" dirty="0" smtClean="0"/>
              <a:t>r1=r1-1;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452716" y="3559631"/>
            <a:ext cx="10309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Two temporaries that are live simultaneously cannot be allocated in the same register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4011561" y="4450518"/>
            <a:ext cx="387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So construct an undirected graph</a:t>
            </a:r>
            <a:endParaRPr lang="zh-CN" altLang="en-US" dirty="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98" t="33839" r="8314" b="41649"/>
          <a:stretch/>
        </p:blipFill>
        <p:spPr>
          <a:xfrm>
            <a:off x="8168967" y="1821022"/>
            <a:ext cx="1755058" cy="166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15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14399" y="745105"/>
            <a:ext cx="746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Each temporary is a node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14398" y="1186946"/>
            <a:ext cx="8657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 If two nodes are living simultaneously, then there is a edge between them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14398" y="1757972"/>
            <a:ext cx="985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Hence, two temps can be allocated to the same register if there is no edge connecting them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050" y="3628102"/>
            <a:ext cx="3438525" cy="26860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39213" y="0"/>
            <a:ext cx="5928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①</a:t>
            </a:r>
            <a:r>
              <a:rPr lang="en-US" altLang="zh-CN" dirty="0" smtClean="0"/>
              <a:t>Build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091380" y="2373892"/>
            <a:ext cx="30086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a=</a:t>
            </a:r>
            <a:r>
              <a:rPr lang="en-US" altLang="zh-CN" dirty="0" err="1" smtClean="0"/>
              <a:t>b+c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d=-a;</a:t>
            </a:r>
          </a:p>
          <a:p>
            <a:r>
              <a:rPr lang="en-US" altLang="zh-CN" dirty="0" smtClean="0"/>
              <a:t>e=</a:t>
            </a:r>
            <a:r>
              <a:rPr lang="en-US" altLang="zh-CN" dirty="0" err="1" smtClean="0"/>
              <a:t>d+f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f=2e;</a:t>
            </a:r>
          </a:p>
          <a:p>
            <a:r>
              <a:rPr lang="en-US" altLang="zh-CN" dirty="0" smtClean="0"/>
              <a:t>b=</a:t>
            </a:r>
            <a:r>
              <a:rPr lang="en-US" altLang="zh-CN" dirty="0" err="1" smtClean="0"/>
              <a:t>d+e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e=e-1;</a:t>
            </a:r>
          </a:p>
          <a:p>
            <a:r>
              <a:rPr lang="en-US" altLang="zh-CN" dirty="0" smtClean="0"/>
              <a:t>b=</a:t>
            </a:r>
            <a:r>
              <a:rPr lang="en-US" altLang="zh-CN" dirty="0" err="1" smtClean="0"/>
              <a:t>f+c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818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23">
      <a:dk1>
        <a:srgbClr val="99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4393</TotalTime>
  <Words>635</Words>
  <Application>Microsoft Office PowerPoint</Application>
  <PresentationFormat>宽屏</PresentationFormat>
  <Paragraphs>121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宋体</vt:lpstr>
      <vt:lpstr>Arial</vt:lpstr>
      <vt:lpstr>Calibri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Fault Simulator and Measurement</dc:title>
  <dc:creator>彭 勃</dc:creator>
  <cp:lastModifiedBy>Yun Feng</cp:lastModifiedBy>
  <cp:revision>213</cp:revision>
  <dcterms:created xsi:type="dcterms:W3CDTF">2021-02-08T18:24:14Z</dcterms:created>
  <dcterms:modified xsi:type="dcterms:W3CDTF">2021-08-30T18:57:44Z</dcterms:modified>
</cp:coreProperties>
</file>