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7" r:id="rId1"/>
  </p:sldMasterIdLst>
  <p:notesMasterIdLst>
    <p:notesMasterId r:id="rId39"/>
  </p:notesMasterIdLst>
  <p:sldIdLst>
    <p:sldId id="258" r:id="rId2"/>
    <p:sldId id="308" r:id="rId3"/>
    <p:sldId id="291" r:id="rId4"/>
    <p:sldId id="287" r:id="rId5"/>
    <p:sldId id="306" r:id="rId6"/>
    <p:sldId id="292" r:id="rId7"/>
    <p:sldId id="259" r:id="rId8"/>
    <p:sldId id="268" r:id="rId9"/>
    <p:sldId id="269" r:id="rId10"/>
    <p:sldId id="273" r:id="rId11"/>
    <p:sldId id="270" r:id="rId12"/>
    <p:sldId id="271" r:id="rId13"/>
    <p:sldId id="274" r:id="rId14"/>
    <p:sldId id="272" r:id="rId15"/>
    <p:sldId id="281" r:id="rId16"/>
    <p:sldId id="261" r:id="rId17"/>
    <p:sldId id="267" r:id="rId18"/>
    <p:sldId id="288" r:id="rId19"/>
    <p:sldId id="275" r:id="rId20"/>
    <p:sldId id="282" r:id="rId21"/>
    <p:sldId id="283" r:id="rId22"/>
    <p:sldId id="293" r:id="rId23"/>
    <p:sldId id="260" r:id="rId24"/>
    <p:sldId id="277" r:id="rId25"/>
    <p:sldId id="278" r:id="rId26"/>
    <p:sldId id="280" r:id="rId27"/>
    <p:sldId id="305" r:id="rId28"/>
    <p:sldId id="304" r:id="rId29"/>
    <p:sldId id="302" r:id="rId30"/>
    <p:sldId id="299" r:id="rId31"/>
    <p:sldId id="296" r:id="rId32"/>
    <p:sldId id="297" r:id="rId33"/>
    <p:sldId id="298" r:id="rId34"/>
    <p:sldId id="300" r:id="rId35"/>
    <p:sldId id="301" r:id="rId36"/>
    <p:sldId id="294" r:id="rId37"/>
    <p:sldId id="31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1"/>
  </p:normalViewPr>
  <p:slideViewPr>
    <p:cSldViewPr snapToGrid="0">
      <p:cViewPr>
        <p:scale>
          <a:sx n="90" d="100"/>
          <a:sy n="90" d="100"/>
        </p:scale>
        <p:origin x="14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FF39D9-F373-4DD9-85E1-E2031F29F60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7B2D4A3-6B8D-4D2E-983E-D5E1A518562E}">
      <dgm:prSet/>
      <dgm:spPr/>
      <dgm:t>
        <a:bodyPr/>
        <a:lstStyle/>
        <a:p>
          <a:pPr>
            <a:lnSpc>
              <a:spcPct val="100000"/>
            </a:lnSpc>
          </a:pPr>
          <a:r>
            <a:rPr lang="en-US"/>
            <a:t>1. Brief Overview of Business Segments and Most Recent Earnings</a:t>
          </a:r>
        </a:p>
      </dgm:t>
    </dgm:pt>
    <dgm:pt modelId="{6A498D5D-35D5-4D12-8FB5-49A6B3F56877}" type="parTrans" cxnId="{D059DDC5-6883-4DC8-9590-8445AA162DEE}">
      <dgm:prSet/>
      <dgm:spPr/>
      <dgm:t>
        <a:bodyPr/>
        <a:lstStyle/>
        <a:p>
          <a:endParaRPr lang="en-US"/>
        </a:p>
      </dgm:t>
    </dgm:pt>
    <dgm:pt modelId="{51CE4098-9AD3-409C-8228-B67834FFC2C9}" type="sibTrans" cxnId="{D059DDC5-6883-4DC8-9590-8445AA162DEE}">
      <dgm:prSet/>
      <dgm:spPr/>
      <dgm:t>
        <a:bodyPr/>
        <a:lstStyle/>
        <a:p>
          <a:endParaRPr lang="en-US"/>
        </a:p>
      </dgm:t>
    </dgm:pt>
    <dgm:pt modelId="{8ACA1EE2-BC74-4F08-9B10-A9B7299D12B2}">
      <dgm:prSet/>
      <dgm:spPr/>
      <dgm:t>
        <a:bodyPr/>
        <a:lstStyle/>
        <a:p>
          <a:pPr>
            <a:lnSpc>
              <a:spcPct val="100000"/>
            </a:lnSpc>
          </a:pPr>
          <a:r>
            <a:rPr lang="en-US"/>
            <a:t>2. Financial Comps </a:t>
          </a:r>
        </a:p>
      </dgm:t>
    </dgm:pt>
    <dgm:pt modelId="{3A118908-03F0-442E-863F-F371144F1DB0}" type="parTrans" cxnId="{F190B2AD-31CB-4F39-9995-E14AC9678A6D}">
      <dgm:prSet/>
      <dgm:spPr/>
      <dgm:t>
        <a:bodyPr/>
        <a:lstStyle/>
        <a:p>
          <a:endParaRPr lang="en-US"/>
        </a:p>
      </dgm:t>
    </dgm:pt>
    <dgm:pt modelId="{1E3A9FB4-24D1-4678-B337-98D38D483760}" type="sibTrans" cxnId="{F190B2AD-31CB-4F39-9995-E14AC9678A6D}">
      <dgm:prSet/>
      <dgm:spPr/>
      <dgm:t>
        <a:bodyPr/>
        <a:lstStyle/>
        <a:p>
          <a:endParaRPr lang="en-US"/>
        </a:p>
      </dgm:t>
    </dgm:pt>
    <dgm:pt modelId="{73ADE044-1379-4157-80EA-4838224AA049}">
      <dgm:prSet/>
      <dgm:spPr/>
      <dgm:t>
        <a:bodyPr/>
        <a:lstStyle/>
        <a:p>
          <a:pPr>
            <a:lnSpc>
              <a:spcPct val="100000"/>
            </a:lnSpc>
          </a:pPr>
          <a:r>
            <a:rPr lang="en-US"/>
            <a:t>3. Earning Call Highlights</a:t>
          </a:r>
        </a:p>
      </dgm:t>
    </dgm:pt>
    <dgm:pt modelId="{C26C982E-10BF-43F5-BF32-E8DBEF6BC509}" type="parTrans" cxnId="{FE1B8B7D-F0B1-419C-B750-F32CA1B5B834}">
      <dgm:prSet/>
      <dgm:spPr/>
      <dgm:t>
        <a:bodyPr/>
        <a:lstStyle/>
        <a:p>
          <a:endParaRPr lang="en-US"/>
        </a:p>
      </dgm:t>
    </dgm:pt>
    <dgm:pt modelId="{69D2561D-FCF5-4DD1-A22C-910416C8904D}" type="sibTrans" cxnId="{FE1B8B7D-F0B1-419C-B750-F32CA1B5B834}">
      <dgm:prSet/>
      <dgm:spPr/>
      <dgm:t>
        <a:bodyPr/>
        <a:lstStyle/>
        <a:p>
          <a:endParaRPr lang="en-US"/>
        </a:p>
      </dgm:t>
    </dgm:pt>
    <dgm:pt modelId="{B162E7E7-6934-4373-A062-4DB882396635}">
      <dgm:prSet/>
      <dgm:spPr/>
      <dgm:t>
        <a:bodyPr/>
        <a:lstStyle/>
        <a:p>
          <a:pPr>
            <a:lnSpc>
              <a:spcPct val="100000"/>
            </a:lnSpc>
          </a:pPr>
          <a:r>
            <a:rPr lang="en-US"/>
            <a:t>4. Systematic Factor Back Test </a:t>
          </a:r>
        </a:p>
      </dgm:t>
    </dgm:pt>
    <dgm:pt modelId="{4E49EDD9-EA01-4714-9BD1-F37B7AB23EB3}" type="parTrans" cxnId="{F5095678-8C2A-488A-8820-9E1BD47F0938}">
      <dgm:prSet/>
      <dgm:spPr/>
      <dgm:t>
        <a:bodyPr/>
        <a:lstStyle/>
        <a:p>
          <a:endParaRPr lang="en-US"/>
        </a:p>
      </dgm:t>
    </dgm:pt>
    <dgm:pt modelId="{01D5EB25-C2E4-409F-9084-B897E92F18C1}" type="sibTrans" cxnId="{F5095678-8C2A-488A-8820-9E1BD47F0938}">
      <dgm:prSet/>
      <dgm:spPr/>
      <dgm:t>
        <a:bodyPr/>
        <a:lstStyle/>
        <a:p>
          <a:endParaRPr lang="en-US"/>
        </a:p>
      </dgm:t>
    </dgm:pt>
    <dgm:pt modelId="{5FCF408F-AEAD-4560-AD7B-AE455703F075}">
      <dgm:prSet/>
      <dgm:spPr/>
      <dgm:t>
        <a:bodyPr/>
        <a:lstStyle/>
        <a:p>
          <a:pPr>
            <a:lnSpc>
              <a:spcPct val="100000"/>
            </a:lnSpc>
          </a:pPr>
          <a:r>
            <a:rPr lang="en-US"/>
            <a:t>5. Long Only Systematic </a:t>
          </a:r>
        </a:p>
      </dgm:t>
    </dgm:pt>
    <dgm:pt modelId="{4D089106-8D78-405B-A4B5-CD4A3D375B56}" type="parTrans" cxnId="{0F10768C-B871-4A73-A816-7EFEA3CC0468}">
      <dgm:prSet/>
      <dgm:spPr/>
      <dgm:t>
        <a:bodyPr/>
        <a:lstStyle/>
        <a:p>
          <a:endParaRPr lang="en-US"/>
        </a:p>
      </dgm:t>
    </dgm:pt>
    <dgm:pt modelId="{F0AF8907-AED2-41C6-8EB3-C9D7090E2A1D}" type="sibTrans" cxnId="{0F10768C-B871-4A73-A816-7EFEA3CC0468}">
      <dgm:prSet/>
      <dgm:spPr/>
      <dgm:t>
        <a:bodyPr/>
        <a:lstStyle/>
        <a:p>
          <a:endParaRPr lang="en-US"/>
        </a:p>
      </dgm:t>
    </dgm:pt>
    <dgm:pt modelId="{8C5129F8-001C-4CBC-837D-52252C412EDD}">
      <dgm:prSet/>
      <dgm:spPr/>
      <dgm:t>
        <a:bodyPr/>
        <a:lstStyle/>
        <a:p>
          <a:pPr>
            <a:lnSpc>
              <a:spcPct val="100000"/>
            </a:lnSpc>
          </a:pPr>
          <a:r>
            <a:rPr lang="en-US"/>
            <a:t>6. HII Factor Exposures </a:t>
          </a:r>
        </a:p>
      </dgm:t>
    </dgm:pt>
    <dgm:pt modelId="{2237F915-DE41-4EE3-BE1E-E091D7006B07}" type="parTrans" cxnId="{4F66EE37-48F8-408F-8254-B88AFFF8E629}">
      <dgm:prSet/>
      <dgm:spPr/>
      <dgm:t>
        <a:bodyPr/>
        <a:lstStyle/>
        <a:p>
          <a:endParaRPr lang="en-US"/>
        </a:p>
      </dgm:t>
    </dgm:pt>
    <dgm:pt modelId="{F95B3FFB-709C-405B-A020-C6142501A74B}" type="sibTrans" cxnId="{4F66EE37-48F8-408F-8254-B88AFFF8E629}">
      <dgm:prSet/>
      <dgm:spPr/>
      <dgm:t>
        <a:bodyPr/>
        <a:lstStyle/>
        <a:p>
          <a:endParaRPr lang="en-US"/>
        </a:p>
      </dgm:t>
    </dgm:pt>
    <dgm:pt modelId="{2193AD98-EB62-4729-A697-EFC3D97D9E06}">
      <dgm:prSet/>
      <dgm:spPr/>
      <dgm:t>
        <a:bodyPr/>
        <a:lstStyle/>
        <a:p>
          <a:pPr>
            <a:lnSpc>
              <a:spcPct val="100000"/>
            </a:lnSpc>
          </a:pPr>
          <a:r>
            <a:rPr lang="en-US"/>
            <a:t>7. Code</a:t>
          </a:r>
        </a:p>
      </dgm:t>
    </dgm:pt>
    <dgm:pt modelId="{1C85A8B6-594C-425D-B546-ECA3AB31747B}" type="parTrans" cxnId="{C2B13152-D23B-4503-9024-BFEA65F79BAE}">
      <dgm:prSet/>
      <dgm:spPr/>
      <dgm:t>
        <a:bodyPr/>
        <a:lstStyle/>
        <a:p>
          <a:endParaRPr lang="en-US"/>
        </a:p>
      </dgm:t>
    </dgm:pt>
    <dgm:pt modelId="{69930FE5-C8ED-4196-A245-CFB550F856D2}" type="sibTrans" cxnId="{C2B13152-D23B-4503-9024-BFEA65F79BAE}">
      <dgm:prSet/>
      <dgm:spPr/>
      <dgm:t>
        <a:bodyPr/>
        <a:lstStyle/>
        <a:p>
          <a:endParaRPr lang="en-US"/>
        </a:p>
      </dgm:t>
    </dgm:pt>
    <dgm:pt modelId="{9B67F03A-25A8-42B4-AFF7-ED134893F1DC}" type="pres">
      <dgm:prSet presAssocID="{C9FF39D9-F373-4DD9-85E1-E2031F29F607}" presName="root" presStyleCnt="0">
        <dgm:presLayoutVars>
          <dgm:dir/>
          <dgm:resizeHandles val="exact"/>
        </dgm:presLayoutVars>
      </dgm:prSet>
      <dgm:spPr/>
    </dgm:pt>
    <dgm:pt modelId="{8C1312AE-44AD-4D50-8D69-0B6C6E963745}" type="pres">
      <dgm:prSet presAssocID="{97B2D4A3-6B8D-4D2E-983E-D5E1A518562E}" presName="compNode" presStyleCnt="0"/>
      <dgm:spPr/>
    </dgm:pt>
    <dgm:pt modelId="{F4E0AAB9-4B6E-4028-8458-EB489607B80C}" type="pres">
      <dgm:prSet presAssocID="{97B2D4A3-6B8D-4D2E-983E-D5E1A518562E}" presName="bgRect" presStyleLbl="bgShp" presStyleIdx="0" presStyleCnt="7"/>
      <dgm:spPr/>
    </dgm:pt>
    <dgm:pt modelId="{8CB657DD-BF43-4A24-BEB7-A8D077B943AB}" type="pres">
      <dgm:prSet presAssocID="{97B2D4A3-6B8D-4D2E-983E-D5E1A518562E}"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ey"/>
        </a:ext>
      </dgm:extLst>
    </dgm:pt>
    <dgm:pt modelId="{63357FD3-051B-48B9-BF30-35B9597FE82F}" type="pres">
      <dgm:prSet presAssocID="{97B2D4A3-6B8D-4D2E-983E-D5E1A518562E}" presName="spaceRect" presStyleCnt="0"/>
      <dgm:spPr/>
    </dgm:pt>
    <dgm:pt modelId="{228BFEC5-94CC-45A1-81B0-D44E49BFDAAA}" type="pres">
      <dgm:prSet presAssocID="{97B2D4A3-6B8D-4D2E-983E-D5E1A518562E}" presName="parTx" presStyleLbl="revTx" presStyleIdx="0" presStyleCnt="7">
        <dgm:presLayoutVars>
          <dgm:chMax val="0"/>
          <dgm:chPref val="0"/>
        </dgm:presLayoutVars>
      </dgm:prSet>
      <dgm:spPr/>
    </dgm:pt>
    <dgm:pt modelId="{D89C4E26-BE2D-4A73-8A8D-39BE66074014}" type="pres">
      <dgm:prSet presAssocID="{51CE4098-9AD3-409C-8228-B67834FFC2C9}" presName="sibTrans" presStyleCnt="0"/>
      <dgm:spPr/>
    </dgm:pt>
    <dgm:pt modelId="{3CD32E84-4F84-4DFD-AF22-8DCC089C84A6}" type="pres">
      <dgm:prSet presAssocID="{8ACA1EE2-BC74-4F08-9B10-A9B7299D12B2}" presName="compNode" presStyleCnt="0"/>
      <dgm:spPr/>
    </dgm:pt>
    <dgm:pt modelId="{A90450DE-34F2-44FF-A696-47F0F8F9F981}" type="pres">
      <dgm:prSet presAssocID="{8ACA1EE2-BC74-4F08-9B10-A9B7299D12B2}" presName="bgRect" presStyleLbl="bgShp" presStyleIdx="1" presStyleCnt="7"/>
      <dgm:spPr/>
    </dgm:pt>
    <dgm:pt modelId="{D42016B1-9263-4B69-80EF-C9CCCAA72F05}" type="pres">
      <dgm:prSet presAssocID="{8ACA1EE2-BC74-4F08-9B10-A9B7299D12B2}"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ins"/>
        </a:ext>
      </dgm:extLst>
    </dgm:pt>
    <dgm:pt modelId="{D078217F-D943-4122-981E-E825ED572E1D}" type="pres">
      <dgm:prSet presAssocID="{8ACA1EE2-BC74-4F08-9B10-A9B7299D12B2}" presName="spaceRect" presStyleCnt="0"/>
      <dgm:spPr/>
    </dgm:pt>
    <dgm:pt modelId="{5ED16EC2-61A6-48D4-954B-624A00E60899}" type="pres">
      <dgm:prSet presAssocID="{8ACA1EE2-BC74-4F08-9B10-A9B7299D12B2}" presName="parTx" presStyleLbl="revTx" presStyleIdx="1" presStyleCnt="7">
        <dgm:presLayoutVars>
          <dgm:chMax val="0"/>
          <dgm:chPref val="0"/>
        </dgm:presLayoutVars>
      </dgm:prSet>
      <dgm:spPr/>
    </dgm:pt>
    <dgm:pt modelId="{EDC2DB38-D107-41A6-A6CA-D08BCF784C4C}" type="pres">
      <dgm:prSet presAssocID="{1E3A9FB4-24D1-4678-B337-98D38D483760}" presName="sibTrans" presStyleCnt="0"/>
      <dgm:spPr/>
    </dgm:pt>
    <dgm:pt modelId="{F674B950-A281-4BC3-BF9E-6C467C8BC012}" type="pres">
      <dgm:prSet presAssocID="{73ADE044-1379-4157-80EA-4838224AA049}" presName="compNode" presStyleCnt="0"/>
      <dgm:spPr/>
    </dgm:pt>
    <dgm:pt modelId="{3F18046D-1BEF-48C9-9F97-EA1ABC54F14D}" type="pres">
      <dgm:prSet presAssocID="{73ADE044-1379-4157-80EA-4838224AA049}" presName="bgRect" presStyleLbl="bgShp" presStyleIdx="2" presStyleCnt="7"/>
      <dgm:spPr/>
    </dgm:pt>
    <dgm:pt modelId="{4FD51E82-F6BA-4127-A2BC-5156D1776CA7}" type="pres">
      <dgm:prSet presAssocID="{73ADE044-1379-4157-80EA-4838224AA049}"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pward trend"/>
        </a:ext>
      </dgm:extLst>
    </dgm:pt>
    <dgm:pt modelId="{EC0056FD-5E59-431F-A74F-99478A31A8F3}" type="pres">
      <dgm:prSet presAssocID="{73ADE044-1379-4157-80EA-4838224AA049}" presName="spaceRect" presStyleCnt="0"/>
      <dgm:spPr/>
    </dgm:pt>
    <dgm:pt modelId="{D7982351-76B9-4D3F-9D95-0B01C50922EF}" type="pres">
      <dgm:prSet presAssocID="{73ADE044-1379-4157-80EA-4838224AA049}" presName="parTx" presStyleLbl="revTx" presStyleIdx="2" presStyleCnt="7">
        <dgm:presLayoutVars>
          <dgm:chMax val="0"/>
          <dgm:chPref val="0"/>
        </dgm:presLayoutVars>
      </dgm:prSet>
      <dgm:spPr/>
    </dgm:pt>
    <dgm:pt modelId="{327DCABD-2AD4-4821-84F6-775C69294126}" type="pres">
      <dgm:prSet presAssocID="{69D2561D-FCF5-4DD1-A22C-910416C8904D}" presName="sibTrans" presStyleCnt="0"/>
      <dgm:spPr/>
    </dgm:pt>
    <dgm:pt modelId="{47D4B548-FBFB-4E97-A693-4CD5F7AB4577}" type="pres">
      <dgm:prSet presAssocID="{B162E7E7-6934-4373-A062-4DB882396635}" presName="compNode" presStyleCnt="0"/>
      <dgm:spPr/>
    </dgm:pt>
    <dgm:pt modelId="{76843E21-7C9B-431B-98F8-1F6BDD651302}" type="pres">
      <dgm:prSet presAssocID="{B162E7E7-6934-4373-A062-4DB882396635}" presName="bgRect" presStyleLbl="bgShp" presStyleIdx="3" presStyleCnt="7"/>
      <dgm:spPr/>
    </dgm:pt>
    <dgm:pt modelId="{4D0571D3-5326-4F94-8186-E142CB076AEF}" type="pres">
      <dgm:prSet presAssocID="{B162E7E7-6934-4373-A062-4DB882396635}"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A8D6887D-588D-4557-B724-54F1FD157FAD}" type="pres">
      <dgm:prSet presAssocID="{B162E7E7-6934-4373-A062-4DB882396635}" presName="spaceRect" presStyleCnt="0"/>
      <dgm:spPr/>
    </dgm:pt>
    <dgm:pt modelId="{3DE46317-1F04-4C86-8A9A-8A8734B2BABC}" type="pres">
      <dgm:prSet presAssocID="{B162E7E7-6934-4373-A062-4DB882396635}" presName="parTx" presStyleLbl="revTx" presStyleIdx="3" presStyleCnt="7">
        <dgm:presLayoutVars>
          <dgm:chMax val="0"/>
          <dgm:chPref val="0"/>
        </dgm:presLayoutVars>
      </dgm:prSet>
      <dgm:spPr/>
    </dgm:pt>
    <dgm:pt modelId="{A3F809C9-6AF9-419B-ADFD-5C32F15D1FBC}" type="pres">
      <dgm:prSet presAssocID="{01D5EB25-C2E4-409F-9084-B897E92F18C1}" presName="sibTrans" presStyleCnt="0"/>
      <dgm:spPr/>
    </dgm:pt>
    <dgm:pt modelId="{A4793600-E185-4C92-B9E2-A21D895F5B2F}" type="pres">
      <dgm:prSet presAssocID="{5FCF408F-AEAD-4560-AD7B-AE455703F075}" presName="compNode" presStyleCnt="0"/>
      <dgm:spPr/>
    </dgm:pt>
    <dgm:pt modelId="{A06700B6-020C-4809-A4ED-C4234C8FCFC5}" type="pres">
      <dgm:prSet presAssocID="{5FCF408F-AEAD-4560-AD7B-AE455703F075}" presName="bgRect" presStyleLbl="bgShp" presStyleIdx="4" presStyleCnt="7"/>
      <dgm:spPr/>
    </dgm:pt>
    <dgm:pt modelId="{25972F6D-0252-423D-97FA-8293669D8BAD}" type="pres">
      <dgm:prSet presAssocID="{5FCF408F-AEAD-4560-AD7B-AE455703F075}"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ullseye"/>
        </a:ext>
      </dgm:extLst>
    </dgm:pt>
    <dgm:pt modelId="{E7BFB84A-08CC-4647-9806-BC070DED0B32}" type="pres">
      <dgm:prSet presAssocID="{5FCF408F-AEAD-4560-AD7B-AE455703F075}" presName="spaceRect" presStyleCnt="0"/>
      <dgm:spPr/>
    </dgm:pt>
    <dgm:pt modelId="{7C13CE4A-A008-4A46-AF43-2C944D580E1D}" type="pres">
      <dgm:prSet presAssocID="{5FCF408F-AEAD-4560-AD7B-AE455703F075}" presName="parTx" presStyleLbl="revTx" presStyleIdx="4" presStyleCnt="7">
        <dgm:presLayoutVars>
          <dgm:chMax val="0"/>
          <dgm:chPref val="0"/>
        </dgm:presLayoutVars>
      </dgm:prSet>
      <dgm:spPr/>
    </dgm:pt>
    <dgm:pt modelId="{0A0D7510-591A-44FC-ABEF-5ED33DFA5029}" type="pres">
      <dgm:prSet presAssocID="{F0AF8907-AED2-41C6-8EB3-C9D7090E2A1D}" presName="sibTrans" presStyleCnt="0"/>
      <dgm:spPr/>
    </dgm:pt>
    <dgm:pt modelId="{095CA691-069E-45F6-89F8-3FBF9F62DFAA}" type="pres">
      <dgm:prSet presAssocID="{8C5129F8-001C-4CBC-837D-52252C412EDD}" presName="compNode" presStyleCnt="0"/>
      <dgm:spPr/>
    </dgm:pt>
    <dgm:pt modelId="{82996F97-07B7-488A-8499-E6020AA38CCC}" type="pres">
      <dgm:prSet presAssocID="{8C5129F8-001C-4CBC-837D-52252C412EDD}" presName="bgRect" presStyleLbl="bgShp" presStyleIdx="5" presStyleCnt="7"/>
      <dgm:spPr/>
    </dgm:pt>
    <dgm:pt modelId="{AE8C6F00-8668-4382-9C8E-275D857F54DA}" type="pres">
      <dgm:prSet presAssocID="{8C5129F8-001C-4CBC-837D-52252C412EDD}"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Radioactive"/>
        </a:ext>
      </dgm:extLst>
    </dgm:pt>
    <dgm:pt modelId="{A4CDB365-65DF-40AD-BA4F-6E8CF339EECA}" type="pres">
      <dgm:prSet presAssocID="{8C5129F8-001C-4CBC-837D-52252C412EDD}" presName="spaceRect" presStyleCnt="0"/>
      <dgm:spPr/>
    </dgm:pt>
    <dgm:pt modelId="{42B2853F-7C6E-4CCF-9714-C73FE7304027}" type="pres">
      <dgm:prSet presAssocID="{8C5129F8-001C-4CBC-837D-52252C412EDD}" presName="parTx" presStyleLbl="revTx" presStyleIdx="5" presStyleCnt="7">
        <dgm:presLayoutVars>
          <dgm:chMax val="0"/>
          <dgm:chPref val="0"/>
        </dgm:presLayoutVars>
      </dgm:prSet>
      <dgm:spPr/>
    </dgm:pt>
    <dgm:pt modelId="{F02C27BF-51A3-4CAA-B2E6-B3B3E7C76B08}" type="pres">
      <dgm:prSet presAssocID="{F95B3FFB-709C-405B-A020-C6142501A74B}" presName="sibTrans" presStyleCnt="0"/>
      <dgm:spPr/>
    </dgm:pt>
    <dgm:pt modelId="{89086F1E-A95B-4871-B128-C3D04EBF6BDC}" type="pres">
      <dgm:prSet presAssocID="{2193AD98-EB62-4729-A697-EFC3D97D9E06}" presName="compNode" presStyleCnt="0"/>
      <dgm:spPr/>
    </dgm:pt>
    <dgm:pt modelId="{13CC0368-03E5-460B-8042-5D11431024F2}" type="pres">
      <dgm:prSet presAssocID="{2193AD98-EB62-4729-A697-EFC3D97D9E06}" presName="bgRect" presStyleLbl="bgShp" presStyleIdx="6" presStyleCnt="7"/>
      <dgm:spPr/>
    </dgm:pt>
    <dgm:pt modelId="{124C8B7C-0BF2-4BCF-A311-D81A66977EDC}" type="pres">
      <dgm:prSet presAssocID="{2193AD98-EB62-4729-A697-EFC3D97D9E06}"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Barcode"/>
        </a:ext>
      </dgm:extLst>
    </dgm:pt>
    <dgm:pt modelId="{F1CB6BF7-0D64-47C7-BAFE-8064945B461C}" type="pres">
      <dgm:prSet presAssocID="{2193AD98-EB62-4729-A697-EFC3D97D9E06}" presName="spaceRect" presStyleCnt="0"/>
      <dgm:spPr/>
    </dgm:pt>
    <dgm:pt modelId="{F4119895-4F2B-49F1-8E6D-67D8C015961C}" type="pres">
      <dgm:prSet presAssocID="{2193AD98-EB62-4729-A697-EFC3D97D9E06}" presName="parTx" presStyleLbl="revTx" presStyleIdx="6" presStyleCnt="7">
        <dgm:presLayoutVars>
          <dgm:chMax val="0"/>
          <dgm:chPref val="0"/>
        </dgm:presLayoutVars>
      </dgm:prSet>
      <dgm:spPr/>
    </dgm:pt>
  </dgm:ptLst>
  <dgm:cxnLst>
    <dgm:cxn modelId="{8E350B10-96E5-4D86-8FB1-D1618D507573}" type="presOf" srcId="{5FCF408F-AEAD-4560-AD7B-AE455703F075}" destId="{7C13CE4A-A008-4A46-AF43-2C944D580E1D}" srcOrd="0" destOrd="0" presId="urn:microsoft.com/office/officeart/2018/2/layout/IconVerticalSolidList"/>
    <dgm:cxn modelId="{F5611E22-0F3A-468B-8409-E5FDF389E21B}" type="presOf" srcId="{8C5129F8-001C-4CBC-837D-52252C412EDD}" destId="{42B2853F-7C6E-4CCF-9714-C73FE7304027}" srcOrd="0" destOrd="0" presId="urn:microsoft.com/office/officeart/2018/2/layout/IconVerticalSolidList"/>
    <dgm:cxn modelId="{4F66EE37-48F8-408F-8254-B88AFFF8E629}" srcId="{C9FF39D9-F373-4DD9-85E1-E2031F29F607}" destId="{8C5129F8-001C-4CBC-837D-52252C412EDD}" srcOrd="5" destOrd="0" parTransId="{2237F915-DE41-4EE3-BE1E-E091D7006B07}" sibTransId="{F95B3FFB-709C-405B-A020-C6142501A74B}"/>
    <dgm:cxn modelId="{113F3344-B586-4F97-BB97-6E89B935A9B7}" type="presOf" srcId="{C9FF39D9-F373-4DD9-85E1-E2031F29F607}" destId="{9B67F03A-25A8-42B4-AFF7-ED134893F1DC}" srcOrd="0" destOrd="0" presId="urn:microsoft.com/office/officeart/2018/2/layout/IconVerticalSolidList"/>
    <dgm:cxn modelId="{C2B13152-D23B-4503-9024-BFEA65F79BAE}" srcId="{C9FF39D9-F373-4DD9-85E1-E2031F29F607}" destId="{2193AD98-EB62-4729-A697-EFC3D97D9E06}" srcOrd="6" destOrd="0" parTransId="{1C85A8B6-594C-425D-B546-ECA3AB31747B}" sibTransId="{69930FE5-C8ED-4196-A245-CFB550F856D2}"/>
    <dgm:cxn modelId="{72DA465A-CC92-4EAE-82A8-DD1BE9B20B45}" type="presOf" srcId="{73ADE044-1379-4157-80EA-4838224AA049}" destId="{D7982351-76B9-4D3F-9D95-0B01C50922EF}" srcOrd="0" destOrd="0" presId="urn:microsoft.com/office/officeart/2018/2/layout/IconVerticalSolidList"/>
    <dgm:cxn modelId="{F5095678-8C2A-488A-8820-9E1BD47F0938}" srcId="{C9FF39D9-F373-4DD9-85E1-E2031F29F607}" destId="{B162E7E7-6934-4373-A062-4DB882396635}" srcOrd="3" destOrd="0" parTransId="{4E49EDD9-EA01-4714-9BD1-F37B7AB23EB3}" sibTransId="{01D5EB25-C2E4-409F-9084-B897E92F18C1}"/>
    <dgm:cxn modelId="{FE1B8B7D-F0B1-419C-B750-F32CA1B5B834}" srcId="{C9FF39D9-F373-4DD9-85E1-E2031F29F607}" destId="{73ADE044-1379-4157-80EA-4838224AA049}" srcOrd="2" destOrd="0" parTransId="{C26C982E-10BF-43F5-BF32-E8DBEF6BC509}" sibTransId="{69D2561D-FCF5-4DD1-A22C-910416C8904D}"/>
    <dgm:cxn modelId="{0F10768C-B871-4A73-A816-7EFEA3CC0468}" srcId="{C9FF39D9-F373-4DD9-85E1-E2031F29F607}" destId="{5FCF408F-AEAD-4560-AD7B-AE455703F075}" srcOrd="4" destOrd="0" parTransId="{4D089106-8D78-405B-A4B5-CD4A3D375B56}" sibTransId="{F0AF8907-AED2-41C6-8EB3-C9D7090E2A1D}"/>
    <dgm:cxn modelId="{90A49CA5-CA93-44CF-A229-DC8E9185AA1D}" type="presOf" srcId="{97B2D4A3-6B8D-4D2E-983E-D5E1A518562E}" destId="{228BFEC5-94CC-45A1-81B0-D44E49BFDAAA}" srcOrd="0" destOrd="0" presId="urn:microsoft.com/office/officeart/2018/2/layout/IconVerticalSolidList"/>
    <dgm:cxn modelId="{0A24DAAC-0C1A-4BCD-A8B5-6DE935ED346E}" type="presOf" srcId="{B162E7E7-6934-4373-A062-4DB882396635}" destId="{3DE46317-1F04-4C86-8A9A-8A8734B2BABC}" srcOrd="0" destOrd="0" presId="urn:microsoft.com/office/officeart/2018/2/layout/IconVerticalSolidList"/>
    <dgm:cxn modelId="{F190B2AD-31CB-4F39-9995-E14AC9678A6D}" srcId="{C9FF39D9-F373-4DD9-85E1-E2031F29F607}" destId="{8ACA1EE2-BC74-4F08-9B10-A9B7299D12B2}" srcOrd="1" destOrd="0" parTransId="{3A118908-03F0-442E-863F-F371144F1DB0}" sibTransId="{1E3A9FB4-24D1-4678-B337-98D38D483760}"/>
    <dgm:cxn modelId="{D059DDC5-6883-4DC8-9590-8445AA162DEE}" srcId="{C9FF39D9-F373-4DD9-85E1-E2031F29F607}" destId="{97B2D4A3-6B8D-4D2E-983E-D5E1A518562E}" srcOrd="0" destOrd="0" parTransId="{6A498D5D-35D5-4D12-8FB5-49A6B3F56877}" sibTransId="{51CE4098-9AD3-409C-8228-B67834FFC2C9}"/>
    <dgm:cxn modelId="{F9B77DDB-16E8-493F-B127-6217D56C344C}" type="presOf" srcId="{2193AD98-EB62-4729-A697-EFC3D97D9E06}" destId="{F4119895-4F2B-49F1-8E6D-67D8C015961C}" srcOrd="0" destOrd="0" presId="urn:microsoft.com/office/officeart/2018/2/layout/IconVerticalSolidList"/>
    <dgm:cxn modelId="{340746E2-DBD1-44CD-A558-70BD5427847C}" type="presOf" srcId="{8ACA1EE2-BC74-4F08-9B10-A9B7299D12B2}" destId="{5ED16EC2-61A6-48D4-954B-624A00E60899}" srcOrd="0" destOrd="0" presId="urn:microsoft.com/office/officeart/2018/2/layout/IconVerticalSolidList"/>
    <dgm:cxn modelId="{0F0C58F2-1EFB-4E9D-9644-9B6FD96871DF}" type="presParOf" srcId="{9B67F03A-25A8-42B4-AFF7-ED134893F1DC}" destId="{8C1312AE-44AD-4D50-8D69-0B6C6E963745}" srcOrd="0" destOrd="0" presId="urn:microsoft.com/office/officeart/2018/2/layout/IconVerticalSolidList"/>
    <dgm:cxn modelId="{906CEC6B-535D-44E1-82BC-C2235DAD5B41}" type="presParOf" srcId="{8C1312AE-44AD-4D50-8D69-0B6C6E963745}" destId="{F4E0AAB9-4B6E-4028-8458-EB489607B80C}" srcOrd="0" destOrd="0" presId="urn:microsoft.com/office/officeart/2018/2/layout/IconVerticalSolidList"/>
    <dgm:cxn modelId="{9DAF5C65-E635-4E33-8F6E-7ADC6AF8E220}" type="presParOf" srcId="{8C1312AE-44AD-4D50-8D69-0B6C6E963745}" destId="{8CB657DD-BF43-4A24-BEB7-A8D077B943AB}" srcOrd="1" destOrd="0" presId="urn:microsoft.com/office/officeart/2018/2/layout/IconVerticalSolidList"/>
    <dgm:cxn modelId="{A86AED68-1716-4EFA-A40A-4C970EFE25E5}" type="presParOf" srcId="{8C1312AE-44AD-4D50-8D69-0B6C6E963745}" destId="{63357FD3-051B-48B9-BF30-35B9597FE82F}" srcOrd="2" destOrd="0" presId="urn:microsoft.com/office/officeart/2018/2/layout/IconVerticalSolidList"/>
    <dgm:cxn modelId="{E636A09E-957C-4F9F-A278-6ED19FFEF01A}" type="presParOf" srcId="{8C1312AE-44AD-4D50-8D69-0B6C6E963745}" destId="{228BFEC5-94CC-45A1-81B0-D44E49BFDAAA}" srcOrd="3" destOrd="0" presId="urn:microsoft.com/office/officeart/2018/2/layout/IconVerticalSolidList"/>
    <dgm:cxn modelId="{D75F9A60-1596-468C-A4E0-9EE83E21C758}" type="presParOf" srcId="{9B67F03A-25A8-42B4-AFF7-ED134893F1DC}" destId="{D89C4E26-BE2D-4A73-8A8D-39BE66074014}" srcOrd="1" destOrd="0" presId="urn:microsoft.com/office/officeart/2018/2/layout/IconVerticalSolidList"/>
    <dgm:cxn modelId="{208EA541-8508-40CD-83E6-C098693D4096}" type="presParOf" srcId="{9B67F03A-25A8-42B4-AFF7-ED134893F1DC}" destId="{3CD32E84-4F84-4DFD-AF22-8DCC089C84A6}" srcOrd="2" destOrd="0" presId="urn:microsoft.com/office/officeart/2018/2/layout/IconVerticalSolidList"/>
    <dgm:cxn modelId="{3947A0B0-FC79-41C3-9642-CFA0EFAC53DA}" type="presParOf" srcId="{3CD32E84-4F84-4DFD-AF22-8DCC089C84A6}" destId="{A90450DE-34F2-44FF-A696-47F0F8F9F981}" srcOrd="0" destOrd="0" presId="urn:microsoft.com/office/officeart/2018/2/layout/IconVerticalSolidList"/>
    <dgm:cxn modelId="{3D257D60-7EF6-420A-B46A-BF4AC1E32D43}" type="presParOf" srcId="{3CD32E84-4F84-4DFD-AF22-8DCC089C84A6}" destId="{D42016B1-9263-4B69-80EF-C9CCCAA72F05}" srcOrd="1" destOrd="0" presId="urn:microsoft.com/office/officeart/2018/2/layout/IconVerticalSolidList"/>
    <dgm:cxn modelId="{01E10463-F77A-407C-A5F1-488541486D71}" type="presParOf" srcId="{3CD32E84-4F84-4DFD-AF22-8DCC089C84A6}" destId="{D078217F-D943-4122-981E-E825ED572E1D}" srcOrd="2" destOrd="0" presId="urn:microsoft.com/office/officeart/2018/2/layout/IconVerticalSolidList"/>
    <dgm:cxn modelId="{5A20552E-4CCC-44C8-B9BB-6B15BDB6B2D4}" type="presParOf" srcId="{3CD32E84-4F84-4DFD-AF22-8DCC089C84A6}" destId="{5ED16EC2-61A6-48D4-954B-624A00E60899}" srcOrd="3" destOrd="0" presId="urn:microsoft.com/office/officeart/2018/2/layout/IconVerticalSolidList"/>
    <dgm:cxn modelId="{6908C076-352A-4917-94CC-37509382D1E7}" type="presParOf" srcId="{9B67F03A-25A8-42B4-AFF7-ED134893F1DC}" destId="{EDC2DB38-D107-41A6-A6CA-D08BCF784C4C}" srcOrd="3" destOrd="0" presId="urn:microsoft.com/office/officeart/2018/2/layout/IconVerticalSolidList"/>
    <dgm:cxn modelId="{73E25DBB-BD03-4358-AD77-83C7D7D484AB}" type="presParOf" srcId="{9B67F03A-25A8-42B4-AFF7-ED134893F1DC}" destId="{F674B950-A281-4BC3-BF9E-6C467C8BC012}" srcOrd="4" destOrd="0" presId="urn:microsoft.com/office/officeart/2018/2/layout/IconVerticalSolidList"/>
    <dgm:cxn modelId="{488C464E-FE67-42CF-9F30-B401E7BAA87C}" type="presParOf" srcId="{F674B950-A281-4BC3-BF9E-6C467C8BC012}" destId="{3F18046D-1BEF-48C9-9F97-EA1ABC54F14D}" srcOrd="0" destOrd="0" presId="urn:microsoft.com/office/officeart/2018/2/layout/IconVerticalSolidList"/>
    <dgm:cxn modelId="{3D2551FB-0F51-4B1E-840A-17DFE399AC04}" type="presParOf" srcId="{F674B950-A281-4BC3-BF9E-6C467C8BC012}" destId="{4FD51E82-F6BA-4127-A2BC-5156D1776CA7}" srcOrd="1" destOrd="0" presId="urn:microsoft.com/office/officeart/2018/2/layout/IconVerticalSolidList"/>
    <dgm:cxn modelId="{322E20B3-F0A1-4F33-91DF-417958B5DB30}" type="presParOf" srcId="{F674B950-A281-4BC3-BF9E-6C467C8BC012}" destId="{EC0056FD-5E59-431F-A74F-99478A31A8F3}" srcOrd="2" destOrd="0" presId="urn:microsoft.com/office/officeart/2018/2/layout/IconVerticalSolidList"/>
    <dgm:cxn modelId="{441E48D0-ABE6-4292-AD01-A2975C436D81}" type="presParOf" srcId="{F674B950-A281-4BC3-BF9E-6C467C8BC012}" destId="{D7982351-76B9-4D3F-9D95-0B01C50922EF}" srcOrd="3" destOrd="0" presId="urn:microsoft.com/office/officeart/2018/2/layout/IconVerticalSolidList"/>
    <dgm:cxn modelId="{24A9CD57-6B1D-47D8-8675-1461D1857A39}" type="presParOf" srcId="{9B67F03A-25A8-42B4-AFF7-ED134893F1DC}" destId="{327DCABD-2AD4-4821-84F6-775C69294126}" srcOrd="5" destOrd="0" presId="urn:microsoft.com/office/officeart/2018/2/layout/IconVerticalSolidList"/>
    <dgm:cxn modelId="{9853D5B1-A7EB-4DD7-95CD-8C8CB35D87FF}" type="presParOf" srcId="{9B67F03A-25A8-42B4-AFF7-ED134893F1DC}" destId="{47D4B548-FBFB-4E97-A693-4CD5F7AB4577}" srcOrd="6" destOrd="0" presId="urn:microsoft.com/office/officeart/2018/2/layout/IconVerticalSolidList"/>
    <dgm:cxn modelId="{555B0A47-75FA-470F-8EB0-70FBF1892F5E}" type="presParOf" srcId="{47D4B548-FBFB-4E97-A693-4CD5F7AB4577}" destId="{76843E21-7C9B-431B-98F8-1F6BDD651302}" srcOrd="0" destOrd="0" presId="urn:microsoft.com/office/officeart/2018/2/layout/IconVerticalSolidList"/>
    <dgm:cxn modelId="{E196756E-3757-4CB2-AA52-E43CDD56B41E}" type="presParOf" srcId="{47D4B548-FBFB-4E97-A693-4CD5F7AB4577}" destId="{4D0571D3-5326-4F94-8186-E142CB076AEF}" srcOrd="1" destOrd="0" presId="urn:microsoft.com/office/officeart/2018/2/layout/IconVerticalSolidList"/>
    <dgm:cxn modelId="{E9321758-DEDB-4844-954C-E8B355BAE5E0}" type="presParOf" srcId="{47D4B548-FBFB-4E97-A693-4CD5F7AB4577}" destId="{A8D6887D-588D-4557-B724-54F1FD157FAD}" srcOrd="2" destOrd="0" presId="urn:microsoft.com/office/officeart/2018/2/layout/IconVerticalSolidList"/>
    <dgm:cxn modelId="{0DEE55A9-93F9-480A-915A-A3B6AECB04D7}" type="presParOf" srcId="{47D4B548-FBFB-4E97-A693-4CD5F7AB4577}" destId="{3DE46317-1F04-4C86-8A9A-8A8734B2BABC}" srcOrd="3" destOrd="0" presId="urn:microsoft.com/office/officeart/2018/2/layout/IconVerticalSolidList"/>
    <dgm:cxn modelId="{B06A237B-97A7-412F-9427-1DA6BF522080}" type="presParOf" srcId="{9B67F03A-25A8-42B4-AFF7-ED134893F1DC}" destId="{A3F809C9-6AF9-419B-ADFD-5C32F15D1FBC}" srcOrd="7" destOrd="0" presId="urn:microsoft.com/office/officeart/2018/2/layout/IconVerticalSolidList"/>
    <dgm:cxn modelId="{D31BFF57-0B93-437B-842E-22BB3CBDF1FA}" type="presParOf" srcId="{9B67F03A-25A8-42B4-AFF7-ED134893F1DC}" destId="{A4793600-E185-4C92-B9E2-A21D895F5B2F}" srcOrd="8" destOrd="0" presId="urn:microsoft.com/office/officeart/2018/2/layout/IconVerticalSolidList"/>
    <dgm:cxn modelId="{A8741228-F52F-411E-BEF2-58BCB9D46DA1}" type="presParOf" srcId="{A4793600-E185-4C92-B9E2-A21D895F5B2F}" destId="{A06700B6-020C-4809-A4ED-C4234C8FCFC5}" srcOrd="0" destOrd="0" presId="urn:microsoft.com/office/officeart/2018/2/layout/IconVerticalSolidList"/>
    <dgm:cxn modelId="{2FFDE014-D883-443B-ADA7-BB3BCD78AFDF}" type="presParOf" srcId="{A4793600-E185-4C92-B9E2-A21D895F5B2F}" destId="{25972F6D-0252-423D-97FA-8293669D8BAD}" srcOrd="1" destOrd="0" presId="urn:microsoft.com/office/officeart/2018/2/layout/IconVerticalSolidList"/>
    <dgm:cxn modelId="{8B3A7137-2616-439F-AC01-D4B2F8BB05DC}" type="presParOf" srcId="{A4793600-E185-4C92-B9E2-A21D895F5B2F}" destId="{E7BFB84A-08CC-4647-9806-BC070DED0B32}" srcOrd="2" destOrd="0" presId="urn:microsoft.com/office/officeart/2018/2/layout/IconVerticalSolidList"/>
    <dgm:cxn modelId="{AE27DA4F-E883-4984-BAFD-34B32D316042}" type="presParOf" srcId="{A4793600-E185-4C92-B9E2-A21D895F5B2F}" destId="{7C13CE4A-A008-4A46-AF43-2C944D580E1D}" srcOrd="3" destOrd="0" presId="urn:microsoft.com/office/officeart/2018/2/layout/IconVerticalSolidList"/>
    <dgm:cxn modelId="{2B80E2C0-37AA-485B-91E4-13A06C67C966}" type="presParOf" srcId="{9B67F03A-25A8-42B4-AFF7-ED134893F1DC}" destId="{0A0D7510-591A-44FC-ABEF-5ED33DFA5029}" srcOrd="9" destOrd="0" presId="urn:microsoft.com/office/officeart/2018/2/layout/IconVerticalSolidList"/>
    <dgm:cxn modelId="{BA3ABE1D-4A7E-48E0-8E1A-6A52BDDEFFA9}" type="presParOf" srcId="{9B67F03A-25A8-42B4-AFF7-ED134893F1DC}" destId="{095CA691-069E-45F6-89F8-3FBF9F62DFAA}" srcOrd="10" destOrd="0" presId="urn:microsoft.com/office/officeart/2018/2/layout/IconVerticalSolidList"/>
    <dgm:cxn modelId="{0D0D9799-86D6-4C4C-9076-B987BA94B35E}" type="presParOf" srcId="{095CA691-069E-45F6-89F8-3FBF9F62DFAA}" destId="{82996F97-07B7-488A-8499-E6020AA38CCC}" srcOrd="0" destOrd="0" presId="urn:microsoft.com/office/officeart/2018/2/layout/IconVerticalSolidList"/>
    <dgm:cxn modelId="{D1C8670C-ECF9-4110-A540-E6FC1DDBB84A}" type="presParOf" srcId="{095CA691-069E-45F6-89F8-3FBF9F62DFAA}" destId="{AE8C6F00-8668-4382-9C8E-275D857F54DA}" srcOrd="1" destOrd="0" presId="urn:microsoft.com/office/officeart/2018/2/layout/IconVerticalSolidList"/>
    <dgm:cxn modelId="{3077F58A-58B3-4336-8D96-67D13BA571A9}" type="presParOf" srcId="{095CA691-069E-45F6-89F8-3FBF9F62DFAA}" destId="{A4CDB365-65DF-40AD-BA4F-6E8CF339EECA}" srcOrd="2" destOrd="0" presId="urn:microsoft.com/office/officeart/2018/2/layout/IconVerticalSolidList"/>
    <dgm:cxn modelId="{5ECE372D-9F69-4BD5-86A1-57F92C0FE232}" type="presParOf" srcId="{095CA691-069E-45F6-89F8-3FBF9F62DFAA}" destId="{42B2853F-7C6E-4CCF-9714-C73FE7304027}" srcOrd="3" destOrd="0" presId="urn:microsoft.com/office/officeart/2018/2/layout/IconVerticalSolidList"/>
    <dgm:cxn modelId="{352BDD8F-5B3C-47B0-A7C6-EE8D564ADC25}" type="presParOf" srcId="{9B67F03A-25A8-42B4-AFF7-ED134893F1DC}" destId="{F02C27BF-51A3-4CAA-B2E6-B3B3E7C76B08}" srcOrd="11" destOrd="0" presId="urn:microsoft.com/office/officeart/2018/2/layout/IconVerticalSolidList"/>
    <dgm:cxn modelId="{BA549A01-89B0-47CD-AC12-BDFCF9B7ACD5}" type="presParOf" srcId="{9B67F03A-25A8-42B4-AFF7-ED134893F1DC}" destId="{89086F1E-A95B-4871-B128-C3D04EBF6BDC}" srcOrd="12" destOrd="0" presId="urn:microsoft.com/office/officeart/2018/2/layout/IconVerticalSolidList"/>
    <dgm:cxn modelId="{3E437DBE-C007-45D0-97DC-9A7CEAF1E66C}" type="presParOf" srcId="{89086F1E-A95B-4871-B128-C3D04EBF6BDC}" destId="{13CC0368-03E5-460B-8042-5D11431024F2}" srcOrd="0" destOrd="0" presId="urn:microsoft.com/office/officeart/2018/2/layout/IconVerticalSolidList"/>
    <dgm:cxn modelId="{05DE6E5E-C678-44EB-931F-2BBCC88B326B}" type="presParOf" srcId="{89086F1E-A95B-4871-B128-C3D04EBF6BDC}" destId="{124C8B7C-0BF2-4BCF-A311-D81A66977EDC}" srcOrd="1" destOrd="0" presId="urn:microsoft.com/office/officeart/2018/2/layout/IconVerticalSolidList"/>
    <dgm:cxn modelId="{0A668068-546F-47B9-B11C-7DCDB2D3BCE3}" type="presParOf" srcId="{89086F1E-A95B-4871-B128-C3D04EBF6BDC}" destId="{F1CB6BF7-0D64-47C7-BAFE-8064945B461C}" srcOrd="2" destOrd="0" presId="urn:microsoft.com/office/officeart/2018/2/layout/IconVerticalSolidList"/>
    <dgm:cxn modelId="{8C40D848-0462-4D66-844A-9DB65F5EB299}" type="presParOf" srcId="{89086F1E-A95B-4871-B128-C3D04EBF6BDC}" destId="{F4119895-4F2B-49F1-8E6D-67D8C015961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E0AAB9-4B6E-4028-8458-EB489607B80C}">
      <dsp:nvSpPr>
        <dsp:cNvPr id="0" name=""/>
        <dsp:cNvSpPr/>
      </dsp:nvSpPr>
      <dsp:spPr>
        <a:xfrm>
          <a:off x="0" y="371"/>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B657DD-BF43-4A24-BEB7-A8D077B943AB}">
      <dsp:nvSpPr>
        <dsp:cNvPr id="0" name=""/>
        <dsp:cNvSpPr/>
      </dsp:nvSpPr>
      <dsp:spPr>
        <a:xfrm>
          <a:off x="154829" y="115534"/>
          <a:ext cx="281509" cy="2815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8BFEC5-94CC-45A1-81B0-D44E49BFDAAA}">
      <dsp:nvSpPr>
        <dsp:cNvPr id="0" name=""/>
        <dsp:cNvSpPr/>
      </dsp:nvSpPr>
      <dsp:spPr>
        <a:xfrm>
          <a:off x="591168" y="371"/>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a:t>1. Brief Overview of Business Segments and Most Recent Earnings</a:t>
          </a:r>
        </a:p>
      </dsp:txBody>
      <dsp:txXfrm>
        <a:off x="591168" y="371"/>
        <a:ext cx="9924431" cy="511834"/>
      </dsp:txXfrm>
    </dsp:sp>
    <dsp:sp modelId="{A90450DE-34F2-44FF-A696-47F0F8F9F981}">
      <dsp:nvSpPr>
        <dsp:cNvPr id="0" name=""/>
        <dsp:cNvSpPr/>
      </dsp:nvSpPr>
      <dsp:spPr>
        <a:xfrm>
          <a:off x="0" y="640165"/>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2016B1-9263-4B69-80EF-C9CCCAA72F05}">
      <dsp:nvSpPr>
        <dsp:cNvPr id="0" name=""/>
        <dsp:cNvSpPr/>
      </dsp:nvSpPr>
      <dsp:spPr>
        <a:xfrm>
          <a:off x="154829" y="755327"/>
          <a:ext cx="281509" cy="2815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D16EC2-61A6-48D4-954B-624A00E60899}">
      <dsp:nvSpPr>
        <dsp:cNvPr id="0" name=""/>
        <dsp:cNvSpPr/>
      </dsp:nvSpPr>
      <dsp:spPr>
        <a:xfrm>
          <a:off x="591168" y="640165"/>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a:t>2. Financial Comps </a:t>
          </a:r>
        </a:p>
      </dsp:txBody>
      <dsp:txXfrm>
        <a:off x="591168" y="640165"/>
        <a:ext cx="9924431" cy="511834"/>
      </dsp:txXfrm>
    </dsp:sp>
    <dsp:sp modelId="{3F18046D-1BEF-48C9-9F97-EA1ABC54F14D}">
      <dsp:nvSpPr>
        <dsp:cNvPr id="0" name=""/>
        <dsp:cNvSpPr/>
      </dsp:nvSpPr>
      <dsp:spPr>
        <a:xfrm>
          <a:off x="0" y="1279958"/>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D51E82-F6BA-4127-A2BC-5156D1776CA7}">
      <dsp:nvSpPr>
        <dsp:cNvPr id="0" name=""/>
        <dsp:cNvSpPr/>
      </dsp:nvSpPr>
      <dsp:spPr>
        <a:xfrm>
          <a:off x="154829" y="1395121"/>
          <a:ext cx="281509" cy="2815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982351-76B9-4D3F-9D95-0B01C50922EF}">
      <dsp:nvSpPr>
        <dsp:cNvPr id="0" name=""/>
        <dsp:cNvSpPr/>
      </dsp:nvSpPr>
      <dsp:spPr>
        <a:xfrm>
          <a:off x="591168" y="1279958"/>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a:t>3. Earning Call Highlights</a:t>
          </a:r>
        </a:p>
      </dsp:txBody>
      <dsp:txXfrm>
        <a:off x="591168" y="1279958"/>
        <a:ext cx="9924431" cy="511834"/>
      </dsp:txXfrm>
    </dsp:sp>
    <dsp:sp modelId="{76843E21-7C9B-431B-98F8-1F6BDD651302}">
      <dsp:nvSpPr>
        <dsp:cNvPr id="0" name=""/>
        <dsp:cNvSpPr/>
      </dsp:nvSpPr>
      <dsp:spPr>
        <a:xfrm>
          <a:off x="0" y="1919751"/>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0571D3-5326-4F94-8186-E142CB076AEF}">
      <dsp:nvSpPr>
        <dsp:cNvPr id="0" name=""/>
        <dsp:cNvSpPr/>
      </dsp:nvSpPr>
      <dsp:spPr>
        <a:xfrm>
          <a:off x="154829" y="2034914"/>
          <a:ext cx="281509" cy="2815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E46317-1F04-4C86-8A9A-8A8734B2BABC}">
      <dsp:nvSpPr>
        <dsp:cNvPr id="0" name=""/>
        <dsp:cNvSpPr/>
      </dsp:nvSpPr>
      <dsp:spPr>
        <a:xfrm>
          <a:off x="591168" y="1919751"/>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a:t>4. Systematic Factor Back Test </a:t>
          </a:r>
        </a:p>
      </dsp:txBody>
      <dsp:txXfrm>
        <a:off x="591168" y="1919751"/>
        <a:ext cx="9924431" cy="511834"/>
      </dsp:txXfrm>
    </dsp:sp>
    <dsp:sp modelId="{A06700B6-020C-4809-A4ED-C4234C8FCFC5}">
      <dsp:nvSpPr>
        <dsp:cNvPr id="0" name=""/>
        <dsp:cNvSpPr/>
      </dsp:nvSpPr>
      <dsp:spPr>
        <a:xfrm>
          <a:off x="0" y="2559544"/>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972F6D-0252-423D-97FA-8293669D8BAD}">
      <dsp:nvSpPr>
        <dsp:cNvPr id="0" name=""/>
        <dsp:cNvSpPr/>
      </dsp:nvSpPr>
      <dsp:spPr>
        <a:xfrm>
          <a:off x="154829" y="2674707"/>
          <a:ext cx="281509" cy="28150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13CE4A-A008-4A46-AF43-2C944D580E1D}">
      <dsp:nvSpPr>
        <dsp:cNvPr id="0" name=""/>
        <dsp:cNvSpPr/>
      </dsp:nvSpPr>
      <dsp:spPr>
        <a:xfrm>
          <a:off x="591168" y="2559544"/>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a:t>5. Long Only Systematic </a:t>
          </a:r>
        </a:p>
      </dsp:txBody>
      <dsp:txXfrm>
        <a:off x="591168" y="2559544"/>
        <a:ext cx="9924431" cy="511834"/>
      </dsp:txXfrm>
    </dsp:sp>
    <dsp:sp modelId="{82996F97-07B7-488A-8499-E6020AA38CCC}">
      <dsp:nvSpPr>
        <dsp:cNvPr id="0" name=""/>
        <dsp:cNvSpPr/>
      </dsp:nvSpPr>
      <dsp:spPr>
        <a:xfrm>
          <a:off x="0" y="3199338"/>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8C6F00-8668-4382-9C8E-275D857F54DA}">
      <dsp:nvSpPr>
        <dsp:cNvPr id="0" name=""/>
        <dsp:cNvSpPr/>
      </dsp:nvSpPr>
      <dsp:spPr>
        <a:xfrm>
          <a:off x="154829" y="3314501"/>
          <a:ext cx="281509" cy="28150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B2853F-7C6E-4CCF-9714-C73FE7304027}">
      <dsp:nvSpPr>
        <dsp:cNvPr id="0" name=""/>
        <dsp:cNvSpPr/>
      </dsp:nvSpPr>
      <dsp:spPr>
        <a:xfrm>
          <a:off x="591168" y="3199338"/>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a:t>6. HII Factor Exposures </a:t>
          </a:r>
        </a:p>
      </dsp:txBody>
      <dsp:txXfrm>
        <a:off x="591168" y="3199338"/>
        <a:ext cx="9924431" cy="511834"/>
      </dsp:txXfrm>
    </dsp:sp>
    <dsp:sp modelId="{13CC0368-03E5-460B-8042-5D11431024F2}">
      <dsp:nvSpPr>
        <dsp:cNvPr id="0" name=""/>
        <dsp:cNvSpPr/>
      </dsp:nvSpPr>
      <dsp:spPr>
        <a:xfrm>
          <a:off x="0" y="3839131"/>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4C8B7C-0BF2-4BCF-A311-D81A66977EDC}">
      <dsp:nvSpPr>
        <dsp:cNvPr id="0" name=""/>
        <dsp:cNvSpPr/>
      </dsp:nvSpPr>
      <dsp:spPr>
        <a:xfrm>
          <a:off x="154829" y="3954294"/>
          <a:ext cx="281509" cy="28150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119895-4F2B-49F1-8E6D-67D8C015961C}">
      <dsp:nvSpPr>
        <dsp:cNvPr id="0" name=""/>
        <dsp:cNvSpPr/>
      </dsp:nvSpPr>
      <dsp:spPr>
        <a:xfrm>
          <a:off x="591168" y="3839131"/>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a:t>7. Code</a:t>
          </a:r>
        </a:p>
      </dsp:txBody>
      <dsp:txXfrm>
        <a:off x="591168" y="3839131"/>
        <a:ext cx="9924431" cy="51183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E6E32B-6B22-F54C-9680-A27AB9E6DE19}" type="datetimeFigureOut">
              <a:rPr lang="en-US" smtClean="0"/>
              <a:t>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9208B1-133D-5343-A28B-A730ECD32539}" type="slidenum">
              <a:rPr lang="en-US" smtClean="0"/>
              <a:t>‹#›</a:t>
            </a:fld>
            <a:endParaRPr lang="en-US"/>
          </a:p>
        </p:txBody>
      </p:sp>
    </p:spTree>
    <p:extLst>
      <p:ext uri="{BB962C8B-B14F-4D97-AF65-F5344CB8AC3E}">
        <p14:creationId xmlns:p14="http://schemas.microsoft.com/office/powerpoint/2010/main" val="233752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9208B1-133D-5343-A28B-A730ECD32539}" type="slidenum">
              <a:rPr lang="en-US" smtClean="0"/>
              <a:t>19</a:t>
            </a:fld>
            <a:endParaRPr lang="en-US"/>
          </a:p>
        </p:txBody>
      </p:sp>
    </p:spTree>
    <p:extLst>
      <p:ext uri="{BB962C8B-B14F-4D97-AF65-F5344CB8AC3E}">
        <p14:creationId xmlns:p14="http://schemas.microsoft.com/office/powerpoint/2010/main" val="1396019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8AC09-24EE-94E1-192E-53951A1C2A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EE409F-BFA1-68D3-D94E-02B1E08ADD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DD81C0-BF94-8182-9778-335CFA152D21}"/>
              </a:ext>
            </a:extLst>
          </p:cNvPr>
          <p:cNvSpPr>
            <a:spLocks noGrp="1"/>
          </p:cNvSpPr>
          <p:nvPr>
            <p:ph type="dt" sz="half" idx="10"/>
          </p:nvPr>
        </p:nvSpPr>
        <p:spPr/>
        <p:txBody>
          <a:bodyPr/>
          <a:lstStyle/>
          <a:p>
            <a:fld id="{64F0E216-BA48-4F04-AC4F-645AA0DD6AC6}" type="datetimeFigureOut">
              <a:rPr lang="en-US" smtClean="0"/>
              <a:t>11/17/23</a:t>
            </a:fld>
            <a:endParaRPr lang="en-US" dirty="0"/>
          </a:p>
        </p:txBody>
      </p:sp>
      <p:sp>
        <p:nvSpPr>
          <p:cNvPr id="5" name="Footer Placeholder 4">
            <a:extLst>
              <a:ext uri="{FF2B5EF4-FFF2-40B4-BE49-F238E27FC236}">
                <a16:creationId xmlns:a16="http://schemas.microsoft.com/office/drawing/2014/main" id="{E2B45A38-8925-BF09-37FE-8EBAF4D189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E88F54-F7B4-9A92-E022-C1D2CBADBBE2}"/>
              </a:ext>
            </a:extLst>
          </p:cNvPr>
          <p:cNvSpPr>
            <a:spLocks noGrp="1"/>
          </p:cNvSpPr>
          <p:nvPr>
            <p:ph type="sldNum" sz="quarter" idx="12"/>
          </p:nvPr>
        </p:nvSpPr>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1012475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9F3F-6588-B6B3-2B18-E01D674D55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6D6F05-690A-F9B8-1F5A-4B21C76A47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AD0513-3F05-FDBC-DED0-79CCC769E4A9}"/>
              </a:ext>
            </a:extLst>
          </p:cNvPr>
          <p:cNvSpPr>
            <a:spLocks noGrp="1"/>
          </p:cNvSpPr>
          <p:nvPr>
            <p:ph type="dt" sz="half" idx="10"/>
          </p:nvPr>
        </p:nvSpPr>
        <p:spPr/>
        <p:txBody>
          <a:bodyPr/>
          <a:lstStyle/>
          <a:p>
            <a:fld id="{64F0E216-BA48-4F04-AC4F-645AA0DD6AC6}" type="datetimeFigureOut">
              <a:rPr lang="en-US" smtClean="0"/>
              <a:t>11/17/23</a:t>
            </a:fld>
            <a:endParaRPr lang="en-US"/>
          </a:p>
        </p:txBody>
      </p:sp>
      <p:sp>
        <p:nvSpPr>
          <p:cNvPr id="5" name="Footer Placeholder 4">
            <a:extLst>
              <a:ext uri="{FF2B5EF4-FFF2-40B4-BE49-F238E27FC236}">
                <a16:creationId xmlns:a16="http://schemas.microsoft.com/office/drawing/2014/main" id="{92AF2BEC-9784-875B-A96B-55F68D3B62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AA943A-876D-700A-CC96-B1334FD35E3A}"/>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924022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C831FE-15C3-2905-8F44-F366ED574E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E2B839-ECC3-37F9-2A7E-A208EDE88B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0CE171-297B-A03F-6ECF-3FF99F376CD6}"/>
              </a:ext>
            </a:extLst>
          </p:cNvPr>
          <p:cNvSpPr>
            <a:spLocks noGrp="1"/>
          </p:cNvSpPr>
          <p:nvPr>
            <p:ph type="dt" sz="half" idx="10"/>
          </p:nvPr>
        </p:nvSpPr>
        <p:spPr/>
        <p:txBody>
          <a:bodyPr/>
          <a:lstStyle/>
          <a:p>
            <a:fld id="{64F0E216-BA48-4F04-AC4F-645AA0DD6AC6}" type="datetimeFigureOut">
              <a:rPr lang="en-US" smtClean="0"/>
              <a:t>11/17/23</a:t>
            </a:fld>
            <a:endParaRPr lang="en-US"/>
          </a:p>
        </p:txBody>
      </p:sp>
      <p:sp>
        <p:nvSpPr>
          <p:cNvPr id="5" name="Footer Placeholder 4">
            <a:extLst>
              <a:ext uri="{FF2B5EF4-FFF2-40B4-BE49-F238E27FC236}">
                <a16:creationId xmlns:a16="http://schemas.microsoft.com/office/drawing/2014/main" id="{623427A4-3E22-9A3E-E674-E0CF7F06D9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141BD7-F503-1A73-DE49-76BB48821D32}"/>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394496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23A46-E01F-D292-181F-25E04DF2E0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A26AD5-C197-A1F9-DFBE-C32C137876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9C8B58-CB44-1C89-B3DC-65BBAF0C6C8D}"/>
              </a:ext>
            </a:extLst>
          </p:cNvPr>
          <p:cNvSpPr>
            <a:spLocks noGrp="1"/>
          </p:cNvSpPr>
          <p:nvPr>
            <p:ph type="dt" sz="half" idx="10"/>
          </p:nvPr>
        </p:nvSpPr>
        <p:spPr/>
        <p:txBody>
          <a:bodyPr/>
          <a:lstStyle/>
          <a:p>
            <a:fld id="{64F0E216-BA48-4F04-AC4F-645AA0DD6AC6}" type="datetimeFigureOut">
              <a:rPr lang="en-US" smtClean="0"/>
              <a:t>11/17/23</a:t>
            </a:fld>
            <a:endParaRPr lang="en-US"/>
          </a:p>
        </p:txBody>
      </p:sp>
      <p:sp>
        <p:nvSpPr>
          <p:cNvPr id="5" name="Footer Placeholder 4">
            <a:extLst>
              <a:ext uri="{FF2B5EF4-FFF2-40B4-BE49-F238E27FC236}">
                <a16:creationId xmlns:a16="http://schemas.microsoft.com/office/drawing/2014/main" id="{766C1E8C-360F-6CB9-9C69-621E5D65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1989DF-9AAC-40B7-E4C8-67EE8C705D89}"/>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905145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929E5-BF3E-DCCE-E17C-143020AAF2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6AE0D9-D0C2-E447-AB29-82805EAD35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CDD576-D3DD-331C-9C9E-F8FCA0388C0A}"/>
              </a:ext>
            </a:extLst>
          </p:cNvPr>
          <p:cNvSpPr>
            <a:spLocks noGrp="1"/>
          </p:cNvSpPr>
          <p:nvPr>
            <p:ph type="dt" sz="half" idx="10"/>
          </p:nvPr>
        </p:nvSpPr>
        <p:spPr/>
        <p:txBody>
          <a:bodyPr/>
          <a:lstStyle/>
          <a:p>
            <a:fld id="{64F0E216-BA48-4F04-AC4F-645AA0DD6AC6}" type="datetimeFigureOut">
              <a:rPr lang="en-US" smtClean="0"/>
              <a:t>11/17/23</a:t>
            </a:fld>
            <a:endParaRPr lang="en-US"/>
          </a:p>
        </p:txBody>
      </p:sp>
      <p:sp>
        <p:nvSpPr>
          <p:cNvPr id="5" name="Footer Placeholder 4">
            <a:extLst>
              <a:ext uri="{FF2B5EF4-FFF2-40B4-BE49-F238E27FC236}">
                <a16:creationId xmlns:a16="http://schemas.microsoft.com/office/drawing/2014/main" id="{BFF1469B-02BC-5017-3FFB-6FE8C48CEB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00AE36-4B5D-64E9-C68C-718D3C495D61}"/>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118398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4B145-72FF-B384-997B-18332E7457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B3793B-9E11-CB2F-6BFB-243E95D901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B34D31-1137-2B82-D823-9BF7F6E388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40441A-72DF-26B7-4CF2-C6F6AAF18518}"/>
              </a:ext>
            </a:extLst>
          </p:cNvPr>
          <p:cNvSpPr>
            <a:spLocks noGrp="1"/>
          </p:cNvSpPr>
          <p:nvPr>
            <p:ph type="dt" sz="half" idx="10"/>
          </p:nvPr>
        </p:nvSpPr>
        <p:spPr/>
        <p:txBody>
          <a:bodyPr/>
          <a:lstStyle/>
          <a:p>
            <a:fld id="{64F0E216-BA48-4F04-AC4F-645AA0DD6AC6}" type="datetimeFigureOut">
              <a:rPr lang="en-US" smtClean="0"/>
              <a:t>11/17/23</a:t>
            </a:fld>
            <a:endParaRPr lang="en-US"/>
          </a:p>
        </p:txBody>
      </p:sp>
      <p:sp>
        <p:nvSpPr>
          <p:cNvPr id="6" name="Footer Placeholder 5">
            <a:extLst>
              <a:ext uri="{FF2B5EF4-FFF2-40B4-BE49-F238E27FC236}">
                <a16:creationId xmlns:a16="http://schemas.microsoft.com/office/drawing/2014/main" id="{6C5F9F12-B3D7-F520-5803-05C5C807EA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B1F8BF-8F57-AD06-D0C3-CA0834D897E3}"/>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914497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0C57-D1F3-0113-776D-9D3523F45C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C622E5-554C-E784-A38B-28C93B198E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5C4187-0AF9-ABF5-7A49-0E24BA4365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088894-99FE-F320-A266-D141A56722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5F56A6-8B6A-3C92-0477-8D7F83A53C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68E328-4841-3E4F-4157-CF65E7BCCDEE}"/>
              </a:ext>
            </a:extLst>
          </p:cNvPr>
          <p:cNvSpPr>
            <a:spLocks noGrp="1"/>
          </p:cNvSpPr>
          <p:nvPr>
            <p:ph type="dt" sz="half" idx="10"/>
          </p:nvPr>
        </p:nvSpPr>
        <p:spPr/>
        <p:txBody>
          <a:bodyPr/>
          <a:lstStyle/>
          <a:p>
            <a:fld id="{64F0E216-BA48-4F04-AC4F-645AA0DD6AC6}" type="datetimeFigureOut">
              <a:rPr lang="en-US" smtClean="0"/>
              <a:pPr/>
              <a:t>11/17/23</a:t>
            </a:fld>
            <a:endParaRPr lang="en-US" dirty="0"/>
          </a:p>
        </p:txBody>
      </p:sp>
      <p:sp>
        <p:nvSpPr>
          <p:cNvPr id="8" name="Footer Placeholder 7">
            <a:extLst>
              <a:ext uri="{FF2B5EF4-FFF2-40B4-BE49-F238E27FC236}">
                <a16:creationId xmlns:a16="http://schemas.microsoft.com/office/drawing/2014/main" id="{16B78F4D-27BC-9DFA-7C32-3F491371812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2EE61C2-4936-2941-EDF1-5747A21C55BC}"/>
              </a:ext>
            </a:extLst>
          </p:cNvPr>
          <p:cNvSpPr>
            <a:spLocks noGrp="1"/>
          </p:cNvSpPr>
          <p:nvPr>
            <p:ph type="sldNum" sz="quarter" idx="12"/>
          </p:nvPr>
        </p:nvSpPr>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707557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60517-D737-9DAA-D353-5EFF41A4C3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80C16A-A530-4BA3-C03F-2A1441A84AB7}"/>
              </a:ext>
            </a:extLst>
          </p:cNvPr>
          <p:cNvSpPr>
            <a:spLocks noGrp="1"/>
          </p:cNvSpPr>
          <p:nvPr>
            <p:ph type="dt" sz="half" idx="10"/>
          </p:nvPr>
        </p:nvSpPr>
        <p:spPr/>
        <p:txBody>
          <a:bodyPr/>
          <a:lstStyle/>
          <a:p>
            <a:fld id="{64F0E216-BA48-4F04-AC4F-645AA0DD6AC6}" type="datetimeFigureOut">
              <a:rPr lang="en-US" smtClean="0"/>
              <a:t>11/17/23</a:t>
            </a:fld>
            <a:endParaRPr lang="en-US"/>
          </a:p>
        </p:txBody>
      </p:sp>
      <p:sp>
        <p:nvSpPr>
          <p:cNvPr id="4" name="Footer Placeholder 3">
            <a:extLst>
              <a:ext uri="{FF2B5EF4-FFF2-40B4-BE49-F238E27FC236}">
                <a16:creationId xmlns:a16="http://schemas.microsoft.com/office/drawing/2014/main" id="{A5E4BE37-9132-FF99-F7D8-60A82B206C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ABF0CA-0DF0-BDE4-6AA4-EF0C80F71DBB}"/>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363843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360CCB-94D7-3917-0370-9E6FFA180E60}"/>
              </a:ext>
            </a:extLst>
          </p:cNvPr>
          <p:cNvSpPr>
            <a:spLocks noGrp="1"/>
          </p:cNvSpPr>
          <p:nvPr>
            <p:ph type="dt" sz="half" idx="10"/>
          </p:nvPr>
        </p:nvSpPr>
        <p:spPr/>
        <p:txBody>
          <a:bodyPr/>
          <a:lstStyle/>
          <a:p>
            <a:fld id="{64F0E216-BA48-4F04-AC4F-645AA0DD6AC6}" type="datetimeFigureOut">
              <a:rPr lang="en-US" smtClean="0"/>
              <a:t>11/17/23</a:t>
            </a:fld>
            <a:endParaRPr lang="en-US"/>
          </a:p>
        </p:txBody>
      </p:sp>
      <p:sp>
        <p:nvSpPr>
          <p:cNvPr id="3" name="Footer Placeholder 2">
            <a:extLst>
              <a:ext uri="{FF2B5EF4-FFF2-40B4-BE49-F238E27FC236}">
                <a16:creationId xmlns:a16="http://schemas.microsoft.com/office/drawing/2014/main" id="{4CAD5C33-4EE0-EDE6-92E2-CB6136156D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1EB174-A002-5677-6260-5C9DEF9892FB}"/>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785125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9EC77-CD1D-D1F9-55FA-D500E96622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841D74-3C10-BB87-B7E3-79439FC00F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436320-C518-9EB1-8AD0-6BDE56EFC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325B73-0D06-CD9E-9D5C-F4497DD7F7FA}"/>
              </a:ext>
            </a:extLst>
          </p:cNvPr>
          <p:cNvSpPr>
            <a:spLocks noGrp="1"/>
          </p:cNvSpPr>
          <p:nvPr>
            <p:ph type="dt" sz="half" idx="10"/>
          </p:nvPr>
        </p:nvSpPr>
        <p:spPr/>
        <p:txBody>
          <a:bodyPr/>
          <a:lstStyle/>
          <a:p>
            <a:fld id="{64F0E216-BA48-4F04-AC4F-645AA0DD6AC6}" type="datetimeFigureOut">
              <a:rPr lang="en-US" smtClean="0"/>
              <a:t>11/17/23</a:t>
            </a:fld>
            <a:endParaRPr lang="en-US"/>
          </a:p>
        </p:txBody>
      </p:sp>
      <p:sp>
        <p:nvSpPr>
          <p:cNvPr id="6" name="Footer Placeholder 5">
            <a:extLst>
              <a:ext uri="{FF2B5EF4-FFF2-40B4-BE49-F238E27FC236}">
                <a16:creationId xmlns:a16="http://schemas.microsoft.com/office/drawing/2014/main" id="{A7618BFD-052C-9075-6BC0-75D0E38429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120B2F-2512-B71B-9616-68DA5267E26E}"/>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406621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D88BF-6F84-3D13-ECE3-F89B680B49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631F64-FCD9-6F3B-2312-83FF895BC8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27D8B2-553E-81DC-783C-F2573DE72B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B8412F-F2FD-A3A9-A0F0-F0E14072997D}"/>
              </a:ext>
            </a:extLst>
          </p:cNvPr>
          <p:cNvSpPr>
            <a:spLocks noGrp="1"/>
          </p:cNvSpPr>
          <p:nvPr>
            <p:ph type="dt" sz="half" idx="10"/>
          </p:nvPr>
        </p:nvSpPr>
        <p:spPr/>
        <p:txBody>
          <a:bodyPr/>
          <a:lstStyle/>
          <a:p>
            <a:fld id="{64F0E216-BA48-4F04-AC4F-645AA0DD6AC6}" type="datetimeFigureOut">
              <a:rPr lang="en-US" smtClean="0"/>
              <a:t>11/17/23</a:t>
            </a:fld>
            <a:endParaRPr lang="en-US"/>
          </a:p>
        </p:txBody>
      </p:sp>
      <p:sp>
        <p:nvSpPr>
          <p:cNvPr id="6" name="Footer Placeholder 5">
            <a:extLst>
              <a:ext uri="{FF2B5EF4-FFF2-40B4-BE49-F238E27FC236}">
                <a16:creationId xmlns:a16="http://schemas.microsoft.com/office/drawing/2014/main" id="{A1876C0F-7560-31FE-2BAC-D70F28E803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0BC930-5912-61FB-AEA7-4B028EA99759}"/>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54285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BBE0F6-6A7F-01D2-F63F-94A242A53A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0F406D-F21B-D962-963F-1F2371F4C4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FE1984-5116-7B13-723F-CB06C0A2B7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0E216-BA48-4F04-AC4F-645AA0DD6AC6}" type="datetimeFigureOut">
              <a:rPr lang="en-US" smtClean="0"/>
              <a:pPr/>
              <a:t>11/17/23</a:t>
            </a:fld>
            <a:endParaRPr lang="en-US" dirty="0"/>
          </a:p>
        </p:txBody>
      </p:sp>
      <p:sp>
        <p:nvSpPr>
          <p:cNvPr id="5" name="Footer Placeholder 4">
            <a:extLst>
              <a:ext uri="{FF2B5EF4-FFF2-40B4-BE49-F238E27FC236}">
                <a16:creationId xmlns:a16="http://schemas.microsoft.com/office/drawing/2014/main" id="{1D42AD86-C187-CECA-61D1-DA3AD7B8EC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8005CD6-9AF4-67D2-8580-0682087542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3060987632"/>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7.xml.rels><?xml version="1.0" encoding="UTF-8" standalone="yes"?>
<Relationships xmlns="http://schemas.openxmlformats.org/package/2006/relationships"><Relationship Id="rId2" Type="http://schemas.openxmlformats.org/officeDocument/2006/relationships/hyperlink" Target="https://github.com/RyanFineganTradingProjects/2023-11-27-Trades/blob/main/QD%20Trading%20Strat%20HII.ipynb"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27BA85C7-43C2-BE73-6078-B090AF467268}"/>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24738" r="19721"/>
          <a:stretch/>
        </p:blipFill>
        <p:spPr bwMode="auto">
          <a:xfrm>
            <a:off x="20" y="10"/>
            <a:ext cx="1218893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1BD83B7-6AB0-A3AE-92CE-0F53B6E25C6C}"/>
              </a:ext>
            </a:extLst>
          </p:cNvPr>
          <p:cNvSpPr>
            <a:spLocks noGrp="1"/>
          </p:cNvSpPr>
          <p:nvPr>
            <p:ph type="ctrTitle"/>
          </p:nvPr>
        </p:nvSpPr>
        <p:spPr>
          <a:xfrm>
            <a:off x="1524000" y="1122363"/>
            <a:ext cx="9144000" cy="3063240"/>
          </a:xfrm>
        </p:spPr>
        <p:txBody>
          <a:bodyPr vert="horz" lIns="91440" tIns="45720" rIns="91440" bIns="45720" rtlCol="0">
            <a:normAutofit/>
          </a:bodyPr>
          <a:lstStyle/>
          <a:p>
            <a:r>
              <a:rPr lang="en-US" sz="6600">
                <a:solidFill>
                  <a:schemeClr val="bg1"/>
                </a:solidFill>
                <a:effectLst/>
              </a:rPr>
              <a:t>Huntington Ingalls Industries Inc</a:t>
            </a:r>
            <a:endParaRPr lang="en-US" sz="6600">
              <a:solidFill>
                <a:schemeClr val="bg1"/>
              </a:solidFill>
            </a:endParaRPr>
          </a:p>
        </p:txBody>
      </p:sp>
      <p:sp>
        <p:nvSpPr>
          <p:cNvPr id="3" name="Subtitle 2">
            <a:extLst>
              <a:ext uri="{FF2B5EF4-FFF2-40B4-BE49-F238E27FC236}">
                <a16:creationId xmlns:a16="http://schemas.microsoft.com/office/drawing/2014/main" id="{02B1A497-0B7E-6416-5D91-6AC2F91C28D3}"/>
              </a:ext>
            </a:extLst>
          </p:cNvPr>
          <p:cNvSpPr>
            <a:spLocks noGrp="1"/>
          </p:cNvSpPr>
          <p:nvPr>
            <p:ph type="subTitle" idx="1"/>
          </p:nvPr>
        </p:nvSpPr>
        <p:spPr>
          <a:xfrm>
            <a:off x="1527048" y="4599432"/>
            <a:ext cx="9144000" cy="1536192"/>
          </a:xfrm>
        </p:spPr>
        <p:txBody>
          <a:bodyPr vert="horz" lIns="91440" tIns="45720" rIns="91440" bIns="45720" rtlCol="0">
            <a:normAutofit/>
          </a:bodyPr>
          <a:lstStyle/>
          <a:p>
            <a:r>
              <a:rPr lang="en-US" sz="1900">
                <a:solidFill>
                  <a:schemeClr val="bg1"/>
                </a:solidFill>
              </a:rPr>
              <a:t>Long Idea</a:t>
            </a:r>
          </a:p>
          <a:p>
            <a:r>
              <a:rPr lang="en-US" sz="1900">
                <a:solidFill>
                  <a:schemeClr val="bg1"/>
                </a:solidFill>
              </a:rPr>
              <a:t>Price: $236.75</a:t>
            </a:r>
          </a:p>
          <a:p>
            <a:r>
              <a:rPr lang="en-US" sz="1900">
                <a:solidFill>
                  <a:schemeClr val="bg1"/>
                </a:solidFill>
              </a:rPr>
              <a:t>Last Price Date: 11/17/2023</a:t>
            </a:r>
          </a:p>
          <a:p>
            <a:r>
              <a:rPr lang="en-US" sz="1900" b="0" i="0">
                <a:solidFill>
                  <a:schemeClr val="bg1"/>
                </a:solidFill>
                <a:effectLst/>
              </a:rPr>
              <a:t>Huntington Ingalls is a U.S. defense contractor with an emphasis on shipbuilding.</a:t>
            </a:r>
            <a:endParaRPr lang="en-US" sz="1900">
              <a:solidFill>
                <a:schemeClr val="bg1"/>
              </a:solidFill>
            </a:endParaRPr>
          </a:p>
        </p:txBody>
      </p:sp>
      <p:sp>
        <p:nvSpPr>
          <p:cNvPr id="1033"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5541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454F5A48-BEE4-382F-93FA-8825EEB7579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Margins - Consistent</a:t>
            </a:r>
          </a:p>
        </p:txBody>
      </p:sp>
      <p:sp>
        <p:nvSpPr>
          <p:cNvPr id="8" name="Rectangle 7">
            <a:extLst>
              <a:ext uri="{FF2B5EF4-FFF2-40B4-BE49-F238E27FC236}">
                <a16:creationId xmlns:a16="http://schemas.microsoft.com/office/drawing/2014/main" id="{F3C89F0A-BA8A-12DD-ED9B-AB725C13267A}"/>
              </a:ext>
            </a:extLst>
          </p:cNvPr>
          <p:cNvSpPr/>
          <p:nvPr/>
        </p:nvSpPr>
        <p:spPr>
          <a:xfrm>
            <a:off x="5903495" y="2053389"/>
            <a:ext cx="866273" cy="16042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highlight>
                <a:srgbClr val="C0C0C0"/>
              </a:highlight>
            </a:endParaRPr>
          </a:p>
        </p:txBody>
      </p:sp>
      <p:sp>
        <p:nvSpPr>
          <p:cNvPr id="3" name="Content Placeholder 2">
            <a:extLst>
              <a:ext uri="{FF2B5EF4-FFF2-40B4-BE49-F238E27FC236}">
                <a16:creationId xmlns:a16="http://schemas.microsoft.com/office/drawing/2014/main" id="{4261B709-4247-298F-B6B4-E619D9D2E301}"/>
              </a:ext>
            </a:extLst>
          </p:cNvPr>
          <p:cNvSpPr>
            <a:spLocks noGrp="1"/>
          </p:cNvSpPr>
          <p:nvPr>
            <p:ph idx="1"/>
          </p:nvPr>
        </p:nvSpPr>
        <p:spPr/>
        <p:txBody>
          <a:bodyPr/>
          <a:lstStyle/>
          <a:p>
            <a:endParaRPr lang="en-US"/>
          </a:p>
        </p:txBody>
      </p:sp>
      <p:sp>
        <p:nvSpPr>
          <p:cNvPr id="5" name="Rectangle 4">
            <a:extLst>
              <a:ext uri="{FF2B5EF4-FFF2-40B4-BE49-F238E27FC236}">
                <a16:creationId xmlns:a16="http://schemas.microsoft.com/office/drawing/2014/main" id="{781CF713-6DFE-A2CE-1F9A-3ECE18A70033}"/>
              </a:ext>
            </a:extLst>
          </p:cNvPr>
          <p:cNvSpPr/>
          <p:nvPr/>
        </p:nvSpPr>
        <p:spPr>
          <a:xfrm>
            <a:off x="5678905" y="1856590"/>
            <a:ext cx="1283369" cy="1968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3">
            <a:extLst>
              <a:ext uri="{FF2B5EF4-FFF2-40B4-BE49-F238E27FC236}">
                <a16:creationId xmlns:a16="http://schemas.microsoft.com/office/drawing/2014/main" id="{E208E32C-079C-CB13-1ADA-A7139B8A7C39}"/>
              </a:ext>
            </a:extLst>
          </p:cNvPr>
          <p:cNvPicPr>
            <a:picLocks noChangeAspect="1"/>
          </p:cNvPicPr>
          <p:nvPr/>
        </p:nvPicPr>
        <p:blipFill>
          <a:blip r:embed="rId2"/>
          <a:stretch>
            <a:fillRect/>
          </a:stretch>
        </p:blipFill>
        <p:spPr>
          <a:xfrm>
            <a:off x="709461" y="1692487"/>
            <a:ext cx="10905066" cy="4362024"/>
          </a:xfrm>
          <a:prstGeom prst="rect">
            <a:avLst/>
          </a:prstGeom>
          <a:ln>
            <a:noFill/>
          </a:ln>
        </p:spPr>
      </p:pic>
    </p:spTree>
    <p:extLst>
      <p:ext uri="{BB962C8B-B14F-4D97-AF65-F5344CB8AC3E}">
        <p14:creationId xmlns:p14="http://schemas.microsoft.com/office/powerpoint/2010/main" val="671691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454F5A48-BEE4-382F-93FA-8825EEB7579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Quarterly Low Volatility of Top-Line and EBITDA</a:t>
            </a:r>
          </a:p>
        </p:txBody>
      </p:sp>
      <p:sp>
        <p:nvSpPr>
          <p:cNvPr id="8" name="Rectangle 7">
            <a:extLst>
              <a:ext uri="{FF2B5EF4-FFF2-40B4-BE49-F238E27FC236}">
                <a16:creationId xmlns:a16="http://schemas.microsoft.com/office/drawing/2014/main" id="{F3C89F0A-BA8A-12DD-ED9B-AB725C13267A}"/>
              </a:ext>
            </a:extLst>
          </p:cNvPr>
          <p:cNvSpPr/>
          <p:nvPr/>
        </p:nvSpPr>
        <p:spPr>
          <a:xfrm>
            <a:off x="5903495" y="2053389"/>
            <a:ext cx="866273" cy="16042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highlight>
                <a:srgbClr val="C0C0C0"/>
              </a:highlight>
            </a:endParaRPr>
          </a:p>
        </p:txBody>
      </p:sp>
      <p:sp>
        <p:nvSpPr>
          <p:cNvPr id="5" name="Rectangle 4">
            <a:extLst>
              <a:ext uri="{FF2B5EF4-FFF2-40B4-BE49-F238E27FC236}">
                <a16:creationId xmlns:a16="http://schemas.microsoft.com/office/drawing/2014/main" id="{781CF713-6DFE-A2CE-1F9A-3ECE18A70033}"/>
              </a:ext>
            </a:extLst>
          </p:cNvPr>
          <p:cNvSpPr/>
          <p:nvPr/>
        </p:nvSpPr>
        <p:spPr>
          <a:xfrm>
            <a:off x="5678905" y="1856590"/>
            <a:ext cx="1283369" cy="1968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17DDDACC-4560-99D5-605A-18375FA1BD6A}"/>
              </a:ext>
            </a:extLst>
          </p:cNvPr>
          <p:cNvPicPr>
            <a:picLocks noChangeAspect="1"/>
          </p:cNvPicPr>
          <p:nvPr/>
        </p:nvPicPr>
        <p:blipFill>
          <a:blip r:embed="rId2"/>
          <a:stretch>
            <a:fillRect/>
          </a:stretch>
        </p:blipFill>
        <p:spPr>
          <a:xfrm>
            <a:off x="2506292" y="1548617"/>
            <a:ext cx="6386904" cy="2646449"/>
          </a:xfrm>
          <a:prstGeom prst="rect">
            <a:avLst/>
          </a:prstGeom>
        </p:spPr>
      </p:pic>
      <p:pic>
        <p:nvPicPr>
          <p:cNvPr id="6" name="Picture 5">
            <a:extLst>
              <a:ext uri="{FF2B5EF4-FFF2-40B4-BE49-F238E27FC236}">
                <a16:creationId xmlns:a16="http://schemas.microsoft.com/office/drawing/2014/main" id="{38F2BA50-4BB4-0A9A-59CF-1CA9D7E3B2F0}"/>
              </a:ext>
            </a:extLst>
          </p:cNvPr>
          <p:cNvPicPr>
            <a:picLocks noChangeAspect="1"/>
          </p:cNvPicPr>
          <p:nvPr/>
        </p:nvPicPr>
        <p:blipFill>
          <a:blip r:embed="rId3"/>
          <a:stretch>
            <a:fillRect/>
          </a:stretch>
        </p:blipFill>
        <p:spPr>
          <a:xfrm>
            <a:off x="2547971" y="4195066"/>
            <a:ext cx="6345225" cy="2646449"/>
          </a:xfrm>
          <a:prstGeom prst="rect">
            <a:avLst/>
          </a:prstGeom>
        </p:spPr>
      </p:pic>
    </p:spTree>
    <p:extLst>
      <p:ext uri="{BB962C8B-B14F-4D97-AF65-F5344CB8AC3E}">
        <p14:creationId xmlns:p14="http://schemas.microsoft.com/office/powerpoint/2010/main" val="3294727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454F5A48-BEE4-382F-93FA-8825EEB7579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Free Cash Flow </a:t>
            </a:r>
          </a:p>
        </p:txBody>
      </p:sp>
      <p:sp>
        <p:nvSpPr>
          <p:cNvPr id="8" name="Rectangle 7">
            <a:extLst>
              <a:ext uri="{FF2B5EF4-FFF2-40B4-BE49-F238E27FC236}">
                <a16:creationId xmlns:a16="http://schemas.microsoft.com/office/drawing/2014/main" id="{F3C89F0A-BA8A-12DD-ED9B-AB725C13267A}"/>
              </a:ext>
            </a:extLst>
          </p:cNvPr>
          <p:cNvSpPr/>
          <p:nvPr/>
        </p:nvSpPr>
        <p:spPr>
          <a:xfrm>
            <a:off x="5903495" y="2053389"/>
            <a:ext cx="866273" cy="16042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highlight>
                <a:srgbClr val="C0C0C0"/>
              </a:highlight>
            </a:endParaRPr>
          </a:p>
        </p:txBody>
      </p:sp>
      <p:sp>
        <p:nvSpPr>
          <p:cNvPr id="5" name="Rectangle 4">
            <a:extLst>
              <a:ext uri="{FF2B5EF4-FFF2-40B4-BE49-F238E27FC236}">
                <a16:creationId xmlns:a16="http://schemas.microsoft.com/office/drawing/2014/main" id="{781CF713-6DFE-A2CE-1F9A-3ECE18A70033}"/>
              </a:ext>
            </a:extLst>
          </p:cNvPr>
          <p:cNvSpPr/>
          <p:nvPr/>
        </p:nvSpPr>
        <p:spPr>
          <a:xfrm>
            <a:off x="5678905" y="1856590"/>
            <a:ext cx="1283369" cy="1968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1E55320-4185-2FF4-B735-0ACF75E68DF8}"/>
              </a:ext>
            </a:extLst>
          </p:cNvPr>
          <p:cNvPicPr>
            <a:picLocks noChangeAspect="1"/>
          </p:cNvPicPr>
          <p:nvPr/>
        </p:nvPicPr>
        <p:blipFill>
          <a:blip r:embed="rId2"/>
          <a:stretch>
            <a:fillRect/>
          </a:stretch>
        </p:blipFill>
        <p:spPr>
          <a:xfrm>
            <a:off x="3086100" y="1498082"/>
            <a:ext cx="6019800" cy="2486226"/>
          </a:xfrm>
          <a:prstGeom prst="rect">
            <a:avLst/>
          </a:prstGeom>
        </p:spPr>
      </p:pic>
      <p:pic>
        <p:nvPicPr>
          <p:cNvPr id="4" name="Picture 3">
            <a:extLst>
              <a:ext uri="{FF2B5EF4-FFF2-40B4-BE49-F238E27FC236}">
                <a16:creationId xmlns:a16="http://schemas.microsoft.com/office/drawing/2014/main" id="{AC6C1469-4EAF-CFC6-B599-067E20736C2E}"/>
              </a:ext>
            </a:extLst>
          </p:cNvPr>
          <p:cNvPicPr>
            <a:picLocks noChangeAspect="1"/>
          </p:cNvPicPr>
          <p:nvPr/>
        </p:nvPicPr>
        <p:blipFill>
          <a:blip r:embed="rId3"/>
          <a:stretch>
            <a:fillRect/>
          </a:stretch>
        </p:blipFill>
        <p:spPr>
          <a:xfrm>
            <a:off x="3086101" y="4094087"/>
            <a:ext cx="6019800" cy="2622931"/>
          </a:xfrm>
          <a:prstGeom prst="rect">
            <a:avLst/>
          </a:prstGeom>
        </p:spPr>
      </p:pic>
    </p:spTree>
    <p:extLst>
      <p:ext uri="{BB962C8B-B14F-4D97-AF65-F5344CB8AC3E}">
        <p14:creationId xmlns:p14="http://schemas.microsoft.com/office/powerpoint/2010/main" val="3722881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454F5A48-BEE4-382F-93FA-8825EEB7579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Free Cash Flow Yield  (11/17/2023)</a:t>
            </a:r>
          </a:p>
        </p:txBody>
      </p:sp>
      <p:sp>
        <p:nvSpPr>
          <p:cNvPr id="8" name="Rectangle 7">
            <a:extLst>
              <a:ext uri="{FF2B5EF4-FFF2-40B4-BE49-F238E27FC236}">
                <a16:creationId xmlns:a16="http://schemas.microsoft.com/office/drawing/2014/main" id="{F3C89F0A-BA8A-12DD-ED9B-AB725C13267A}"/>
              </a:ext>
            </a:extLst>
          </p:cNvPr>
          <p:cNvSpPr/>
          <p:nvPr/>
        </p:nvSpPr>
        <p:spPr>
          <a:xfrm>
            <a:off x="5903495" y="2053389"/>
            <a:ext cx="866273" cy="16042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highlight>
                <a:srgbClr val="C0C0C0"/>
              </a:highlight>
            </a:endParaRPr>
          </a:p>
        </p:txBody>
      </p:sp>
      <p:sp>
        <p:nvSpPr>
          <p:cNvPr id="5" name="Rectangle 4">
            <a:extLst>
              <a:ext uri="{FF2B5EF4-FFF2-40B4-BE49-F238E27FC236}">
                <a16:creationId xmlns:a16="http://schemas.microsoft.com/office/drawing/2014/main" id="{781CF713-6DFE-A2CE-1F9A-3ECE18A70033}"/>
              </a:ext>
            </a:extLst>
          </p:cNvPr>
          <p:cNvSpPr/>
          <p:nvPr/>
        </p:nvSpPr>
        <p:spPr>
          <a:xfrm>
            <a:off x="5678905" y="1856590"/>
            <a:ext cx="1283369" cy="1968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3414AA9B-373B-B12F-0D5E-ACB95D037F85}"/>
              </a:ext>
            </a:extLst>
          </p:cNvPr>
          <p:cNvPicPr>
            <a:picLocks noChangeAspect="1"/>
          </p:cNvPicPr>
          <p:nvPr/>
        </p:nvPicPr>
        <p:blipFill>
          <a:blip r:embed="rId2"/>
          <a:stretch>
            <a:fillRect/>
          </a:stretch>
        </p:blipFill>
        <p:spPr>
          <a:xfrm>
            <a:off x="1898649" y="1954990"/>
            <a:ext cx="9068353" cy="3600450"/>
          </a:xfrm>
          <a:prstGeom prst="rect">
            <a:avLst/>
          </a:prstGeom>
        </p:spPr>
      </p:pic>
    </p:spTree>
    <p:extLst>
      <p:ext uri="{BB962C8B-B14F-4D97-AF65-F5344CB8AC3E}">
        <p14:creationId xmlns:p14="http://schemas.microsoft.com/office/powerpoint/2010/main" val="3755756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454F5A48-BEE4-382F-93FA-8825EEB7579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EPS TTM</a:t>
            </a:r>
          </a:p>
        </p:txBody>
      </p:sp>
      <p:sp>
        <p:nvSpPr>
          <p:cNvPr id="8" name="Rectangle 7">
            <a:extLst>
              <a:ext uri="{FF2B5EF4-FFF2-40B4-BE49-F238E27FC236}">
                <a16:creationId xmlns:a16="http://schemas.microsoft.com/office/drawing/2014/main" id="{F3C89F0A-BA8A-12DD-ED9B-AB725C13267A}"/>
              </a:ext>
            </a:extLst>
          </p:cNvPr>
          <p:cNvSpPr/>
          <p:nvPr/>
        </p:nvSpPr>
        <p:spPr>
          <a:xfrm>
            <a:off x="5903495" y="2053389"/>
            <a:ext cx="866273" cy="16042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highlight>
                <a:srgbClr val="C0C0C0"/>
              </a:highlight>
            </a:endParaRPr>
          </a:p>
        </p:txBody>
      </p:sp>
      <p:sp>
        <p:nvSpPr>
          <p:cNvPr id="5" name="Rectangle 4">
            <a:extLst>
              <a:ext uri="{FF2B5EF4-FFF2-40B4-BE49-F238E27FC236}">
                <a16:creationId xmlns:a16="http://schemas.microsoft.com/office/drawing/2014/main" id="{781CF713-6DFE-A2CE-1F9A-3ECE18A70033}"/>
              </a:ext>
            </a:extLst>
          </p:cNvPr>
          <p:cNvSpPr/>
          <p:nvPr/>
        </p:nvSpPr>
        <p:spPr>
          <a:xfrm>
            <a:off x="5678905" y="1856590"/>
            <a:ext cx="1283369" cy="1968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19B5DBA1-71E6-6758-875F-3CFEB5D4527F}"/>
              </a:ext>
            </a:extLst>
          </p:cNvPr>
          <p:cNvPicPr>
            <a:picLocks noChangeAspect="1"/>
          </p:cNvPicPr>
          <p:nvPr/>
        </p:nvPicPr>
        <p:blipFill>
          <a:blip r:embed="rId2"/>
          <a:stretch>
            <a:fillRect/>
          </a:stretch>
        </p:blipFill>
        <p:spPr>
          <a:xfrm>
            <a:off x="1727200" y="1856590"/>
            <a:ext cx="9120000" cy="3860800"/>
          </a:xfrm>
          <a:prstGeom prst="rect">
            <a:avLst/>
          </a:prstGeom>
        </p:spPr>
      </p:pic>
    </p:spTree>
    <p:extLst>
      <p:ext uri="{BB962C8B-B14F-4D97-AF65-F5344CB8AC3E}">
        <p14:creationId xmlns:p14="http://schemas.microsoft.com/office/powerpoint/2010/main" val="2928578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4C22AA-D79A-5364-63CE-D4DE9AA3B007}"/>
              </a:ext>
            </a:extLst>
          </p:cNvPr>
          <p:cNvSpPr>
            <a:spLocks noGrp="1"/>
          </p:cNvSpPr>
          <p:nvPr>
            <p:ph type="title"/>
          </p:nvPr>
        </p:nvSpPr>
        <p:spPr>
          <a:xfrm>
            <a:off x="838198" y="547815"/>
            <a:ext cx="5167185" cy="1680519"/>
          </a:xfrm>
        </p:spPr>
        <p:txBody>
          <a:bodyPr>
            <a:normAutofit/>
          </a:bodyPr>
          <a:lstStyle/>
          <a:p>
            <a:r>
              <a:rPr lang="en-US" sz="4000" dirty="0"/>
              <a:t>Earnings Surprises</a:t>
            </a:r>
          </a:p>
        </p:txBody>
      </p:sp>
      <p:sp>
        <p:nvSpPr>
          <p:cNvPr id="3" name="Content Placeholder 2">
            <a:extLst>
              <a:ext uri="{FF2B5EF4-FFF2-40B4-BE49-F238E27FC236}">
                <a16:creationId xmlns:a16="http://schemas.microsoft.com/office/drawing/2014/main" id="{8E6FD2A8-8FE1-F30B-A1A9-B34233DD61AA}"/>
              </a:ext>
            </a:extLst>
          </p:cNvPr>
          <p:cNvSpPr>
            <a:spLocks noGrp="1"/>
          </p:cNvSpPr>
          <p:nvPr>
            <p:ph idx="1"/>
          </p:nvPr>
        </p:nvSpPr>
        <p:spPr>
          <a:xfrm>
            <a:off x="6186619" y="547815"/>
            <a:ext cx="5178960" cy="1680519"/>
          </a:xfrm>
        </p:spPr>
        <p:txBody>
          <a:bodyPr anchor="ctr">
            <a:normAutofit lnSpcReduction="10000"/>
          </a:bodyPr>
          <a:lstStyle/>
          <a:p>
            <a:r>
              <a:rPr lang="en-US" sz="2000" dirty="0"/>
              <a:t>HII has consistently met or exceeded EPS street consensus </a:t>
            </a:r>
          </a:p>
          <a:p>
            <a:pPr lvl="1"/>
            <a:r>
              <a:rPr lang="en-US" sz="2000" dirty="0"/>
              <a:t>Beat 12 out of last 13 Earnings</a:t>
            </a:r>
          </a:p>
          <a:p>
            <a:r>
              <a:rPr lang="en-US" sz="2100" dirty="0"/>
              <a:t>Compared to Moog Inc</a:t>
            </a:r>
          </a:p>
          <a:p>
            <a:pPr lvl="1"/>
            <a:r>
              <a:rPr lang="en-US" sz="2000" dirty="0"/>
              <a:t>Beat 6 out last 13 </a:t>
            </a:r>
          </a:p>
        </p:txBody>
      </p:sp>
      <p:pic>
        <p:nvPicPr>
          <p:cNvPr id="5" name="Picture 4">
            <a:extLst>
              <a:ext uri="{FF2B5EF4-FFF2-40B4-BE49-F238E27FC236}">
                <a16:creationId xmlns:a16="http://schemas.microsoft.com/office/drawing/2014/main" id="{8A5365C3-4875-3142-F269-6909B61AF1D9}"/>
              </a:ext>
            </a:extLst>
          </p:cNvPr>
          <p:cNvPicPr>
            <a:picLocks noChangeAspect="1"/>
          </p:cNvPicPr>
          <p:nvPr/>
        </p:nvPicPr>
        <p:blipFill>
          <a:blip r:embed="rId2"/>
          <a:stretch>
            <a:fillRect/>
          </a:stretch>
        </p:blipFill>
        <p:spPr>
          <a:xfrm>
            <a:off x="380998" y="2753178"/>
            <a:ext cx="5167185" cy="3087392"/>
          </a:xfrm>
          <a:prstGeom prst="rect">
            <a:avLst/>
          </a:prstGeom>
        </p:spPr>
      </p:pic>
      <p:pic>
        <p:nvPicPr>
          <p:cNvPr id="4" name="Picture 3">
            <a:extLst>
              <a:ext uri="{FF2B5EF4-FFF2-40B4-BE49-F238E27FC236}">
                <a16:creationId xmlns:a16="http://schemas.microsoft.com/office/drawing/2014/main" id="{733A40DC-02A7-4F6A-E233-2CD87D3E1C28}"/>
              </a:ext>
            </a:extLst>
          </p:cNvPr>
          <p:cNvPicPr>
            <a:picLocks noChangeAspect="1"/>
          </p:cNvPicPr>
          <p:nvPr/>
        </p:nvPicPr>
        <p:blipFill>
          <a:blip r:embed="rId3"/>
          <a:stretch>
            <a:fillRect/>
          </a:stretch>
        </p:blipFill>
        <p:spPr>
          <a:xfrm>
            <a:off x="5766594" y="2753178"/>
            <a:ext cx="5167185" cy="3048638"/>
          </a:xfrm>
          <a:prstGeom prst="rect">
            <a:avLst/>
          </a:prstGeom>
        </p:spPr>
      </p:pic>
    </p:spTree>
    <p:extLst>
      <p:ext uri="{BB962C8B-B14F-4D97-AF65-F5344CB8AC3E}">
        <p14:creationId xmlns:p14="http://schemas.microsoft.com/office/powerpoint/2010/main" val="2991976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454F5A48-BEE4-382F-93FA-8825EEB7579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Low Interest Coverage - Higher for Longer</a:t>
            </a:r>
          </a:p>
        </p:txBody>
      </p:sp>
      <p:pic>
        <p:nvPicPr>
          <p:cNvPr id="6" name="Content Placeholder 5">
            <a:extLst>
              <a:ext uri="{FF2B5EF4-FFF2-40B4-BE49-F238E27FC236}">
                <a16:creationId xmlns:a16="http://schemas.microsoft.com/office/drawing/2014/main" id="{934F09BC-0B24-F7B4-2E64-366707F325DD}"/>
              </a:ext>
            </a:extLst>
          </p:cNvPr>
          <p:cNvPicPr>
            <a:picLocks noGrp="1" noChangeAspect="1"/>
          </p:cNvPicPr>
          <p:nvPr>
            <p:ph idx="1"/>
          </p:nvPr>
        </p:nvPicPr>
        <p:blipFill>
          <a:blip r:embed="rId2"/>
          <a:stretch>
            <a:fillRect/>
          </a:stretch>
        </p:blipFill>
        <p:spPr>
          <a:xfrm>
            <a:off x="643467" y="1759469"/>
            <a:ext cx="10905066" cy="4225714"/>
          </a:xfrm>
          <a:prstGeom prst="rect">
            <a:avLst/>
          </a:prstGeom>
        </p:spPr>
      </p:pic>
    </p:spTree>
    <p:extLst>
      <p:ext uri="{BB962C8B-B14F-4D97-AF65-F5344CB8AC3E}">
        <p14:creationId xmlns:p14="http://schemas.microsoft.com/office/powerpoint/2010/main" val="366153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454F5A48-BEE4-382F-93FA-8825EEB7579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Cheaper Multiple</a:t>
            </a:r>
            <a:endParaRPr lang="en-US" sz="3200" kern="1200" dirty="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FAFB5274-7ACE-20DD-646B-A026FC8F857D}"/>
              </a:ext>
            </a:extLst>
          </p:cNvPr>
          <p:cNvSpPr>
            <a:spLocks noGrp="1"/>
          </p:cNvSpPr>
          <p:nvPr>
            <p:ph idx="1"/>
          </p:nvPr>
        </p:nvSpPr>
        <p:spPr/>
        <p:txBody>
          <a:bodyPr/>
          <a:lstStyle/>
          <a:p>
            <a:endParaRPr lang="en-US"/>
          </a:p>
        </p:txBody>
      </p:sp>
      <p:pic>
        <p:nvPicPr>
          <p:cNvPr id="4" name="Content Placeholder 6">
            <a:extLst>
              <a:ext uri="{FF2B5EF4-FFF2-40B4-BE49-F238E27FC236}">
                <a16:creationId xmlns:a16="http://schemas.microsoft.com/office/drawing/2014/main" id="{1F34DEB2-7E97-D417-DDE9-E1747B11065D}"/>
              </a:ext>
            </a:extLst>
          </p:cNvPr>
          <p:cNvPicPr>
            <a:picLocks noChangeAspect="1"/>
          </p:cNvPicPr>
          <p:nvPr/>
        </p:nvPicPr>
        <p:blipFill>
          <a:blip r:embed="rId2"/>
          <a:stretch>
            <a:fillRect/>
          </a:stretch>
        </p:blipFill>
        <p:spPr>
          <a:xfrm>
            <a:off x="709461" y="1825625"/>
            <a:ext cx="10905066" cy="4252975"/>
          </a:xfrm>
          <a:prstGeom prst="rect">
            <a:avLst/>
          </a:prstGeom>
          <a:ln>
            <a:noFill/>
          </a:ln>
        </p:spPr>
      </p:pic>
    </p:spTree>
    <p:extLst>
      <p:ext uri="{BB962C8B-B14F-4D97-AF65-F5344CB8AC3E}">
        <p14:creationId xmlns:p14="http://schemas.microsoft.com/office/powerpoint/2010/main" val="2277691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7B880C-FA71-41EB-DFBC-B08BF8022F65}"/>
              </a:ext>
            </a:extLst>
          </p:cNvPr>
          <p:cNvSpPr>
            <a:spLocks noGrp="1"/>
          </p:cNvSpPr>
          <p:nvPr>
            <p:ph type="title"/>
          </p:nvPr>
        </p:nvSpPr>
        <p:spPr>
          <a:xfrm>
            <a:off x="80467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Most Recent Earnings Call Highlights</a:t>
            </a:r>
          </a:p>
        </p:txBody>
      </p:sp>
      <p:grpSp>
        <p:nvGrpSpPr>
          <p:cNvPr id="14" name="Group 13">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15" name="Freeform: Shape 14">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Upward trend">
            <a:extLst>
              <a:ext uri="{FF2B5EF4-FFF2-40B4-BE49-F238E27FC236}">
                <a16:creationId xmlns:a16="http://schemas.microsoft.com/office/drawing/2014/main" id="{E2A82F26-049C-74CA-63BF-A1637AE8DC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9652" y="1859078"/>
            <a:ext cx="3821102" cy="3821102"/>
          </a:xfrm>
          <a:prstGeom prst="rect">
            <a:avLst/>
          </a:prstGeom>
          <a:ln>
            <a:noFill/>
          </a:ln>
        </p:spPr>
      </p:pic>
    </p:spTree>
    <p:extLst>
      <p:ext uri="{BB962C8B-B14F-4D97-AF65-F5344CB8AC3E}">
        <p14:creationId xmlns:p14="http://schemas.microsoft.com/office/powerpoint/2010/main" val="3377437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F57A1-BF63-E032-D4D3-BC8FB73D7EC3}"/>
              </a:ext>
            </a:extLst>
          </p:cNvPr>
          <p:cNvSpPr>
            <a:spLocks noGrp="1"/>
          </p:cNvSpPr>
          <p:nvPr>
            <p:ph type="title"/>
          </p:nvPr>
        </p:nvSpPr>
        <p:spPr/>
        <p:txBody>
          <a:bodyPr/>
          <a:lstStyle/>
          <a:p>
            <a:r>
              <a:rPr lang="en-US" dirty="0"/>
              <a:t>3Q23 Earnings Call – Main Highlights</a:t>
            </a:r>
          </a:p>
        </p:txBody>
      </p:sp>
      <p:sp>
        <p:nvSpPr>
          <p:cNvPr id="3" name="Content Placeholder 2">
            <a:extLst>
              <a:ext uri="{FF2B5EF4-FFF2-40B4-BE49-F238E27FC236}">
                <a16:creationId xmlns:a16="http://schemas.microsoft.com/office/drawing/2014/main" id="{2E363722-74C5-BB0D-3599-A52DE2E3FB81}"/>
              </a:ext>
            </a:extLst>
          </p:cNvPr>
          <p:cNvSpPr>
            <a:spLocks noGrp="1"/>
          </p:cNvSpPr>
          <p:nvPr>
            <p:ph idx="1"/>
          </p:nvPr>
        </p:nvSpPr>
        <p:spPr>
          <a:xfrm>
            <a:off x="838200" y="1825625"/>
            <a:ext cx="10515600" cy="4899266"/>
          </a:xfrm>
        </p:spPr>
        <p:txBody>
          <a:bodyPr>
            <a:normAutofit fontScale="92500"/>
          </a:bodyPr>
          <a:lstStyle/>
          <a:p>
            <a:r>
              <a:rPr lang="en-US" sz="1600" b="1" dirty="0"/>
              <a:t>Main Financial Highlights</a:t>
            </a:r>
          </a:p>
          <a:p>
            <a:pPr lvl="1"/>
            <a:r>
              <a:rPr lang="en-US" sz="1600" dirty="0"/>
              <a:t>YTD revenue growth of 5.3%</a:t>
            </a:r>
          </a:p>
          <a:p>
            <a:pPr lvl="1"/>
            <a:r>
              <a:rPr lang="en-US" sz="1600" dirty="0"/>
              <a:t>Increased guidance on revenue and free cash flow for FY23</a:t>
            </a:r>
          </a:p>
          <a:p>
            <a:pPr lvl="1"/>
            <a:r>
              <a:rPr lang="en-US" sz="1600" b="0" i="0" dirty="0">
                <a:effectLst/>
              </a:rPr>
              <a:t>Strong third-quarter revenue growth across all divisions.</a:t>
            </a:r>
            <a:endParaRPr lang="en-US" sz="1600" dirty="0"/>
          </a:p>
          <a:p>
            <a:pPr lvl="1"/>
            <a:r>
              <a:rPr lang="en-US" sz="1600" dirty="0"/>
              <a:t>Record 3Q Revenue of $2.8 Billion </a:t>
            </a:r>
          </a:p>
          <a:p>
            <a:pPr lvl="1"/>
            <a:r>
              <a:rPr lang="en-US" sz="1600" dirty="0"/>
              <a:t>Diluted EPS of $3.70</a:t>
            </a:r>
          </a:p>
          <a:p>
            <a:pPr algn="l"/>
            <a:r>
              <a:rPr lang="en-US" sz="1600" b="1" i="0" dirty="0">
                <a:effectLst/>
              </a:rPr>
              <a:t>Backlog and Shipbuilding Milestones:</a:t>
            </a:r>
          </a:p>
          <a:p>
            <a:pPr lvl="1"/>
            <a:r>
              <a:rPr lang="en-US" sz="1600" i="0" dirty="0">
                <a:effectLst/>
              </a:rPr>
              <a:t>New contract awards of $5.4 billion, resulting in a backlog of approximately $49 billion (future revenue).</a:t>
            </a:r>
          </a:p>
          <a:p>
            <a:pPr lvl="1"/>
            <a:r>
              <a:rPr lang="en-US" sz="1600" i="0" dirty="0">
                <a:effectLst/>
              </a:rPr>
              <a:t>Successful shipbuilding milestones, including the launch of amphibious assault ship LHA 8 Bougainville and keel laying for LHA 9 Fallujah.</a:t>
            </a:r>
          </a:p>
          <a:p>
            <a:r>
              <a:rPr lang="en-US" sz="1600" b="1" i="0" dirty="0">
                <a:effectLst/>
              </a:rPr>
              <a:t>Various achievements at Ingalls, Newport News, and Mission Technologies divisions.</a:t>
            </a:r>
          </a:p>
          <a:p>
            <a:pPr lvl="1"/>
            <a:r>
              <a:rPr lang="en-US" sz="1600" b="0" i="0" dirty="0">
                <a:effectLst/>
              </a:rPr>
              <a:t>Notable contracts, including the modernization of USS Zumwalt DDG 1000 and awards for </a:t>
            </a:r>
            <a:r>
              <a:rPr lang="en-US" sz="1600" b="0" i="0" dirty="0" err="1">
                <a:effectLst/>
              </a:rPr>
              <a:t>Arleigh</a:t>
            </a:r>
            <a:r>
              <a:rPr lang="en-US" sz="1600" b="0" i="0" dirty="0">
                <a:effectLst/>
              </a:rPr>
              <a:t> Burke-class destroyers.</a:t>
            </a:r>
          </a:p>
          <a:p>
            <a:pPr lvl="1"/>
            <a:r>
              <a:rPr lang="en-US" sz="1600" b="0" i="0" dirty="0">
                <a:effectLst/>
                <a:latin typeface="Söhne"/>
              </a:rPr>
              <a:t>Describes the quarter as strong, showcasing progress in executing backlog and driving growth in Mission Technologies.</a:t>
            </a:r>
            <a:endParaRPr lang="en-US" sz="1600" b="0" i="0" dirty="0">
              <a:effectLst/>
            </a:endParaRPr>
          </a:p>
          <a:p>
            <a:r>
              <a:rPr lang="en-US" sz="1600" b="1" i="0" dirty="0">
                <a:effectLst/>
              </a:rPr>
              <a:t>Mission Technologies Division:</a:t>
            </a:r>
            <a:endParaRPr lang="en-US" sz="1600" b="0" i="0" dirty="0">
              <a:effectLst/>
            </a:endParaRPr>
          </a:p>
          <a:p>
            <a:pPr lvl="1"/>
            <a:r>
              <a:rPr lang="en-US" sz="1600" b="0" i="0" dirty="0">
                <a:effectLst/>
              </a:rPr>
              <a:t>Third straight quarter of record revenue at $685 million.</a:t>
            </a:r>
          </a:p>
          <a:p>
            <a:pPr lvl="1"/>
            <a:r>
              <a:rPr lang="en-US" sz="1600" b="0" i="0" dirty="0">
                <a:effectLst/>
                <a:latin typeface="Söhne"/>
              </a:rPr>
              <a:t>Mission Technologies showcased a backlog book-to-bill of 2.4 and a potential total contract value of over $5 billion year-to-date.</a:t>
            </a:r>
          </a:p>
          <a:p>
            <a:pPr lvl="2"/>
            <a:r>
              <a:rPr lang="en-US" sz="1200" b="0" i="0" dirty="0">
                <a:effectLst/>
              </a:rPr>
              <a:t>Significant contract wins, totaling over $5 billion in potential contract value year-to-date.</a:t>
            </a:r>
            <a:endParaRPr lang="en-US" sz="1200" b="0" i="0" dirty="0">
              <a:effectLst/>
              <a:latin typeface="Söhne"/>
            </a:endParaRPr>
          </a:p>
          <a:p>
            <a:pPr lvl="1"/>
            <a:endParaRPr lang="en-US" sz="1600" b="0" i="0" dirty="0">
              <a:effectLst/>
            </a:endParaRPr>
          </a:p>
          <a:p>
            <a:endParaRPr lang="en-US" sz="1600" dirty="0">
              <a:latin typeface="+mj-lt"/>
            </a:endParaRPr>
          </a:p>
          <a:p>
            <a:endParaRPr lang="en-US" dirty="0"/>
          </a:p>
        </p:txBody>
      </p:sp>
    </p:spTree>
    <p:extLst>
      <p:ext uri="{BB962C8B-B14F-4D97-AF65-F5344CB8AC3E}">
        <p14:creationId xmlns:p14="http://schemas.microsoft.com/office/powerpoint/2010/main" val="4257547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3BE4A-F1EB-EFF4-A062-BDE1BC55AD50}"/>
              </a:ext>
            </a:extLst>
          </p:cNvPr>
          <p:cNvSpPr>
            <a:spLocks noGrp="1"/>
          </p:cNvSpPr>
          <p:nvPr>
            <p:ph type="title"/>
          </p:nvPr>
        </p:nvSpPr>
        <p:spPr/>
        <p:txBody>
          <a:bodyPr/>
          <a:lstStyle/>
          <a:p>
            <a:r>
              <a:rPr lang="en-US" dirty="0"/>
              <a:t>Table of Contents</a:t>
            </a:r>
          </a:p>
        </p:txBody>
      </p:sp>
      <p:graphicFrame>
        <p:nvGraphicFramePr>
          <p:cNvPr id="5" name="Content Placeholder 2">
            <a:extLst>
              <a:ext uri="{FF2B5EF4-FFF2-40B4-BE49-F238E27FC236}">
                <a16:creationId xmlns:a16="http://schemas.microsoft.com/office/drawing/2014/main" id="{D588D79D-33DE-9EBF-50D5-A5401A83F60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638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F57A1-BF63-E032-D4D3-BC8FB73D7EC3}"/>
              </a:ext>
            </a:extLst>
          </p:cNvPr>
          <p:cNvSpPr>
            <a:spLocks noGrp="1"/>
          </p:cNvSpPr>
          <p:nvPr>
            <p:ph type="title"/>
          </p:nvPr>
        </p:nvSpPr>
        <p:spPr/>
        <p:txBody>
          <a:bodyPr/>
          <a:lstStyle/>
          <a:p>
            <a:r>
              <a:rPr lang="en-US" dirty="0"/>
              <a:t>3Q23 Earnings Call: Main Segment Highlights</a:t>
            </a:r>
          </a:p>
        </p:txBody>
      </p:sp>
      <p:sp>
        <p:nvSpPr>
          <p:cNvPr id="3" name="Content Placeholder 2">
            <a:extLst>
              <a:ext uri="{FF2B5EF4-FFF2-40B4-BE49-F238E27FC236}">
                <a16:creationId xmlns:a16="http://schemas.microsoft.com/office/drawing/2014/main" id="{2E363722-74C5-BB0D-3599-A52DE2E3FB81}"/>
              </a:ext>
            </a:extLst>
          </p:cNvPr>
          <p:cNvSpPr>
            <a:spLocks noGrp="1"/>
          </p:cNvSpPr>
          <p:nvPr>
            <p:ph idx="1"/>
          </p:nvPr>
        </p:nvSpPr>
        <p:spPr>
          <a:xfrm>
            <a:off x="838200" y="1825624"/>
            <a:ext cx="10515600" cy="5032375"/>
          </a:xfrm>
        </p:spPr>
        <p:txBody>
          <a:bodyPr>
            <a:normAutofit fontScale="40000" lnSpcReduction="20000"/>
          </a:bodyPr>
          <a:lstStyle/>
          <a:p>
            <a:r>
              <a:rPr lang="en-US" sz="4300" b="1" i="0" dirty="0">
                <a:effectLst/>
              </a:rPr>
              <a:t>Government Funding and Congressional Expectations:</a:t>
            </a:r>
            <a:endParaRPr lang="en-US" sz="4300" b="0" i="0" dirty="0">
              <a:effectLst/>
            </a:endParaRPr>
          </a:p>
          <a:p>
            <a:pPr lvl="1"/>
            <a:r>
              <a:rPr lang="en-US" sz="4300" b="0" i="0" dirty="0">
                <a:effectLst/>
              </a:rPr>
              <a:t>Express anticipation for Congress to proceed swiftly on appropriations for the second Columbia-class nuclear submarine construction.</a:t>
            </a:r>
          </a:p>
          <a:p>
            <a:pPr lvl="1"/>
            <a:r>
              <a:rPr lang="en-US" sz="4300" b="0" i="0" dirty="0">
                <a:effectLst/>
              </a:rPr>
              <a:t>Look forward to Congress finalizing the fiscal year 2024 National Defense Authorization Act, emphasizing support for shipbuilding and national security priorities.</a:t>
            </a:r>
          </a:p>
          <a:p>
            <a:pPr lvl="1"/>
            <a:r>
              <a:rPr lang="en-US" sz="4300" b="0" i="0" dirty="0">
                <a:effectLst/>
              </a:rPr>
              <a:t>Huntington Ingalls discussed the construction of the second Columbia-class submarine and emphasized the need for strong congressional support for shipbuilding.</a:t>
            </a:r>
          </a:p>
          <a:p>
            <a:pPr lvl="2"/>
            <a:r>
              <a:rPr lang="en-US" sz="4300" b="0" i="0" dirty="0">
                <a:effectLst/>
              </a:rPr>
              <a:t>Huntington Ingalls is eager to start constructing the second Columbia-class nuclear submarine and is hopeful for timely appropriations from Congress. They emphasize the importance of strong congressional support for shipbuilding and national security priorities</a:t>
            </a:r>
          </a:p>
          <a:p>
            <a:r>
              <a:rPr lang="en-US" sz="4300" b="1" i="0" dirty="0">
                <a:effectLst/>
              </a:rPr>
              <a:t>Newport </a:t>
            </a:r>
            <a:r>
              <a:rPr lang="en-US" sz="4300" b="1" dirty="0"/>
              <a:t>News: </a:t>
            </a:r>
            <a:r>
              <a:rPr lang="en-US" sz="4300" b="1" i="0" dirty="0">
                <a:effectLst/>
              </a:rPr>
              <a:t>Submarine Mix and Columbia-Class Impact:</a:t>
            </a:r>
            <a:endParaRPr lang="en-US" sz="4300" b="0" i="0" dirty="0">
              <a:effectLst/>
            </a:endParaRPr>
          </a:p>
          <a:p>
            <a:pPr lvl="1"/>
            <a:r>
              <a:rPr lang="en-US" sz="4300" b="0" i="0" dirty="0">
                <a:effectLst/>
              </a:rPr>
              <a:t>Columbia-class, while important, represents only 22% to 23% of the work at Newport News.</a:t>
            </a:r>
          </a:p>
          <a:p>
            <a:pPr lvl="1"/>
            <a:r>
              <a:rPr lang="en-US" sz="4300" b="0" i="0" dirty="0">
                <a:effectLst/>
              </a:rPr>
              <a:t>The mix between Columbia-class and Virginia-class submarines doesn't dictate Newport News' margin performance, which is influenced more by Virginia-class program performance.</a:t>
            </a:r>
          </a:p>
          <a:p>
            <a:pPr lvl="1"/>
            <a:r>
              <a:rPr lang="en-US" sz="4300" b="0" i="0" dirty="0">
                <a:effectLst/>
              </a:rPr>
              <a:t>Newport News met its goal of 7.4% margin for the quarter.</a:t>
            </a:r>
          </a:p>
          <a:p>
            <a:r>
              <a:rPr lang="en-US" sz="4300" b="1" i="0" dirty="0">
                <a:effectLst/>
              </a:rPr>
              <a:t>Financial Results by Tom </a:t>
            </a:r>
            <a:r>
              <a:rPr lang="en-US" sz="4300" b="1" i="0" dirty="0" err="1">
                <a:effectLst/>
              </a:rPr>
              <a:t>Stiehle</a:t>
            </a:r>
            <a:r>
              <a:rPr lang="en-US" sz="4300" b="1" i="0" dirty="0">
                <a:effectLst/>
              </a:rPr>
              <a:t>:</a:t>
            </a:r>
            <a:endParaRPr lang="en-US" sz="4300" b="0" i="0" dirty="0">
              <a:effectLst/>
            </a:endParaRPr>
          </a:p>
          <a:p>
            <a:pPr lvl="1"/>
            <a:r>
              <a:rPr lang="en-US" sz="4300" b="0" i="0" dirty="0">
                <a:effectLst/>
              </a:rPr>
              <a:t>Consolidated revenues of $2.8 billion, a 7.2% increase from the previous year.</a:t>
            </a:r>
          </a:p>
          <a:p>
            <a:pPr lvl="1"/>
            <a:r>
              <a:rPr lang="en-US" sz="4300" b="0" i="0" dirty="0">
                <a:effectLst/>
              </a:rPr>
              <a:t>Operating income increased by 31% to $172 million, with a margin of 6.1%.</a:t>
            </a:r>
          </a:p>
          <a:p>
            <a:pPr lvl="1"/>
            <a:r>
              <a:rPr lang="en-US" sz="4300" b="0" i="0" dirty="0">
                <a:effectLst/>
              </a:rPr>
              <a:t>Net earnings were $148 million, and diluted earnings per share were $3.70.</a:t>
            </a:r>
          </a:p>
          <a:p>
            <a:pPr lvl="1"/>
            <a:r>
              <a:rPr lang="en-US" sz="4300" b="0" i="0" dirty="0">
                <a:effectLst/>
              </a:rPr>
              <a:t>Cash from operations was $335 million, and free cash flow was $293 million.</a:t>
            </a:r>
          </a:p>
          <a:p>
            <a:endParaRPr lang="en-US" sz="1600" dirty="0">
              <a:latin typeface="+mj-lt"/>
            </a:endParaRPr>
          </a:p>
          <a:p>
            <a:endParaRPr lang="en-US" dirty="0"/>
          </a:p>
        </p:txBody>
      </p:sp>
    </p:spTree>
    <p:extLst>
      <p:ext uri="{BB962C8B-B14F-4D97-AF65-F5344CB8AC3E}">
        <p14:creationId xmlns:p14="http://schemas.microsoft.com/office/powerpoint/2010/main" val="3229459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F57A1-BF63-E032-D4D3-BC8FB73D7EC3}"/>
              </a:ext>
            </a:extLst>
          </p:cNvPr>
          <p:cNvSpPr>
            <a:spLocks noGrp="1"/>
          </p:cNvSpPr>
          <p:nvPr>
            <p:ph type="title"/>
          </p:nvPr>
        </p:nvSpPr>
        <p:spPr/>
        <p:txBody>
          <a:bodyPr/>
          <a:lstStyle/>
          <a:p>
            <a:r>
              <a:rPr lang="en-US" dirty="0"/>
              <a:t>3Q23 Earnings Call Highlights: Guidance</a:t>
            </a:r>
          </a:p>
        </p:txBody>
      </p:sp>
      <p:sp>
        <p:nvSpPr>
          <p:cNvPr id="3" name="Content Placeholder 2">
            <a:extLst>
              <a:ext uri="{FF2B5EF4-FFF2-40B4-BE49-F238E27FC236}">
                <a16:creationId xmlns:a16="http://schemas.microsoft.com/office/drawing/2014/main" id="{2E363722-74C5-BB0D-3599-A52DE2E3FB81}"/>
              </a:ext>
            </a:extLst>
          </p:cNvPr>
          <p:cNvSpPr>
            <a:spLocks noGrp="1"/>
          </p:cNvSpPr>
          <p:nvPr>
            <p:ph idx="1"/>
          </p:nvPr>
        </p:nvSpPr>
        <p:spPr>
          <a:xfrm>
            <a:off x="838200" y="1825625"/>
            <a:ext cx="10515600" cy="4667250"/>
          </a:xfrm>
        </p:spPr>
        <p:txBody>
          <a:bodyPr>
            <a:normAutofit fontScale="25000" lnSpcReduction="20000"/>
          </a:bodyPr>
          <a:lstStyle/>
          <a:p>
            <a:r>
              <a:rPr lang="en-US" sz="6400" b="1" i="0" dirty="0">
                <a:effectLst/>
              </a:rPr>
              <a:t>Free Cash Flow and Guidance:</a:t>
            </a:r>
            <a:endParaRPr lang="en-US" sz="6400" b="0" i="0" dirty="0">
              <a:effectLst/>
            </a:endParaRPr>
          </a:p>
          <a:p>
            <a:pPr lvl="1"/>
            <a:r>
              <a:rPr lang="en-US" sz="6400" b="0" i="0" dirty="0">
                <a:effectLst/>
              </a:rPr>
              <a:t>An increase of $75 million in the fiscal year '23 free cash flow guidance, primarily due to the conclusion of negotiations on COVID advances and positive cash flow contributions for Mission Technologies.</a:t>
            </a:r>
          </a:p>
          <a:p>
            <a:pPr lvl="1"/>
            <a:r>
              <a:rPr lang="en-US" sz="6400" b="0" i="0" dirty="0">
                <a:effectLst/>
              </a:rPr>
              <a:t>Anticipation of distributing substantially all free cash flow to shareholders through 2024 after planned debt repayment.</a:t>
            </a:r>
          </a:p>
          <a:p>
            <a:pPr lvl="1"/>
            <a:r>
              <a:rPr lang="en-US" sz="6400" b="0" i="0" dirty="0">
                <a:effectLst/>
              </a:rPr>
              <a:t>Timing-driven changes in free cash flow, with receipts flowing sooner than expected.</a:t>
            </a:r>
          </a:p>
          <a:p>
            <a:pPr lvl="1"/>
            <a:r>
              <a:rPr lang="en-US" sz="6400" b="0" i="0" dirty="0">
                <a:effectLst/>
              </a:rPr>
              <a:t>The company expressed confidence in future growth prospects, with an expected inflection point in both shipbuilding and Mission Technologies.</a:t>
            </a:r>
          </a:p>
          <a:p>
            <a:pPr lvl="1"/>
            <a:r>
              <a:rPr lang="en-US" sz="6400" b="0" i="0" dirty="0">
                <a:effectLst/>
              </a:rPr>
              <a:t>Focus on working capital improvement, with positive performance in Mission Technologies contributing to topline and cash collections.</a:t>
            </a:r>
          </a:p>
          <a:p>
            <a:pPr lvl="1"/>
            <a:r>
              <a:rPr lang="en-US" sz="6400" b="0" i="0" dirty="0">
                <a:effectLst/>
              </a:rPr>
              <a:t>Increase in 2023 free cash flow guidance from good performance in Mission Technologies and navigating through COVID repay.</a:t>
            </a:r>
          </a:p>
          <a:p>
            <a:pPr lvl="1"/>
            <a:r>
              <a:rPr lang="en-US" sz="6400" b="0" i="0" dirty="0">
                <a:effectLst/>
              </a:rPr>
              <a:t>2024 free cash flow guidance remains at $700 million, reflecting timing dynamics and performance considerations.</a:t>
            </a:r>
          </a:p>
          <a:p>
            <a:r>
              <a:rPr lang="en-US" sz="6400" b="1" i="0" dirty="0">
                <a:effectLst/>
              </a:rPr>
              <a:t>Revenue Guidance Increase:</a:t>
            </a:r>
            <a:endParaRPr lang="en-US" sz="6400" b="0" i="0" dirty="0">
              <a:effectLst/>
            </a:endParaRPr>
          </a:p>
          <a:p>
            <a:pPr lvl="1"/>
            <a:r>
              <a:rPr lang="en-US" sz="6400" b="0" i="0" dirty="0">
                <a:effectLst/>
              </a:rPr>
              <a:t>Shipbuilding revenue guidance midpoint increased by $50 million, ranging from $8.5 billion to $8.6 billion.</a:t>
            </a:r>
          </a:p>
          <a:p>
            <a:pPr lvl="1"/>
            <a:r>
              <a:rPr lang="en-US" sz="6400" b="0" i="0" dirty="0">
                <a:effectLst/>
              </a:rPr>
              <a:t>Mission Technologies revenue guidance increased by $50 million, reaching approximately $2.55 billion.</a:t>
            </a:r>
          </a:p>
          <a:p>
            <a:pPr lvl="1"/>
            <a:r>
              <a:rPr lang="en-US" sz="6400" b="0" i="0" dirty="0">
                <a:effectLst/>
              </a:rPr>
              <a:t>Reaffirmation of shipbuilding and Mission Technologies margin guidance.</a:t>
            </a:r>
          </a:p>
          <a:p>
            <a:r>
              <a:rPr lang="en-US" sz="6400" b="1" i="0" dirty="0">
                <a:effectLst/>
              </a:rPr>
              <a:t>Shipbuilding Margin Outlook for 2024:</a:t>
            </a:r>
            <a:endParaRPr lang="en-US" sz="6400" b="0" i="0" dirty="0">
              <a:effectLst/>
            </a:endParaRPr>
          </a:p>
          <a:p>
            <a:pPr lvl="1"/>
            <a:r>
              <a:rPr lang="en-US" sz="6400" b="0" i="0" dirty="0">
                <a:effectLst/>
              </a:rPr>
              <a:t>Expected incremental improvement in shipbuilding margins in 2024.</a:t>
            </a:r>
          </a:p>
          <a:p>
            <a:pPr lvl="1"/>
            <a:r>
              <a:rPr lang="en-US" sz="6400" b="0" i="0" dirty="0">
                <a:effectLst/>
              </a:rPr>
              <a:t>Focus on transitioning from Block IV to Block V and continuous improvement in Newport News.</a:t>
            </a:r>
          </a:p>
          <a:p>
            <a:pPr lvl="1"/>
            <a:r>
              <a:rPr lang="en-US" sz="6400" b="0" i="0" dirty="0">
                <a:effectLst/>
              </a:rPr>
              <a:t>Recognition of large milestones in Q4 contributing to margin improvement.</a:t>
            </a:r>
          </a:p>
          <a:p>
            <a:endParaRPr lang="en-US" sz="6400" dirty="0">
              <a:latin typeface="+mj-lt"/>
            </a:endParaRPr>
          </a:p>
          <a:p>
            <a:endParaRPr lang="en-US" dirty="0"/>
          </a:p>
        </p:txBody>
      </p:sp>
    </p:spTree>
    <p:extLst>
      <p:ext uri="{BB962C8B-B14F-4D97-AF65-F5344CB8AC3E}">
        <p14:creationId xmlns:p14="http://schemas.microsoft.com/office/powerpoint/2010/main" val="2198738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7B880C-FA71-41EB-DFBC-B08BF8022F65}"/>
              </a:ext>
            </a:extLst>
          </p:cNvPr>
          <p:cNvSpPr>
            <a:spLocks noGrp="1"/>
          </p:cNvSpPr>
          <p:nvPr>
            <p:ph type="title"/>
          </p:nvPr>
        </p:nvSpPr>
        <p:spPr>
          <a:xfrm>
            <a:off x="80467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Systematic Factors – Quick Back Test</a:t>
            </a:r>
          </a:p>
        </p:txBody>
      </p:sp>
      <p:grpSp>
        <p:nvGrpSpPr>
          <p:cNvPr id="14" name="Group 13">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15" name="Freeform: Shape 14">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Upward trend">
            <a:extLst>
              <a:ext uri="{FF2B5EF4-FFF2-40B4-BE49-F238E27FC236}">
                <a16:creationId xmlns:a16="http://schemas.microsoft.com/office/drawing/2014/main" id="{E2A82F26-049C-74CA-63BF-A1637AE8DC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9652" y="1859078"/>
            <a:ext cx="3821102" cy="3821102"/>
          </a:xfrm>
          <a:prstGeom prst="rect">
            <a:avLst/>
          </a:prstGeom>
          <a:ln>
            <a:noFill/>
          </a:ln>
        </p:spPr>
      </p:pic>
    </p:spTree>
    <p:extLst>
      <p:ext uri="{BB962C8B-B14F-4D97-AF65-F5344CB8AC3E}">
        <p14:creationId xmlns:p14="http://schemas.microsoft.com/office/powerpoint/2010/main" val="583264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04493-F5EB-9D89-5033-FAD83F7540A1}"/>
              </a:ext>
            </a:extLst>
          </p:cNvPr>
          <p:cNvSpPr>
            <a:spLocks noGrp="1"/>
          </p:cNvSpPr>
          <p:nvPr>
            <p:ph type="title"/>
          </p:nvPr>
        </p:nvSpPr>
        <p:spPr>
          <a:xfrm>
            <a:off x="876693" y="741391"/>
            <a:ext cx="3455821" cy="1616203"/>
          </a:xfrm>
        </p:spPr>
        <p:txBody>
          <a:bodyPr anchor="b">
            <a:normAutofit/>
          </a:bodyPr>
          <a:lstStyle/>
          <a:p>
            <a:r>
              <a:rPr lang="en-US" sz="3200"/>
              <a:t>Systematic - Factors (2012-Present Day)</a:t>
            </a:r>
          </a:p>
        </p:txBody>
      </p:sp>
      <p:sp>
        <p:nvSpPr>
          <p:cNvPr id="3" name="Content Placeholder 2">
            <a:extLst>
              <a:ext uri="{FF2B5EF4-FFF2-40B4-BE49-F238E27FC236}">
                <a16:creationId xmlns:a16="http://schemas.microsoft.com/office/drawing/2014/main" id="{96B5210C-31FF-CBE4-93EB-388BBEF74F67}"/>
              </a:ext>
            </a:extLst>
          </p:cNvPr>
          <p:cNvSpPr>
            <a:spLocks noGrp="1"/>
          </p:cNvSpPr>
          <p:nvPr>
            <p:ph idx="1"/>
          </p:nvPr>
        </p:nvSpPr>
        <p:spPr>
          <a:xfrm>
            <a:off x="876693" y="2533476"/>
            <a:ext cx="3455821" cy="3447832"/>
          </a:xfrm>
        </p:spPr>
        <p:txBody>
          <a:bodyPr anchor="t">
            <a:normAutofit/>
          </a:bodyPr>
          <a:lstStyle/>
          <a:p>
            <a:r>
              <a:rPr lang="en-US" sz="2000" dirty="0"/>
              <a:t>Quick back test of 24 Defense Contractors and Comparable Industrials companies using data from SEC Edgar (back from 2012)</a:t>
            </a:r>
          </a:p>
          <a:p>
            <a:r>
              <a:rPr lang="en-US" sz="2000" dirty="0"/>
              <a:t>Python Script provided in Appendix </a:t>
            </a:r>
          </a:p>
        </p:txBody>
      </p:sp>
      <p:pic>
        <p:nvPicPr>
          <p:cNvPr id="4" name="Picture 3">
            <a:extLst>
              <a:ext uri="{FF2B5EF4-FFF2-40B4-BE49-F238E27FC236}">
                <a16:creationId xmlns:a16="http://schemas.microsoft.com/office/drawing/2014/main" id="{FEA64DF5-8E55-1A97-A667-371C8C96E6F0}"/>
              </a:ext>
            </a:extLst>
          </p:cNvPr>
          <p:cNvPicPr>
            <a:picLocks noChangeAspect="1"/>
          </p:cNvPicPr>
          <p:nvPr/>
        </p:nvPicPr>
        <p:blipFill>
          <a:blip r:embed="rId2"/>
          <a:stretch>
            <a:fillRect/>
          </a:stretch>
        </p:blipFill>
        <p:spPr>
          <a:xfrm>
            <a:off x="4664815" y="1200716"/>
            <a:ext cx="6389346" cy="4456567"/>
          </a:xfrm>
          <a:prstGeom prst="rect">
            <a:avLst/>
          </a:prstGeom>
        </p:spPr>
      </p:pic>
      <p:grpSp>
        <p:nvGrpSpPr>
          <p:cNvPr id="9" name="Group 8">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0" name="Rectangle 9">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7885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A7E24-ABEB-5999-6AF0-33A8E3B28E7D}"/>
              </a:ext>
            </a:extLst>
          </p:cNvPr>
          <p:cNvSpPr>
            <a:spLocks noGrp="1"/>
          </p:cNvSpPr>
          <p:nvPr>
            <p:ph type="title"/>
          </p:nvPr>
        </p:nvSpPr>
        <p:spPr>
          <a:xfrm>
            <a:off x="876693" y="741391"/>
            <a:ext cx="3455821" cy="1616203"/>
          </a:xfrm>
        </p:spPr>
        <p:txBody>
          <a:bodyPr anchor="b">
            <a:normAutofit/>
          </a:bodyPr>
          <a:lstStyle/>
          <a:p>
            <a:r>
              <a:rPr lang="en-US" sz="3200"/>
              <a:t>Momentum</a:t>
            </a:r>
          </a:p>
        </p:txBody>
      </p:sp>
      <p:sp>
        <p:nvSpPr>
          <p:cNvPr id="3" name="Content Placeholder 2">
            <a:extLst>
              <a:ext uri="{FF2B5EF4-FFF2-40B4-BE49-F238E27FC236}">
                <a16:creationId xmlns:a16="http://schemas.microsoft.com/office/drawing/2014/main" id="{6529ED4A-1CF0-D1E1-46E4-3F238800367E}"/>
              </a:ext>
            </a:extLst>
          </p:cNvPr>
          <p:cNvSpPr>
            <a:spLocks noGrp="1"/>
          </p:cNvSpPr>
          <p:nvPr>
            <p:ph idx="1"/>
          </p:nvPr>
        </p:nvSpPr>
        <p:spPr>
          <a:xfrm>
            <a:off x="876693" y="2533476"/>
            <a:ext cx="3455821" cy="3447832"/>
          </a:xfrm>
        </p:spPr>
        <p:txBody>
          <a:bodyPr anchor="t">
            <a:normAutofit fontScale="85000" lnSpcReduction="10000"/>
          </a:bodyPr>
          <a:lstStyle/>
          <a:p>
            <a:r>
              <a:rPr lang="en-US" sz="1700" dirty="0"/>
              <a:t>Hurst Exponent </a:t>
            </a:r>
          </a:p>
          <a:p>
            <a:pPr lvl="1"/>
            <a:r>
              <a:rPr lang="en-US" sz="1700" dirty="0"/>
              <a:t>Long the 100-day Rolling Window Hurst greater than 0.55</a:t>
            </a:r>
          </a:p>
          <a:p>
            <a:pPr lvl="2"/>
            <a:r>
              <a:rPr lang="en-US" sz="1700" dirty="0"/>
              <a:t>Over 0.55 means a trending stocks (persistent price increase)</a:t>
            </a:r>
          </a:p>
          <a:p>
            <a:pPr lvl="1"/>
            <a:r>
              <a:rPr lang="en-US" sz="1700" dirty="0"/>
              <a:t>Short the Hurst less than 0.45</a:t>
            </a:r>
          </a:p>
          <a:p>
            <a:pPr lvl="2"/>
            <a:r>
              <a:rPr lang="en-US" sz="1700" dirty="0"/>
              <a:t>Under 0.45 means the stock is not trending up and is mean-reverting</a:t>
            </a:r>
          </a:p>
          <a:p>
            <a:pPr lvl="2"/>
            <a:endParaRPr lang="en-US" sz="1700" dirty="0"/>
          </a:p>
          <a:p>
            <a:r>
              <a:rPr lang="en-US" sz="1700" dirty="0"/>
              <a:t>Stocks with a persistent trend outperform mean reverting price action</a:t>
            </a:r>
          </a:p>
          <a:p>
            <a:pPr lvl="1"/>
            <a:r>
              <a:rPr lang="en-US" sz="1300" dirty="0"/>
              <a:t>Single Factor shows a high MDD during the COVID shock</a:t>
            </a:r>
          </a:p>
        </p:txBody>
      </p:sp>
      <p:pic>
        <p:nvPicPr>
          <p:cNvPr id="4" name="Picture 3">
            <a:extLst>
              <a:ext uri="{FF2B5EF4-FFF2-40B4-BE49-F238E27FC236}">
                <a16:creationId xmlns:a16="http://schemas.microsoft.com/office/drawing/2014/main" id="{F0CA6D06-054E-6A87-C796-A2C159670AB6}"/>
              </a:ext>
            </a:extLst>
          </p:cNvPr>
          <p:cNvPicPr>
            <a:picLocks noChangeAspect="1"/>
          </p:cNvPicPr>
          <p:nvPr/>
        </p:nvPicPr>
        <p:blipFill>
          <a:blip r:embed="rId2"/>
          <a:stretch>
            <a:fillRect/>
          </a:stretch>
        </p:blipFill>
        <p:spPr>
          <a:xfrm>
            <a:off x="4664815" y="1163495"/>
            <a:ext cx="6389346" cy="4728116"/>
          </a:xfrm>
          <a:prstGeom prst="rect">
            <a:avLst/>
          </a:prstGeom>
        </p:spPr>
      </p:pic>
      <p:grpSp>
        <p:nvGrpSpPr>
          <p:cNvPr id="9" name="Group 8">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0" name="Rectangle 9">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40056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A7E24-ABEB-5999-6AF0-33A8E3B28E7D}"/>
              </a:ext>
            </a:extLst>
          </p:cNvPr>
          <p:cNvSpPr>
            <a:spLocks noGrp="1"/>
          </p:cNvSpPr>
          <p:nvPr>
            <p:ph type="title"/>
          </p:nvPr>
        </p:nvSpPr>
        <p:spPr>
          <a:xfrm>
            <a:off x="876693" y="741391"/>
            <a:ext cx="3847707" cy="1616203"/>
          </a:xfrm>
        </p:spPr>
        <p:txBody>
          <a:bodyPr anchor="b">
            <a:normAutofit/>
          </a:bodyPr>
          <a:lstStyle/>
          <a:p>
            <a:r>
              <a:rPr lang="en-US" sz="3200" dirty="0"/>
              <a:t>Free Cash Flow Yield</a:t>
            </a:r>
          </a:p>
        </p:txBody>
      </p:sp>
      <p:sp>
        <p:nvSpPr>
          <p:cNvPr id="3" name="Content Placeholder 2">
            <a:extLst>
              <a:ext uri="{FF2B5EF4-FFF2-40B4-BE49-F238E27FC236}">
                <a16:creationId xmlns:a16="http://schemas.microsoft.com/office/drawing/2014/main" id="{6529ED4A-1CF0-D1E1-46E4-3F238800367E}"/>
              </a:ext>
            </a:extLst>
          </p:cNvPr>
          <p:cNvSpPr>
            <a:spLocks noGrp="1"/>
          </p:cNvSpPr>
          <p:nvPr>
            <p:ph idx="1"/>
          </p:nvPr>
        </p:nvSpPr>
        <p:spPr>
          <a:xfrm>
            <a:off x="876693" y="2533476"/>
            <a:ext cx="3455821" cy="3447832"/>
          </a:xfrm>
        </p:spPr>
        <p:txBody>
          <a:bodyPr anchor="t">
            <a:normAutofit fontScale="77500" lnSpcReduction="20000"/>
          </a:bodyPr>
          <a:lstStyle/>
          <a:p>
            <a:r>
              <a:rPr lang="en-US" sz="1700" dirty="0"/>
              <a:t>FCF Yield </a:t>
            </a:r>
          </a:p>
          <a:p>
            <a:pPr lvl="1"/>
            <a:r>
              <a:rPr lang="en-US" sz="1700" dirty="0"/>
              <a:t>Long companies in the 60</a:t>
            </a:r>
            <a:r>
              <a:rPr lang="en-US" sz="1700" baseline="30000" dirty="0"/>
              <a:t>th</a:t>
            </a:r>
            <a:r>
              <a:rPr lang="en-US" sz="1700" dirty="0"/>
              <a:t> percentile FCF Yield </a:t>
            </a:r>
          </a:p>
          <a:p>
            <a:pPr lvl="2"/>
            <a:r>
              <a:rPr lang="en-US" sz="1700" dirty="0"/>
              <a:t>High FCF yield means companies are producing a lot of cash relative to their market capitalization</a:t>
            </a:r>
          </a:p>
          <a:p>
            <a:pPr lvl="1"/>
            <a:r>
              <a:rPr lang="en-US" sz="1700" dirty="0"/>
              <a:t>Short companies in the 40</a:t>
            </a:r>
            <a:r>
              <a:rPr lang="en-US" sz="1700" baseline="30000" dirty="0"/>
              <a:t>th</a:t>
            </a:r>
            <a:r>
              <a:rPr lang="en-US" sz="1700" dirty="0"/>
              <a:t> Percentile </a:t>
            </a:r>
          </a:p>
          <a:p>
            <a:pPr lvl="2"/>
            <a:r>
              <a:rPr lang="en-US" sz="1700" dirty="0"/>
              <a:t>Low FCF yield might mean a company that is overvalued in proportion to cash flow production</a:t>
            </a:r>
          </a:p>
          <a:p>
            <a:pPr lvl="2"/>
            <a:endParaRPr lang="en-US" sz="1700" dirty="0"/>
          </a:p>
          <a:p>
            <a:r>
              <a:rPr lang="en-US" sz="1700" dirty="0"/>
              <a:t>Defense Contractor companies that are undervalued have outperformed since 2012</a:t>
            </a:r>
          </a:p>
          <a:p>
            <a:pPr lvl="1"/>
            <a:r>
              <a:rPr lang="en-US" sz="1300" dirty="0"/>
              <a:t>Single Factor shows high yielding companies outperform especially during the era where the central bank was pumping large amounts of liquidity into the market (post-covid)</a:t>
            </a:r>
          </a:p>
        </p:txBody>
      </p:sp>
      <p:grpSp>
        <p:nvGrpSpPr>
          <p:cNvPr id="9" name="Group 8">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0" name="Rectangle 9">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55E33FDF-3626-BF05-80AE-B5E8B0731F77}"/>
              </a:ext>
            </a:extLst>
          </p:cNvPr>
          <p:cNvPicPr>
            <a:picLocks noChangeAspect="1"/>
          </p:cNvPicPr>
          <p:nvPr/>
        </p:nvPicPr>
        <p:blipFill>
          <a:blip r:embed="rId2"/>
          <a:stretch>
            <a:fillRect/>
          </a:stretch>
        </p:blipFill>
        <p:spPr>
          <a:xfrm>
            <a:off x="4914900" y="1179576"/>
            <a:ext cx="5511800" cy="4013200"/>
          </a:xfrm>
          <a:prstGeom prst="rect">
            <a:avLst/>
          </a:prstGeom>
        </p:spPr>
      </p:pic>
    </p:spTree>
    <p:extLst>
      <p:ext uri="{BB962C8B-B14F-4D97-AF65-F5344CB8AC3E}">
        <p14:creationId xmlns:p14="http://schemas.microsoft.com/office/powerpoint/2010/main" val="1575419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A7E24-ABEB-5999-6AF0-33A8E3B28E7D}"/>
              </a:ext>
            </a:extLst>
          </p:cNvPr>
          <p:cNvSpPr>
            <a:spLocks noGrp="1"/>
          </p:cNvSpPr>
          <p:nvPr>
            <p:ph type="title"/>
          </p:nvPr>
        </p:nvSpPr>
        <p:spPr>
          <a:xfrm>
            <a:off x="876693" y="741391"/>
            <a:ext cx="3847707" cy="1616203"/>
          </a:xfrm>
        </p:spPr>
        <p:txBody>
          <a:bodyPr anchor="b">
            <a:normAutofit/>
          </a:bodyPr>
          <a:lstStyle/>
          <a:p>
            <a:r>
              <a:rPr lang="en-US" sz="3200" dirty="0"/>
              <a:t>Altman Z-Score</a:t>
            </a:r>
          </a:p>
        </p:txBody>
      </p:sp>
      <p:sp>
        <p:nvSpPr>
          <p:cNvPr id="3" name="Content Placeholder 2">
            <a:extLst>
              <a:ext uri="{FF2B5EF4-FFF2-40B4-BE49-F238E27FC236}">
                <a16:creationId xmlns:a16="http://schemas.microsoft.com/office/drawing/2014/main" id="{6529ED4A-1CF0-D1E1-46E4-3F238800367E}"/>
              </a:ext>
            </a:extLst>
          </p:cNvPr>
          <p:cNvSpPr>
            <a:spLocks noGrp="1"/>
          </p:cNvSpPr>
          <p:nvPr>
            <p:ph idx="1"/>
          </p:nvPr>
        </p:nvSpPr>
        <p:spPr>
          <a:xfrm>
            <a:off x="876693" y="2533475"/>
            <a:ext cx="3847707" cy="4121325"/>
          </a:xfrm>
        </p:spPr>
        <p:txBody>
          <a:bodyPr anchor="t">
            <a:normAutofit fontScale="92500" lnSpcReduction="10000"/>
          </a:bodyPr>
          <a:lstStyle/>
          <a:p>
            <a:r>
              <a:rPr lang="en-US" sz="1700" dirty="0"/>
              <a:t>Common credit risk score </a:t>
            </a:r>
          </a:p>
          <a:p>
            <a:pPr lvl="1"/>
            <a:r>
              <a:rPr lang="en-US" sz="1700" dirty="0"/>
              <a:t>Companies with a higher Z-Score on average have better credit than lower Z-Scores </a:t>
            </a:r>
          </a:p>
          <a:p>
            <a:pPr lvl="2"/>
            <a:r>
              <a:rPr lang="en-US" sz="1700" dirty="0"/>
              <a:t>Long Companies with Average to High Altman Z-Scores</a:t>
            </a:r>
          </a:p>
          <a:p>
            <a:pPr lvl="1"/>
            <a:r>
              <a:rPr lang="en-US" sz="1700" dirty="0"/>
              <a:t>Short companies with Altman Z-Scores lower than 1.00</a:t>
            </a:r>
          </a:p>
          <a:p>
            <a:pPr lvl="2"/>
            <a:r>
              <a:rPr lang="en-US" sz="1700" dirty="0"/>
              <a:t>Low relative Altman Scores mean </a:t>
            </a:r>
          </a:p>
          <a:p>
            <a:r>
              <a:rPr lang="en-US" sz="1700" dirty="0"/>
              <a:t>Defense Contractor companies that are undervalued have outperformed since 2012</a:t>
            </a:r>
          </a:p>
          <a:p>
            <a:pPr lvl="1"/>
            <a:r>
              <a:rPr lang="en-US" sz="1300" dirty="0"/>
              <a:t>Single Factor shows companies with higher working capital, more reinvestment into total assets, higher earnings to total assets, less leverage, and higher asset turnover outperform on average since 2012</a:t>
            </a:r>
          </a:p>
        </p:txBody>
      </p:sp>
      <p:grpSp>
        <p:nvGrpSpPr>
          <p:cNvPr id="9" name="Group 8">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0" name="Rectangle 9">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985232F7-F193-F77C-B674-75CF1F19785C}"/>
              </a:ext>
            </a:extLst>
          </p:cNvPr>
          <p:cNvPicPr>
            <a:picLocks noChangeAspect="1"/>
          </p:cNvPicPr>
          <p:nvPr/>
        </p:nvPicPr>
        <p:blipFill>
          <a:blip r:embed="rId2"/>
          <a:stretch>
            <a:fillRect/>
          </a:stretch>
        </p:blipFill>
        <p:spPr>
          <a:xfrm>
            <a:off x="4908550" y="1422400"/>
            <a:ext cx="5422900" cy="4013200"/>
          </a:xfrm>
          <a:prstGeom prst="rect">
            <a:avLst/>
          </a:prstGeom>
        </p:spPr>
      </p:pic>
      <p:pic>
        <p:nvPicPr>
          <p:cNvPr id="6" name="Picture 5">
            <a:extLst>
              <a:ext uri="{FF2B5EF4-FFF2-40B4-BE49-F238E27FC236}">
                <a16:creationId xmlns:a16="http://schemas.microsoft.com/office/drawing/2014/main" id="{73D9867E-0F70-A065-691D-C06744A4F11C}"/>
              </a:ext>
            </a:extLst>
          </p:cNvPr>
          <p:cNvPicPr>
            <a:picLocks noChangeAspect="1"/>
          </p:cNvPicPr>
          <p:nvPr/>
        </p:nvPicPr>
        <p:blipFill>
          <a:blip r:embed="rId3"/>
          <a:stretch>
            <a:fillRect/>
          </a:stretch>
        </p:blipFill>
        <p:spPr>
          <a:xfrm>
            <a:off x="2575388" y="359446"/>
            <a:ext cx="7772400" cy="763890"/>
          </a:xfrm>
          <a:prstGeom prst="rect">
            <a:avLst/>
          </a:prstGeom>
        </p:spPr>
      </p:pic>
    </p:spTree>
    <p:extLst>
      <p:ext uri="{BB962C8B-B14F-4D97-AF65-F5344CB8AC3E}">
        <p14:creationId xmlns:p14="http://schemas.microsoft.com/office/powerpoint/2010/main" val="3822174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A7E24-ABEB-5999-6AF0-33A8E3B28E7D}"/>
              </a:ext>
            </a:extLst>
          </p:cNvPr>
          <p:cNvSpPr>
            <a:spLocks noGrp="1"/>
          </p:cNvSpPr>
          <p:nvPr>
            <p:ph type="title"/>
          </p:nvPr>
        </p:nvSpPr>
        <p:spPr>
          <a:xfrm>
            <a:off x="876693" y="741391"/>
            <a:ext cx="3847707" cy="1616203"/>
          </a:xfrm>
        </p:spPr>
        <p:txBody>
          <a:bodyPr anchor="b">
            <a:normAutofit fontScale="90000"/>
          </a:bodyPr>
          <a:lstStyle/>
          <a:p>
            <a:r>
              <a:rPr lang="en-US" sz="3200" dirty="0"/>
              <a:t>Equal Weighted:</a:t>
            </a:r>
            <a:br>
              <a:rPr lang="en-US" sz="3200" dirty="0"/>
            </a:br>
            <a:r>
              <a:rPr lang="en-US" sz="3200" dirty="0"/>
              <a:t>Altman Z-Score, FCF Yield &amp; Momentum Factors </a:t>
            </a:r>
          </a:p>
        </p:txBody>
      </p:sp>
      <p:sp>
        <p:nvSpPr>
          <p:cNvPr id="3" name="Content Placeholder 2">
            <a:extLst>
              <a:ext uri="{FF2B5EF4-FFF2-40B4-BE49-F238E27FC236}">
                <a16:creationId xmlns:a16="http://schemas.microsoft.com/office/drawing/2014/main" id="{6529ED4A-1CF0-D1E1-46E4-3F238800367E}"/>
              </a:ext>
            </a:extLst>
          </p:cNvPr>
          <p:cNvSpPr>
            <a:spLocks noGrp="1"/>
          </p:cNvSpPr>
          <p:nvPr>
            <p:ph idx="1"/>
          </p:nvPr>
        </p:nvSpPr>
        <p:spPr>
          <a:xfrm>
            <a:off x="876693" y="2533475"/>
            <a:ext cx="3847707" cy="4121325"/>
          </a:xfrm>
        </p:spPr>
        <p:txBody>
          <a:bodyPr anchor="t">
            <a:normAutofit/>
          </a:bodyPr>
          <a:lstStyle/>
          <a:p>
            <a:r>
              <a:rPr lang="en-US" sz="1700" dirty="0"/>
              <a:t>Each factor was equally weighted</a:t>
            </a:r>
          </a:p>
          <a:p>
            <a:pPr lvl="1"/>
            <a:r>
              <a:rPr lang="en-US" sz="1300" dirty="0"/>
              <a:t>Momentum Hurst &gt; 0.55 minus Hurst &lt; 0.45</a:t>
            </a:r>
          </a:p>
          <a:p>
            <a:pPr lvl="1"/>
            <a:r>
              <a:rPr lang="en-US" sz="1300" dirty="0"/>
              <a:t>FCF Yield 60</a:t>
            </a:r>
            <a:r>
              <a:rPr lang="en-US" sz="1300" baseline="30000" dirty="0"/>
              <a:t>th</a:t>
            </a:r>
            <a:r>
              <a:rPr lang="en-US" sz="1300" dirty="0"/>
              <a:t> Percentile minus FCF Yield 40</a:t>
            </a:r>
            <a:r>
              <a:rPr lang="en-US" sz="1300" baseline="30000" dirty="0"/>
              <a:t>th</a:t>
            </a:r>
            <a:r>
              <a:rPr lang="en-US" sz="1300" dirty="0"/>
              <a:t> Percentile </a:t>
            </a:r>
          </a:p>
          <a:p>
            <a:pPr lvl="1"/>
            <a:r>
              <a:rPr lang="en-US" sz="1300" dirty="0"/>
              <a:t>Altman Z Score &gt; 1.00 minus Z-Score &lt; 1.00</a:t>
            </a:r>
          </a:p>
          <a:p>
            <a:r>
              <a:rPr lang="en-US" sz="1700" dirty="0"/>
              <a:t>Altman Z Score was very correlated to the other two factors, so it won’t be used in the analysis going forward</a:t>
            </a:r>
          </a:p>
        </p:txBody>
      </p:sp>
      <p:grpSp>
        <p:nvGrpSpPr>
          <p:cNvPr id="9" name="Group 8">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0" name="Rectangle 9">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FBA2F49F-10DA-3F7E-EE32-152CD11BC5BD}"/>
              </a:ext>
            </a:extLst>
          </p:cNvPr>
          <p:cNvPicPr>
            <a:picLocks noChangeAspect="1"/>
          </p:cNvPicPr>
          <p:nvPr/>
        </p:nvPicPr>
        <p:blipFill>
          <a:blip r:embed="rId2"/>
          <a:stretch>
            <a:fillRect/>
          </a:stretch>
        </p:blipFill>
        <p:spPr>
          <a:xfrm>
            <a:off x="5892407" y="350994"/>
            <a:ext cx="5422900" cy="4013200"/>
          </a:xfrm>
          <a:prstGeom prst="rect">
            <a:avLst/>
          </a:prstGeom>
        </p:spPr>
      </p:pic>
      <p:pic>
        <p:nvPicPr>
          <p:cNvPr id="6" name="Picture 5">
            <a:extLst>
              <a:ext uri="{FF2B5EF4-FFF2-40B4-BE49-F238E27FC236}">
                <a16:creationId xmlns:a16="http://schemas.microsoft.com/office/drawing/2014/main" id="{A35719F6-3266-BD20-C5C9-5DE508AA30FE}"/>
              </a:ext>
            </a:extLst>
          </p:cNvPr>
          <p:cNvPicPr>
            <a:picLocks noChangeAspect="1"/>
          </p:cNvPicPr>
          <p:nvPr/>
        </p:nvPicPr>
        <p:blipFill>
          <a:blip r:embed="rId3"/>
          <a:stretch>
            <a:fillRect/>
          </a:stretch>
        </p:blipFill>
        <p:spPr>
          <a:xfrm>
            <a:off x="6096000" y="4858544"/>
            <a:ext cx="5803900" cy="1028700"/>
          </a:xfrm>
          <a:prstGeom prst="rect">
            <a:avLst/>
          </a:prstGeom>
        </p:spPr>
      </p:pic>
    </p:spTree>
    <p:extLst>
      <p:ext uri="{BB962C8B-B14F-4D97-AF65-F5344CB8AC3E}">
        <p14:creationId xmlns:p14="http://schemas.microsoft.com/office/powerpoint/2010/main" val="3719794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A7E24-ABEB-5999-6AF0-33A8E3B28E7D}"/>
              </a:ext>
            </a:extLst>
          </p:cNvPr>
          <p:cNvSpPr>
            <a:spLocks noGrp="1"/>
          </p:cNvSpPr>
          <p:nvPr>
            <p:ph type="title"/>
          </p:nvPr>
        </p:nvSpPr>
        <p:spPr>
          <a:xfrm>
            <a:off x="876693" y="741391"/>
            <a:ext cx="3847707" cy="1616203"/>
          </a:xfrm>
        </p:spPr>
        <p:txBody>
          <a:bodyPr anchor="b">
            <a:normAutofit/>
          </a:bodyPr>
          <a:lstStyle/>
          <a:p>
            <a:r>
              <a:rPr lang="en-US" sz="3200" dirty="0"/>
              <a:t>Equal Weighted:</a:t>
            </a:r>
            <a:br>
              <a:rPr lang="en-US" sz="3200" dirty="0"/>
            </a:br>
            <a:r>
              <a:rPr lang="en-US" sz="3200" dirty="0"/>
              <a:t>FCF Yield &amp; Momentum Factors </a:t>
            </a:r>
          </a:p>
        </p:txBody>
      </p:sp>
      <p:sp>
        <p:nvSpPr>
          <p:cNvPr id="3" name="Content Placeholder 2">
            <a:extLst>
              <a:ext uri="{FF2B5EF4-FFF2-40B4-BE49-F238E27FC236}">
                <a16:creationId xmlns:a16="http://schemas.microsoft.com/office/drawing/2014/main" id="{6529ED4A-1CF0-D1E1-46E4-3F238800367E}"/>
              </a:ext>
            </a:extLst>
          </p:cNvPr>
          <p:cNvSpPr>
            <a:spLocks noGrp="1"/>
          </p:cNvSpPr>
          <p:nvPr>
            <p:ph idx="1"/>
          </p:nvPr>
        </p:nvSpPr>
        <p:spPr>
          <a:xfrm>
            <a:off x="876693" y="2533475"/>
            <a:ext cx="3847707" cy="4121325"/>
          </a:xfrm>
        </p:spPr>
        <p:txBody>
          <a:bodyPr anchor="t">
            <a:normAutofit/>
          </a:bodyPr>
          <a:lstStyle/>
          <a:p>
            <a:r>
              <a:rPr lang="en-US" sz="1700" dirty="0"/>
              <a:t>High Altman Z-Score minus Low Altman Z-Score </a:t>
            </a:r>
          </a:p>
          <a:p>
            <a:r>
              <a:rPr lang="en-US" sz="1700" dirty="0"/>
              <a:t>High FCF Yield minus Low FCF Yield </a:t>
            </a:r>
          </a:p>
          <a:p>
            <a:r>
              <a:rPr lang="en-US" sz="1700" dirty="0"/>
              <a:t>Equal Weighted factors portfolio outperforms with a smaller drawdown </a:t>
            </a:r>
            <a:endParaRPr lang="en-US" sz="1300" dirty="0"/>
          </a:p>
        </p:txBody>
      </p:sp>
      <p:grpSp>
        <p:nvGrpSpPr>
          <p:cNvPr id="9" name="Group 8">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0" name="Rectangle 9">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FC9F1968-27DD-90CA-1578-536655AD32B0}"/>
              </a:ext>
            </a:extLst>
          </p:cNvPr>
          <p:cNvPicPr>
            <a:picLocks noChangeAspect="1"/>
          </p:cNvPicPr>
          <p:nvPr/>
        </p:nvPicPr>
        <p:blipFill>
          <a:blip r:embed="rId2"/>
          <a:stretch>
            <a:fillRect/>
          </a:stretch>
        </p:blipFill>
        <p:spPr>
          <a:xfrm>
            <a:off x="5413375" y="741390"/>
            <a:ext cx="6276626" cy="4644997"/>
          </a:xfrm>
          <a:prstGeom prst="rect">
            <a:avLst/>
          </a:prstGeom>
        </p:spPr>
      </p:pic>
    </p:spTree>
    <p:extLst>
      <p:ext uri="{BB962C8B-B14F-4D97-AF65-F5344CB8AC3E}">
        <p14:creationId xmlns:p14="http://schemas.microsoft.com/office/powerpoint/2010/main" val="4089607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7B880C-FA71-41EB-DFBC-B08BF8022F65}"/>
              </a:ext>
            </a:extLst>
          </p:cNvPr>
          <p:cNvSpPr>
            <a:spLocks noGrp="1"/>
          </p:cNvSpPr>
          <p:nvPr>
            <p:ph type="title"/>
          </p:nvPr>
        </p:nvSpPr>
        <p:spPr>
          <a:xfrm>
            <a:off x="80467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Systematic Long Only – Quick Back Test</a:t>
            </a:r>
          </a:p>
        </p:txBody>
      </p:sp>
      <p:grpSp>
        <p:nvGrpSpPr>
          <p:cNvPr id="14" name="Group 13">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15" name="Freeform: Shape 14">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Upward trend">
            <a:extLst>
              <a:ext uri="{FF2B5EF4-FFF2-40B4-BE49-F238E27FC236}">
                <a16:creationId xmlns:a16="http://schemas.microsoft.com/office/drawing/2014/main" id="{E2A82F26-049C-74CA-63BF-A1637AE8DC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9652" y="1859078"/>
            <a:ext cx="3821102" cy="3821102"/>
          </a:xfrm>
          <a:prstGeom prst="rect">
            <a:avLst/>
          </a:prstGeom>
          <a:ln>
            <a:noFill/>
          </a:ln>
        </p:spPr>
      </p:pic>
    </p:spTree>
    <p:extLst>
      <p:ext uri="{BB962C8B-B14F-4D97-AF65-F5344CB8AC3E}">
        <p14:creationId xmlns:p14="http://schemas.microsoft.com/office/powerpoint/2010/main" val="1539093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7B880C-FA71-41EB-DFBC-B08BF8022F65}"/>
              </a:ext>
            </a:extLst>
          </p:cNvPr>
          <p:cNvSpPr>
            <a:spLocks noGrp="1"/>
          </p:cNvSpPr>
          <p:nvPr>
            <p:ph type="title"/>
          </p:nvPr>
        </p:nvSpPr>
        <p:spPr>
          <a:xfrm>
            <a:off x="80467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Business Segments</a:t>
            </a:r>
          </a:p>
        </p:txBody>
      </p:sp>
      <p:grpSp>
        <p:nvGrpSpPr>
          <p:cNvPr id="14" name="Group 13">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15" name="Freeform: Shape 14">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Upward trend">
            <a:extLst>
              <a:ext uri="{FF2B5EF4-FFF2-40B4-BE49-F238E27FC236}">
                <a16:creationId xmlns:a16="http://schemas.microsoft.com/office/drawing/2014/main" id="{E2A82F26-049C-74CA-63BF-A1637AE8DC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9652" y="1859078"/>
            <a:ext cx="3821102" cy="3821102"/>
          </a:xfrm>
          <a:prstGeom prst="rect">
            <a:avLst/>
          </a:prstGeom>
          <a:ln>
            <a:noFill/>
          </a:ln>
        </p:spPr>
      </p:pic>
    </p:spTree>
    <p:extLst>
      <p:ext uri="{BB962C8B-B14F-4D97-AF65-F5344CB8AC3E}">
        <p14:creationId xmlns:p14="http://schemas.microsoft.com/office/powerpoint/2010/main" val="4031742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49CB9A-AE17-4A26-68B1-1F636680A257}"/>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dirty="0"/>
              <a:t>Annual Returns</a:t>
            </a:r>
          </a:p>
        </p:txBody>
      </p:sp>
      <p:sp>
        <p:nvSpPr>
          <p:cNvPr id="19"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EC91552-FF93-CF6F-BF71-B234C0C422E8}"/>
              </a:ext>
            </a:extLst>
          </p:cNvPr>
          <p:cNvPicPr>
            <a:picLocks noChangeAspect="1"/>
          </p:cNvPicPr>
          <p:nvPr/>
        </p:nvPicPr>
        <p:blipFill>
          <a:blip r:embed="rId2"/>
          <a:stretch>
            <a:fillRect/>
          </a:stretch>
        </p:blipFill>
        <p:spPr>
          <a:xfrm>
            <a:off x="320040" y="2754165"/>
            <a:ext cx="4130040" cy="2488349"/>
          </a:xfrm>
          <a:prstGeom prst="rect">
            <a:avLst/>
          </a:prstGeom>
        </p:spPr>
      </p:pic>
      <p:pic>
        <p:nvPicPr>
          <p:cNvPr id="11" name="Picture 10">
            <a:extLst>
              <a:ext uri="{FF2B5EF4-FFF2-40B4-BE49-F238E27FC236}">
                <a16:creationId xmlns:a16="http://schemas.microsoft.com/office/drawing/2014/main" id="{FF51B4BE-6C43-E8F5-2386-CD90B68E022B}"/>
              </a:ext>
            </a:extLst>
          </p:cNvPr>
          <p:cNvPicPr>
            <a:picLocks noChangeAspect="1"/>
          </p:cNvPicPr>
          <p:nvPr/>
        </p:nvPicPr>
        <p:blipFill>
          <a:blip r:embed="rId3"/>
          <a:stretch>
            <a:fillRect/>
          </a:stretch>
        </p:blipFill>
        <p:spPr>
          <a:xfrm>
            <a:off x="4862561" y="2754165"/>
            <a:ext cx="7009399" cy="3101659"/>
          </a:xfrm>
          <a:prstGeom prst="rect">
            <a:avLst/>
          </a:prstGeom>
        </p:spPr>
      </p:pic>
    </p:spTree>
    <p:extLst>
      <p:ext uri="{BB962C8B-B14F-4D97-AF65-F5344CB8AC3E}">
        <p14:creationId xmlns:p14="http://schemas.microsoft.com/office/powerpoint/2010/main" val="18555973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49CB9A-AE17-4A26-68B1-1F636680A257}"/>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dirty="0"/>
              <a:t>Volatility</a:t>
            </a:r>
          </a:p>
        </p:txBody>
      </p:sp>
      <p:sp>
        <p:nvSpPr>
          <p:cNvPr id="1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AFDFDA-79EF-62C4-A0CF-F6A4B9E7FF3E}"/>
              </a:ext>
            </a:extLst>
          </p:cNvPr>
          <p:cNvPicPr>
            <a:picLocks noChangeAspect="1"/>
          </p:cNvPicPr>
          <p:nvPr/>
        </p:nvPicPr>
        <p:blipFill>
          <a:blip r:embed="rId2"/>
          <a:stretch>
            <a:fillRect/>
          </a:stretch>
        </p:blipFill>
        <p:spPr>
          <a:xfrm>
            <a:off x="344865" y="2751413"/>
            <a:ext cx="4203700" cy="2489200"/>
          </a:xfrm>
          <a:prstGeom prst="rect">
            <a:avLst/>
          </a:prstGeom>
        </p:spPr>
      </p:pic>
      <p:pic>
        <p:nvPicPr>
          <p:cNvPr id="14" name="Picture 13">
            <a:extLst>
              <a:ext uri="{FF2B5EF4-FFF2-40B4-BE49-F238E27FC236}">
                <a16:creationId xmlns:a16="http://schemas.microsoft.com/office/drawing/2014/main" id="{5F8A76E7-550C-B28E-D2B0-2256C23631FC}"/>
              </a:ext>
            </a:extLst>
          </p:cNvPr>
          <p:cNvPicPr>
            <a:picLocks noChangeAspect="1"/>
          </p:cNvPicPr>
          <p:nvPr/>
        </p:nvPicPr>
        <p:blipFill>
          <a:blip r:embed="rId3"/>
          <a:stretch>
            <a:fillRect/>
          </a:stretch>
        </p:blipFill>
        <p:spPr>
          <a:xfrm>
            <a:off x="5188996" y="2558803"/>
            <a:ext cx="6359525" cy="2874421"/>
          </a:xfrm>
          <a:prstGeom prst="rect">
            <a:avLst/>
          </a:prstGeom>
        </p:spPr>
      </p:pic>
    </p:spTree>
    <p:extLst>
      <p:ext uri="{BB962C8B-B14F-4D97-AF65-F5344CB8AC3E}">
        <p14:creationId xmlns:p14="http://schemas.microsoft.com/office/powerpoint/2010/main" val="30320783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49CB9A-AE17-4A26-68B1-1F636680A257}"/>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dirty="0"/>
              <a:t>Sharpe Ratio</a:t>
            </a:r>
          </a:p>
        </p:txBody>
      </p:sp>
      <p:sp>
        <p:nvSpPr>
          <p:cNvPr id="1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84C584F7-7269-0BBB-54AD-9AEA20DC842B}"/>
              </a:ext>
            </a:extLst>
          </p:cNvPr>
          <p:cNvPicPr>
            <a:picLocks noChangeAspect="1"/>
          </p:cNvPicPr>
          <p:nvPr/>
        </p:nvPicPr>
        <p:blipFill>
          <a:blip r:embed="rId2"/>
          <a:stretch>
            <a:fillRect/>
          </a:stretch>
        </p:blipFill>
        <p:spPr>
          <a:xfrm>
            <a:off x="142875" y="2615381"/>
            <a:ext cx="3962400" cy="2552700"/>
          </a:xfrm>
          <a:prstGeom prst="rect">
            <a:avLst/>
          </a:prstGeom>
        </p:spPr>
      </p:pic>
      <p:pic>
        <p:nvPicPr>
          <p:cNvPr id="14" name="Picture 13">
            <a:extLst>
              <a:ext uri="{FF2B5EF4-FFF2-40B4-BE49-F238E27FC236}">
                <a16:creationId xmlns:a16="http://schemas.microsoft.com/office/drawing/2014/main" id="{B8B4C3E1-DABB-F8CF-43B0-919D6E0573F5}"/>
              </a:ext>
            </a:extLst>
          </p:cNvPr>
          <p:cNvPicPr>
            <a:picLocks noChangeAspect="1"/>
          </p:cNvPicPr>
          <p:nvPr/>
        </p:nvPicPr>
        <p:blipFill>
          <a:blip r:embed="rId3"/>
          <a:stretch>
            <a:fillRect/>
          </a:stretch>
        </p:blipFill>
        <p:spPr>
          <a:xfrm>
            <a:off x="4292663" y="2479675"/>
            <a:ext cx="7708900" cy="3327400"/>
          </a:xfrm>
          <a:prstGeom prst="rect">
            <a:avLst/>
          </a:prstGeom>
        </p:spPr>
      </p:pic>
    </p:spTree>
    <p:extLst>
      <p:ext uri="{BB962C8B-B14F-4D97-AF65-F5344CB8AC3E}">
        <p14:creationId xmlns:p14="http://schemas.microsoft.com/office/powerpoint/2010/main" val="21075162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49CB9A-AE17-4A26-68B1-1F636680A257}"/>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dirty="0" err="1"/>
              <a:t>Sortino</a:t>
            </a:r>
            <a:r>
              <a:rPr lang="en-US" sz="6600" dirty="0"/>
              <a:t> Ratio</a:t>
            </a:r>
          </a:p>
        </p:txBody>
      </p:sp>
      <p:sp>
        <p:nvSpPr>
          <p:cNvPr id="1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F669716-1591-AA0E-E755-D60823F8D319}"/>
              </a:ext>
            </a:extLst>
          </p:cNvPr>
          <p:cNvPicPr>
            <a:picLocks noChangeAspect="1"/>
          </p:cNvPicPr>
          <p:nvPr/>
        </p:nvPicPr>
        <p:blipFill>
          <a:blip r:embed="rId2"/>
          <a:stretch>
            <a:fillRect/>
          </a:stretch>
        </p:blipFill>
        <p:spPr>
          <a:xfrm>
            <a:off x="4590179" y="2686050"/>
            <a:ext cx="7387749" cy="3195199"/>
          </a:xfrm>
          <a:prstGeom prst="rect">
            <a:avLst/>
          </a:prstGeom>
        </p:spPr>
      </p:pic>
      <p:pic>
        <p:nvPicPr>
          <p:cNvPr id="9" name="Picture 8">
            <a:extLst>
              <a:ext uri="{FF2B5EF4-FFF2-40B4-BE49-F238E27FC236}">
                <a16:creationId xmlns:a16="http://schemas.microsoft.com/office/drawing/2014/main" id="{5E943F54-E4E4-780E-0453-E4D4968AA9FD}"/>
              </a:ext>
            </a:extLst>
          </p:cNvPr>
          <p:cNvPicPr>
            <a:picLocks noChangeAspect="1"/>
          </p:cNvPicPr>
          <p:nvPr/>
        </p:nvPicPr>
        <p:blipFill>
          <a:blip r:embed="rId3"/>
          <a:stretch>
            <a:fillRect/>
          </a:stretch>
        </p:blipFill>
        <p:spPr>
          <a:xfrm>
            <a:off x="214072" y="2686050"/>
            <a:ext cx="3975100" cy="2578100"/>
          </a:xfrm>
          <a:prstGeom prst="rect">
            <a:avLst/>
          </a:prstGeom>
        </p:spPr>
      </p:pic>
    </p:spTree>
    <p:extLst>
      <p:ext uri="{BB962C8B-B14F-4D97-AF65-F5344CB8AC3E}">
        <p14:creationId xmlns:p14="http://schemas.microsoft.com/office/powerpoint/2010/main" val="20671287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49CB9A-AE17-4A26-68B1-1F636680A257}"/>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dirty="0"/>
              <a:t>Maximum Drawdown</a:t>
            </a:r>
          </a:p>
        </p:txBody>
      </p:sp>
      <p:sp>
        <p:nvSpPr>
          <p:cNvPr id="1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04E7590-6B09-85AC-2277-DAC18BC54EC3}"/>
              </a:ext>
            </a:extLst>
          </p:cNvPr>
          <p:cNvPicPr>
            <a:picLocks noChangeAspect="1"/>
          </p:cNvPicPr>
          <p:nvPr/>
        </p:nvPicPr>
        <p:blipFill>
          <a:blip r:embed="rId2"/>
          <a:stretch>
            <a:fillRect/>
          </a:stretch>
        </p:blipFill>
        <p:spPr>
          <a:xfrm>
            <a:off x="4842809" y="2622285"/>
            <a:ext cx="7060646" cy="3126528"/>
          </a:xfrm>
          <a:prstGeom prst="rect">
            <a:avLst/>
          </a:prstGeom>
        </p:spPr>
      </p:pic>
      <p:pic>
        <p:nvPicPr>
          <p:cNvPr id="8" name="Picture 7">
            <a:extLst>
              <a:ext uri="{FF2B5EF4-FFF2-40B4-BE49-F238E27FC236}">
                <a16:creationId xmlns:a16="http://schemas.microsoft.com/office/drawing/2014/main" id="{291BB63D-F8DE-E530-42C7-E10B519182A3}"/>
              </a:ext>
            </a:extLst>
          </p:cNvPr>
          <p:cNvPicPr>
            <a:picLocks noChangeAspect="1"/>
          </p:cNvPicPr>
          <p:nvPr/>
        </p:nvPicPr>
        <p:blipFill>
          <a:blip r:embed="rId3"/>
          <a:stretch>
            <a:fillRect/>
          </a:stretch>
        </p:blipFill>
        <p:spPr>
          <a:xfrm>
            <a:off x="503237" y="2622285"/>
            <a:ext cx="4241800" cy="2832100"/>
          </a:xfrm>
          <a:prstGeom prst="rect">
            <a:avLst/>
          </a:prstGeom>
        </p:spPr>
      </p:pic>
    </p:spTree>
    <p:extLst>
      <p:ext uri="{BB962C8B-B14F-4D97-AF65-F5344CB8AC3E}">
        <p14:creationId xmlns:p14="http://schemas.microsoft.com/office/powerpoint/2010/main" val="23566474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49CB9A-AE17-4A26-68B1-1F636680A257}"/>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dirty="0"/>
              <a:t>Hit Rate</a:t>
            </a:r>
          </a:p>
        </p:txBody>
      </p:sp>
      <p:sp>
        <p:nvSpPr>
          <p:cNvPr id="1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D70835C-C1BC-B6AD-84EE-2235A60F6EC4}"/>
              </a:ext>
            </a:extLst>
          </p:cNvPr>
          <p:cNvPicPr>
            <a:picLocks noChangeAspect="1"/>
          </p:cNvPicPr>
          <p:nvPr/>
        </p:nvPicPr>
        <p:blipFill>
          <a:blip r:embed="rId2"/>
          <a:stretch>
            <a:fillRect/>
          </a:stretch>
        </p:blipFill>
        <p:spPr>
          <a:xfrm>
            <a:off x="4779546" y="2301301"/>
            <a:ext cx="7164604" cy="3245908"/>
          </a:xfrm>
          <a:prstGeom prst="rect">
            <a:avLst/>
          </a:prstGeom>
        </p:spPr>
      </p:pic>
      <p:pic>
        <p:nvPicPr>
          <p:cNvPr id="11" name="Picture 10">
            <a:extLst>
              <a:ext uri="{FF2B5EF4-FFF2-40B4-BE49-F238E27FC236}">
                <a16:creationId xmlns:a16="http://schemas.microsoft.com/office/drawing/2014/main" id="{3F5BC773-3BC2-D4C6-A0E3-345C8B10F42B}"/>
              </a:ext>
            </a:extLst>
          </p:cNvPr>
          <p:cNvPicPr>
            <a:picLocks noChangeAspect="1"/>
          </p:cNvPicPr>
          <p:nvPr/>
        </p:nvPicPr>
        <p:blipFill>
          <a:blip r:embed="rId3"/>
          <a:stretch>
            <a:fillRect/>
          </a:stretch>
        </p:blipFill>
        <p:spPr>
          <a:xfrm>
            <a:off x="144780" y="2161987"/>
            <a:ext cx="4305300" cy="2870200"/>
          </a:xfrm>
          <a:prstGeom prst="rect">
            <a:avLst/>
          </a:prstGeom>
        </p:spPr>
      </p:pic>
    </p:spTree>
    <p:extLst>
      <p:ext uri="{BB962C8B-B14F-4D97-AF65-F5344CB8AC3E}">
        <p14:creationId xmlns:p14="http://schemas.microsoft.com/office/powerpoint/2010/main" val="37053678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75A5B51-0925-4835-8511-A0DD17EAA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F234CD-304C-DFB4-866B-00F0141C481F}"/>
              </a:ext>
            </a:extLst>
          </p:cNvPr>
          <p:cNvSpPr>
            <a:spLocks noGrp="1"/>
          </p:cNvSpPr>
          <p:nvPr>
            <p:ph type="title"/>
          </p:nvPr>
        </p:nvSpPr>
        <p:spPr>
          <a:xfrm>
            <a:off x="612648" y="365125"/>
            <a:ext cx="5295015" cy="2063808"/>
          </a:xfrm>
        </p:spPr>
        <p:txBody>
          <a:bodyPr anchor="b">
            <a:normAutofit/>
          </a:bodyPr>
          <a:lstStyle/>
          <a:p>
            <a:r>
              <a:rPr lang="en-US" sz="5400"/>
              <a:t>HII Factor Exposures </a:t>
            </a:r>
          </a:p>
        </p:txBody>
      </p:sp>
      <p:sp>
        <p:nvSpPr>
          <p:cNvPr id="15" name="Sketch line">
            <a:extLst>
              <a:ext uri="{FF2B5EF4-FFF2-40B4-BE49-F238E27FC236}">
                <a16:creationId xmlns:a16="http://schemas.microsoft.com/office/drawing/2014/main" id="{5CDFD20D-8E4F-4E3A-AF87-93F23E0D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65018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CFA3D3-4ABA-DC7D-CCD9-B96FFB0481C7}"/>
              </a:ext>
            </a:extLst>
          </p:cNvPr>
          <p:cNvSpPr>
            <a:spLocks noGrp="1"/>
          </p:cNvSpPr>
          <p:nvPr>
            <p:ph idx="1"/>
          </p:nvPr>
        </p:nvSpPr>
        <p:spPr>
          <a:xfrm>
            <a:off x="612648" y="2908005"/>
            <a:ext cx="5295015" cy="3268957"/>
          </a:xfrm>
        </p:spPr>
        <p:txBody>
          <a:bodyPr>
            <a:normAutofit/>
          </a:bodyPr>
          <a:lstStyle/>
          <a:p>
            <a:r>
              <a:rPr lang="en-US" sz="2200" dirty="0">
                <a:solidFill>
                  <a:srgbClr val="00B050"/>
                </a:solidFill>
              </a:rPr>
              <a:t>FCF Yield: 2.99 (ranked out of 24) – Highest FCF Yield among Ext. Peers </a:t>
            </a:r>
          </a:p>
          <a:p>
            <a:r>
              <a:rPr lang="en-US" sz="2200" dirty="0">
                <a:solidFill>
                  <a:srgbClr val="00B050"/>
                </a:solidFill>
              </a:rPr>
              <a:t>Momentum: 0.57 (over 0.55) – Ranked 17 out of 24 (71st percentile)</a:t>
            </a:r>
          </a:p>
          <a:p>
            <a:r>
              <a:rPr lang="en-US" sz="2200" dirty="0">
                <a:solidFill>
                  <a:srgbClr val="00B050"/>
                </a:solidFill>
              </a:rPr>
              <a:t>Altman Z-Score: 1.22 (Over 1.00) – Ranked 9</a:t>
            </a:r>
            <a:r>
              <a:rPr lang="en-US" sz="2200" baseline="30000" dirty="0">
                <a:solidFill>
                  <a:srgbClr val="00B050"/>
                </a:solidFill>
              </a:rPr>
              <a:t>th</a:t>
            </a:r>
            <a:r>
              <a:rPr lang="en-US" sz="2200" dirty="0">
                <a:solidFill>
                  <a:srgbClr val="00B050"/>
                </a:solidFill>
              </a:rPr>
              <a:t> out of 24 (37.5</a:t>
            </a:r>
            <a:r>
              <a:rPr lang="en-US" sz="2200" baseline="30000" dirty="0">
                <a:solidFill>
                  <a:srgbClr val="00B050"/>
                </a:solidFill>
              </a:rPr>
              <a:t>th</a:t>
            </a:r>
            <a:r>
              <a:rPr lang="en-US" sz="2200" dirty="0">
                <a:solidFill>
                  <a:srgbClr val="00B050"/>
                </a:solidFill>
              </a:rPr>
              <a:t> percentile)</a:t>
            </a:r>
          </a:p>
        </p:txBody>
      </p:sp>
      <p:pic>
        <p:nvPicPr>
          <p:cNvPr id="6" name="Picture 5">
            <a:extLst>
              <a:ext uri="{FF2B5EF4-FFF2-40B4-BE49-F238E27FC236}">
                <a16:creationId xmlns:a16="http://schemas.microsoft.com/office/drawing/2014/main" id="{1605C75F-2D1D-CF08-6717-9688E20DCF28}"/>
              </a:ext>
            </a:extLst>
          </p:cNvPr>
          <p:cNvPicPr>
            <a:picLocks noChangeAspect="1"/>
          </p:cNvPicPr>
          <p:nvPr/>
        </p:nvPicPr>
        <p:blipFill>
          <a:blip r:embed="rId2"/>
          <a:stretch>
            <a:fillRect/>
          </a:stretch>
        </p:blipFill>
        <p:spPr>
          <a:xfrm>
            <a:off x="6766885" y="362384"/>
            <a:ext cx="1862628" cy="2884488"/>
          </a:xfrm>
          <a:prstGeom prst="rect">
            <a:avLst/>
          </a:prstGeom>
        </p:spPr>
      </p:pic>
      <p:pic>
        <p:nvPicPr>
          <p:cNvPr id="5" name="Picture 4">
            <a:extLst>
              <a:ext uri="{FF2B5EF4-FFF2-40B4-BE49-F238E27FC236}">
                <a16:creationId xmlns:a16="http://schemas.microsoft.com/office/drawing/2014/main" id="{61771003-BB3D-081A-0935-4E51DFB957F1}"/>
              </a:ext>
            </a:extLst>
          </p:cNvPr>
          <p:cNvPicPr>
            <a:picLocks noChangeAspect="1"/>
          </p:cNvPicPr>
          <p:nvPr/>
        </p:nvPicPr>
        <p:blipFill>
          <a:blip r:embed="rId3"/>
          <a:stretch>
            <a:fillRect/>
          </a:stretch>
        </p:blipFill>
        <p:spPr>
          <a:xfrm>
            <a:off x="9224328" y="434757"/>
            <a:ext cx="2603605" cy="2739740"/>
          </a:xfrm>
          <a:prstGeom prst="rect">
            <a:avLst/>
          </a:prstGeom>
        </p:spPr>
      </p:pic>
      <p:pic>
        <p:nvPicPr>
          <p:cNvPr id="8" name="Picture 7">
            <a:extLst>
              <a:ext uri="{FF2B5EF4-FFF2-40B4-BE49-F238E27FC236}">
                <a16:creationId xmlns:a16="http://schemas.microsoft.com/office/drawing/2014/main" id="{975A5DEB-B7F2-F2B1-556B-AAC0F7FF184E}"/>
              </a:ext>
            </a:extLst>
          </p:cNvPr>
          <p:cNvPicPr>
            <a:picLocks noChangeAspect="1"/>
          </p:cNvPicPr>
          <p:nvPr/>
        </p:nvPicPr>
        <p:blipFill>
          <a:blip r:embed="rId4"/>
          <a:stretch>
            <a:fillRect/>
          </a:stretch>
        </p:blipFill>
        <p:spPr>
          <a:xfrm>
            <a:off x="6396397" y="3708514"/>
            <a:ext cx="5431536" cy="2186193"/>
          </a:xfrm>
          <a:prstGeom prst="rect">
            <a:avLst/>
          </a:prstGeom>
        </p:spPr>
      </p:pic>
    </p:spTree>
    <p:extLst>
      <p:ext uri="{BB962C8B-B14F-4D97-AF65-F5344CB8AC3E}">
        <p14:creationId xmlns:p14="http://schemas.microsoft.com/office/powerpoint/2010/main" val="33378677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49CB9A-AE17-4A26-68B1-1F636680A257}"/>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dirty="0"/>
              <a:t>Code</a:t>
            </a:r>
          </a:p>
        </p:txBody>
      </p:sp>
      <p:sp>
        <p:nvSpPr>
          <p:cNvPr id="1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40E066B-BDC6-3F48-C470-611B3776AC04}"/>
              </a:ext>
            </a:extLst>
          </p:cNvPr>
          <p:cNvSpPr txBox="1"/>
          <p:nvPr/>
        </p:nvSpPr>
        <p:spPr>
          <a:xfrm>
            <a:off x="92951" y="2448610"/>
            <a:ext cx="12001499" cy="646331"/>
          </a:xfrm>
          <a:prstGeom prst="rect">
            <a:avLst/>
          </a:prstGeom>
          <a:noFill/>
        </p:spPr>
        <p:txBody>
          <a:bodyPr wrap="square">
            <a:spAutoFit/>
          </a:bodyPr>
          <a:lstStyle/>
          <a:p>
            <a:r>
              <a:rPr lang="en-US" dirty="0">
                <a:hlinkClick r:id="rId2"/>
              </a:rPr>
              <a:t>HII Systematic Code: </a:t>
            </a:r>
          </a:p>
          <a:p>
            <a:r>
              <a:rPr lang="en-US" dirty="0">
                <a:hlinkClick r:id="rId2"/>
              </a:rPr>
              <a:t>https://github.com/RyanFineganTradingProjects/2023-11-27-Trades/blob/main/QD%20Trading%20Strat%20HII.ipynb</a:t>
            </a:r>
            <a:r>
              <a:rPr lang="en-US" dirty="0"/>
              <a:t> </a:t>
            </a:r>
          </a:p>
        </p:txBody>
      </p:sp>
    </p:spTree>
    <p:extLst>
      <p:ext uri="{BB962C8B-B14F-4D97-AF65-F5344CB8AC3E}">
        <p14:creationId xmlns:p14="http://schemas.microsoft.com/office/powerpoint/2010/main" val="1794093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87AFA-B159-634A-23F2-FB50A6B21A4A}"/>
              </a:ext>
            </a:extLst>
          </p:cNvPr>
          <p:cNvSpPr>
            <a:spLocks noGrp="1"/>
          </p:cNvSpPr>
          <p:nvPr>
            <p:ph type="title"/>
          </p:nvPr>
        </p:nvSpPr>
        <p:spPr/>
        <p:txBody>
          <a:bodyPr/>
          <a:lstStyle/>
          <a:p>
            <a:r>
              <a:rPr lang="en-US" dirty="0"/>
              <a:t>Segments – Brief Overview</a:t>
            </a:r>
          </a:p>
        </p:txBody>
      </p:sp>
      <p:sp>
        <p:nvSpPr>
          <p:cNvPr id="3" name="Content Placeholder 2">
            <a:extLst>
              <a:ext uri="{FF2B5EF4-FFF2-40B4-BE49-F238E27FC236}">
                <a16:creationId xmlns:a16="http://schemas.microsoft.com/office/drawing/2014/main" id="{44AF4F02-F385-D843-1B21-77ACC4D57094}"/>
              </a:ext>
            </a:extLst>
          </p:cNvPr>
          <p:cNvSpPr>
            <a:spLocks noGrp="1"/>
          </p:cNvSpPr>
          <p:nvPr>
            <p:ph idx="1"/>
          </p:nvPr>
        </p:nvSpPr>
        <p:spPr/>
        <p:txBody>
          <a:bodyPr>
            <a:normAutofit lnSpcReduction="10000"/>
          </a:bodyPr>
          <a:lstStyle/>
          <a:p>
            <a:r>
              <a:rPr lang="en-US" dirty="0"/>
              <a:t>Newport News (~55%)</a:t>
            </a:r>
          </a:p>
          <a:p>
            <a:pPr lvl="1"/>
            <a:r>
              <a:rPr lang="en-US" dirty="0"/>
              <a:t>Constructs nuclear subs and aircraft carriers</a:t>
            </a:r>
          </a:p>
          <a:p>
            <a:r>
              <a:rPr lang="en-US" dirty="0"/>
              <a:t>Ingalls (~23%)</a:t>
            </a:r>
          </a:p>
          <a:p>
            <a:pPr lvl="1"/>
            <a:r>
              <a:rPr lang="en-US" dirty="0"/>
              <a:t>Non-nuclear ships for the USN and USCG</a:t>
            </a:r>
          </a:p>
          <a:p>
            <a:pPr lvl="1"/>
            <a:r>
              <a:rPr lang="en-US" dirty="0"/>
              <a:t>Amphibious assault ships, national security cutters, and warfare ships</a:t>
            </a:r>
          </a:p>
          <a:p>
            <a:pPr lvl="1"/>
            <a:r>
              <a:rPr lang="en-US" dirty="0"/>
              <a:t>US DoD </a:t>
            </a:r>
            <a:r>
              <a:rPr lang="en-US" dirty="0" err="1"/>
              <a:t>Arleigh</a:t>
            </a:r>
            <a:r>
              <a:rPr lang="en-US" dirty="0"/>
              <a:t> Burke-class destroyer awarded to HII and GD ($185Mn)</a:t>
            </a:r>
          </a:p>
          <a:p>
            <a:r>
              <a:rPr lang="en-US" dirty="0"/>
              <a:t>Mission Technologies (~22%)</a:t>
            </a:r>
          </a:p>
          <a:p>
            <a:pPr lvl="1"/>
            <a:r>
              <a:rPr lang="en-US" dirty="0"/>
              <a:t>Tech products and solutions to government and commercial markets</a:t>
            </a:r>
          </a:p>
          <a:p>
            <a:pPr lvl="1"/>
            <a:r>
              <a:rPr lang="en-US" dirty="0"/>
              <a:t>$1.6Bn in bookings for 3Q means more than 20% sequential backlog growth</a:t>
            </a:r>
          </a:p>
          <a:p>
            <a:pPr lvl="1"/>
            <a:r>
              <a:rPr lang="en-US" dirty="0"/>
              <a:t>Mission Tech YTD topline growth of 10% is in line of management’s $2.55Bn guide </a:t>
            </a:r>
          </a:p>
        </p:txBody>
      </p:sp>
    </p:spTree>
    <p:extLst>
      <p:ext uri="{BB962C8B-B14F-4D97-AF65-F5344CB8AC3E}">
        <p14:creationId xmlns:p14="http://schemas.microsoft.com/office/powerpoint/2010/main" val="2783924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08C25-F586-C1B6-74CD-C601A5A9CDF1}"/>
              </a:ext>
            </a:extLst>
          </p:cNvPr>
          <p:cNvSpPr>
            <a:spLocks noGrp="1"/>
          </p:cNvSpPr>
          <p:nvPr>
            <p:ph type="title"/>
          </p:nvPr>
        </p:nvSpPr>
        <p:spPr/>
        <p:txBody>
          <a:bodyPr/>
          <a:lstStyle/>
          <a:p>
            <a:r>
              <a:rPr lang="en-US" dirty="0"/>
              <a:t>3Q23 Earnings </a:t>
            </a:r>
          </a:p>
        </p:txBody>
      </p:sp>
      <p:sp>
        <p:nvSpPr>
          <p:cNvPr id="3" name="Content Placeholder 2">
            <a:extLst>
              <a:ext uri="{FF2B5EF4-FFF2-40B4-BE49-F238E27FC236}">
                <a16:creationId xmlns:a16="http://schemas.microsoft.com/office/drawing/2014/main" id="{81FAC342-795D-FDEF-6FBA-7CEEE17AEB08}"/>
              </a:ext>
            </a:extLst>
          </p:cNvPr>
          <p:cNvSpPr>
            <a:spLocks noGrp="1"/>
          </p:cNvSpPr>
          <p:nvPr>
            <p:ph idx="1"/>
          </p:nvPr>
        </p:nvSpPr>
        <p:spPr/>
        <p:txBody>
          <a:bodyPr>
            <a:normAutofit lnSpcReduction="10000"/>
          </a:bodyPr>
          <a:lstStyle/>
          <a:p>
            <a:r>
              <a:rPr lang="en-US" dirty="0"/>
              <a:t>$50mn bump to mid-point top line guidance </a:t>
            </a:r>
          </a:p>
          <a:p>
            <a:pPr lvl="1"/>
            <a:r>
              <a:rPr lang="en-US" dirty="0"/>
              <a:t>Driven by strength at Ingalls </a:t>
            </a:r>
          </a:p>
          <a:p>
            <a:pPr lvl="1"/>
            <a:r>
              <a:rPr lang="en-US" dirty="0"/>
              <a:t>US DoD </a:t>
            </a:r>
            <a:r>
              <a:rPr lang="en-US" dirty="0" err="1"/>
              <a:t>Arleigh</a:t>
            </a:r>
            <a:r>
              <a:rPr lang="en-US" dirty="0"/>
              <a:t> Burke-class destroyer awarded to HII and GD ($185Mn)</a:t>
            </a:r>
          </a:p>
          <a:p>
            <a:r>
              <a:rPr lang="en-US" dirty="0"/>
              <a:t>CF Guidance raised to $500mn (400-450mn prior)</a:t>
            </a:r>
          </a:p>
          <a:p>
            <a:pPr lvl="1"/>
            <a:r>
              <a:rPr lang="en-US" dirty="0"/>
              <a:t>$75mn pulled forward into 2023</a:t>
            </a:r>
          </a:p>
          <a:p>
            <a:r>
              <a:rPr lang="en-US" dirty="0"/>
              <a:t>Strong demand outlook for shipbuilding and Mission Technologies</a:t>
            </a:r>
          </a:p>
          <a:p>
            <a:pPr lvl="1"/>
            <a:r>
              <a:rPr lang="en-US" dirty="0"/>
              <a:t>Mission Tech YTD topline growth of 10% is in line of management’s $2.55Bn guide</a:t>
            </a:r>
          </a:p>
          <a:p>
            <a:pPr lvl="1"/>
            <a:r>
              <a:rPr lang="en-US" dirty="0"/>
              <a:t>$1.6Bn in bookings for 3Q means more than 20% sequential backlog growth </a:t>
            </a:r>
          </a:p>
          <a:p>
            <a:r>
              <a:rPr lang="en-US" dirty="0"/>
              <a:t>Continuing to de-lever allowing more cash to be returned to shareholders </a:t>
            </a:r>
          </a:p>
          <a:p>
            <a:endParaRPr lang="en-US" dirty="0"/>
          </a:p>
        </p:txBody>
      </p:sp>
    </p:spTree>
    <p:extLst>
      <p:ext uri="{BB962C8B-B14F-4D97-AF65-F5344CB8AC3E}">
        <p14:creationId xmlns:p14="http://schemas.microsoft.com/office/powerpoint/2010/main" val="1547626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7B880C-FA71-41EB-DFBC-B08BF8022F65}"/>
              </a:ext>
            </a:extLst>
          </p:cNvPr>
          <p:cNvSpPr>
            <a:spLocks noGrp="1"/>
          </p:cNvSpPr>
          <p:nvPr>
            <p:ph type="title"/>
          </p:nvPr>
        </p:nvSpPr>
        <p:spPr>
          <a:xfrm>
            <a:off x="80467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Financials vs Comps</a:t>
            </a:r>
          </a:p>
        </p:txBody>
      </p:sp>
      <p:grpSp>
        <p:nvGrpSpPr>
          <p:cNvPr id="14" name="Group 13">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15" name="Freeform: Shape 14">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Upward trend">
            <a:extLst>
              <a:ext uri="{FF2B5EF4-FFF2-40B4-BE49-F238E27FC236}">
                <a16:creationId xmlns:a16="http://schemas.microsoft.com/office/drawing/2014/main" id="{E2A82F26-049C-74CA-63BF-A1637AE8DC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9652" y="1859078"/>
            <a:ext cx="3821102" cy="3821102"/>
          </a:xfrm>
          <a:prstGeom prst="rect">
            <a:avLst/>
          </a:prstGeom>
          <a:ln>
            <a:noFill/>
          </a:ln>
        </p:spPr>
      </p:pic>
    </p:spTree>
    <p:extLst>
      <p:ext uri="{BB962C8B-B14F-4D97-AF65-F5344CB8AC3E}">
        <p14:creationId xmlns:p14="http://schemas.microsoft.com/office/powerpoint/2010/main" val="632602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5F0FB-6C8C-3940-39AB-39EB1C14EBC6}"/>
              </a:ext>
            </a:extLst>
          </p:cNvPr>
          <p:cNvSpPr>
            <a:spLocks noGrp="1"/>
          </p:cNvSpPr>
          <p:nvPr>
            <p:ph type="title"/>
          </p:nvPr>
        </p:nvSpPr>
        <p:spPr/>
        <p:txBody>
          <a:bodyPr/>
          <a:lstStyle/>
          <a:p>
            <a:r>
              <a:rPr lang="en-US" dirty="0"/>
              <a:t>Financials vs Competitors </a:t>
            </a:r>
          </a:p>
        </p:txBody>
      </p:sp>
      <p:sp>
        <p:nvSpPr>
          <p:cNvPr id="3" name="Content Placeholder 2">
            <a:extLst>
              <a:ext uri="{FF2B5EF4-FFF2-40B4-BE49-F238E27FC236}">
                <a16:creationId xmlns:a16="http://schemas.microsoft.com/office/drawing/2014/main" id="{07537794-E9F4-3F8C-7671-395BB5F40B64}"/>
              </a:ext>
            </a:extLst>
          </p:cNvPr>
          <p:cNvSpPr>
            <a:spLocks noGrp="1"/>
          </p:cNvSpPr>
          <p:nvPr>
            <p:ph idx="1"/>
          </p:nvPr>
        </p:nvSpPr>
        <p:spPr/>
        <p:txBody>
          <a:bodyPr>
            <a:normAutofit fontScale="92500" lnSpcReduction="10000"/>
          </a:bodyPr>
          <a:lstStyle/>
          <a:p>
            <a:r>
              <a:rPr lang="en-US" dirty="0"/>
              <a:t>Trades at discount with relatively low expenses that has been deleveraging </a:t>
            </a:r>
          </a:p>
          <a:p>
            <a:r>
              <a:rPr lang="en-US" dirty="0"/>
              <a:t>Produces free cash flow that surpasses almost all defense contractors</a:t>
            </a:r>
          </a:p>
          <a:p>
            <a:r>
              <a:rPr lang="en-US" dirty="0"/>
              <a:t>Specializes in shipbuilding that will continue to win contracts as the Navy seeks an entirely new fleet more geared towards unmanned ships</a:t>
            </a:r>
          </a:p>
          <a:p>
            <a:pPr lvl="1"/>
            <a:r>
              <a:rPr lang="en-US" dirty="0"/>
              <a:t>From Navy F24 Budget Request Briefing</a:t>
            </a:r>
          </a:p>
          <a:p>
            <a:pPr lvl="1"/>
            <a:r>
              <a:rPr lang="en-US" dirty="0"/>
              <a:t>Navy has an aging fleet with new geopolitical risks in different parts of the world</a:t>
            </a:r>
          </a:p>
          <a:p>
            <a:pPr lvl="1"/>
            <a:r>
              <a:rPr lang="en-US" b="0" i="0" dirty="0">
                <a:solidFill>
                  <a:srgbClr val="333333"/>
                </a:solidFill>
                <a:effectLst/>
                <a:latin typeface="Lato" panose="020F0502020204030204" pitchFamily="34" charset="0"/>
              </a:rPr>
              <a:t>“We are at an inflection point, with critical choices to make to meet the pacing challenge posed by the People's Republic of China, the acute threat of Russia, as well as the persistent threats of Iran, North Korea and other malign actors.” ~ Erik Raven</a:t>
            </a:r>
          </a:p>
          <a:p>
            <a:pPr lvl="1"/>
            <a:r>
              <a:rPr lang="en-US" dirty="0">
                <a:solidFill>
                  <a:srgbClr val="333333"/>
                </a:solidFill>
                <a:latin typeface="Lato" panose="020F0502020204030203" pitchFamily="34" charset="0"/>
              </a:rPr>
              <a:t>T</a:t>
            </a:r>
            <a:r>
              <a:rPr lang="en-US" b="0" i="0" dirty="0">
                <a:solidFill>
                  <a:srgbClr val="333333"/>
                </a:solidFill>
                <a:effectLst/>
                <a:latin typeface="Lato" panose="020F0502020204030203" pitchFamily="34" charset="0"/>
              </a:rPr>
              <a:t>he F.Y. '24 president's budget request is $255.8 billion.  This is an $11 billion, or 4.5 percent increase above our recently-enacted F.Y. '23 budget.</a:t>
            </a:r>
            <a:endParaRPr lang="en-US" dirty="0"/>
          </a:p>
          <a:p>
            <a:pPr lvl="1"/>
            <a:endParaRPr lang="en-US" dirty="0"/>
          </a:p>
        </p:txBody>
      </p:sp>
    </p:spTree>
    <p:extLst>
      <p:ext uri="{BB962C8B-B14F-4D97-AF65-F5344CB8AC3E}">
        <p14:creationId xmlns:p14="http://schemas.microsoft.com/office/powerpoint/2010/main" val="1952063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454F5A48-BEE4-382F-93FA-8825EEB7579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Steadily Growing Top Line</a:t>
            </a:r>
          </a:p>
        </p:txBody>
      </p:sp>
      <p:pic>
        <p:nvPicPr>
          <p:cNvPr id="6" name="Content Placeholder 5" descr="A graph of a bar chart&#10;&#10;Description automatically generated with medium confidence">
            <a:extLst>
              <a:ext uri="{FF2B5EF4-FFF2-40B4-BE49-F238E27FC236}">
                <a16:creationId xmlns:a16="http://schemas.microsoft.com/office/drawing/2014/main" id="{1673F9CD-5406-BD1B-4199-EDC1E3EA62A0}"/>
              </a:ext>
            </a:extLst>
          </p:cNvPr>
          <p:cNvPicPr>
            <a:picLocks noGrp="1" noChangeAspect="1"/>
          </p:cNvPicPr>
          <p:nvPr>
            <p:ph idx="1"/>
          </p:nvPr>
        </p:nvPicPr>
        <p:blipFill>
          <a:blip r:embed="rId2"/>
          <a:stretch>
            <a:fillRect/>
          </a:stretch>
        </p:blipFill>
        <p:spPr>
          <a:xfrm>
            <a:off x="643467" y="1704945"/>
            <a:ext cx="10905066" cy="4334763"/>
          </a:xfrm>
          <a:prstGeom prst="rect">
            <a:avLst/>
          </a:prstGeom>
        </p:spPr>
      </p:pic>
      <p:sp>
        <p:nvSpPr>
          <p:cNvPr id="8" name="Rectangle 7">
            <a:extLst>
              <a:ext uri="{FF2B5EF4-FFF2-40B4-BE49-F238E27FC236}">
                <a16:creationId xmlns:a16="http://schemas.microsoft.com/office/drawing/2014/main" id="{F3C89F0A-BA8A-12DD-ED9B-AB725C13267A}"/>
              </a:ext>
            </a:extLst>
          </p:cNvPr>
          <p:cNvSpPr/>
          <p:nvPr/>
        </p:nvSpPr>
        <p:spPr>
          <a:xfrm>
            <a:off x="5903495" y="2053389"/>
            <a:ext cx="866273" cy="16042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highlight>
                <a:srgbClr val="C0C0C0"/>
              </a:highlight>
            </a:endParaRPr>
          </a:p>
        </p:txBody>
      </p:sp>
    </p:spTree>
    <p:extLst>
      <p:ext uri="{BB962C8B-B14F-4D97-AF65-F5344CB8AC3E}">
        <p14:creationId xmlns:p14="http://schemas.microsoft.com/office/powerpoint/2010/main" val="2703855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454F5A48-BEE4-382F-93FA-8825EEB7579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EBITDA - Annual Comparison</a:t>
            </a:r>
          </a:p>
        </p:txBody>
      </p:sp>
      <p:sp>
        <p:nvSpPr>
          <p:cNvPr id="8" name="Rectangle 7">
            <a:extLst>
              <a:ext uri="{FF2B5EF4-FFF2-40B4-BE49-F238E27FC236}">
                <a16:creationId xmlns:a16="http://schemas.microsoft.com/office/drawing/2014/main" id="{F3C89F0A-BA8A-12DD-ED9B-AB725C13267A}"/>
              </a:ext>
            </a:extLst>
          </p:cNvPr>
          <p:cNvSpPr/>
          <p:nvPr/>
        </p:nvSpPr>
        <p:spPr>
          <a:xfrm>
            <a:off x="5903495" y="2053389"/>
            <a:ext cx="866273" cy="16042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highlight>
                <a:srgbClr val="C0C0C0"/>
              </a:highlight>
            </a:endParaRPr>
          </a:p>
        </p:txBody>
      </p:sp>
      <p:sp>
        <p:nvSpPr>
          <p:cNvPr id="3" name="Content Placeholder 2">
            <a:extLst>
              <a:ext uri="{FF2B5EF4-FFF2-40B4-BE49-F238E27FC236}">
                <a16:creationId xmlns:a16="http://schemas.microsoft.com/office/drawing/2014/main" id="{4261B709-4247-298F-B6B4-E619D9D2E301}"/>
              </a:ext>
            </a:extLst>
          </p:cNvPr>
          <p:cNvSpPr>
            <a:spLocks noGrp="1"/>
          </p:cNvSpPr>
          <p:nvPr>
            <p:ph idx="1"/>
          </p:nvPr>
        </p:nvSpPr>
        <p:spPr/>
        <p:txBody>
          <a:bodyPr/>
          <a:lstStyle/>
          <a:p>
            <a:endParaRPr lang="en-US"/>
          </a:p>
        </p:txBody>
      </p:sp>
      <p:pic>
        <p:nvPicPr>
          <p:cNvPr id="4" name="Content Placeholder 5">
            <a:extLst>
              <a:ext uri="{FF2B5EF4-FFF2-40B4-BE49-F238E27FC236}">
                <a16:creationId xmlns:a16="http://schemas.microsoft.com/office/drawing/2014/main" id="{60003D74-4B0B-76B3-FCB2-904DCF6058AD}"/>
              </a:ext>
            </a:extLst>
          </p:cNvPr>
          <p:cNvPicPr>
            <a:picLocks noChangeAspect="1"/>
          </p:cNvPicPr>
          <p:nvPr/>
        </p:nvPicPr>
        <p:blipFill>
          <a:blip r:embed="rId2"/>
          <a:stretch>
            <a:fillRect/>
          </a:stretch>
        </p:blipFill>
        <p:spPr>
          <a:xfrm>
            <a:off x="643467" y="1536745"/>
            <a:ext cx="10905066" cy="4362024"/>
          </a:xfrm>
          <a:prstGeom prst="rect">
            <a:avLst/>
          </a:prstGeom>
          <a:ln>
            <a:noFill/>
          </a:ln>
        </p:spPr>
      </p:pic>
      <p:sp>
        <p:nvSpPr>
          <p:cNvPr id="5" name="Rectangle 4">
            <a:extLst>
              <a:ext uri="{FF2B5EF4-FFF2-40B4-BE49-F238E27FC236}">
                <a16:creationId xmlns:a16="http://schemas.microsoft.com/office/drawing/2014/main" id="{781CF713-6DFE-A2CE-1F9A-3ECE18A70033}"/>
              </a:ext>
            </a:extLst>
          </p:cNvPr>
          <p:cNvSpPr/>
          <p:nvPr/>
        </p:nvSpPr>
        <p:spPr>
          <a:xfrm>
            <a:off x="5678905" y="1856590"/>
            <a:ext cx="1283369" cy="1968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4759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13733</TotalTime>
  <Words>1646</Words>
  <Application>Microsoft Macintosh PowerPoint</Application>
  <PresentationFormat>Widescreen</PresentationFormat>
  <Paragraphs>164</Paragraphs>
  <Slides>37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Lato</vt:lpstr>
      <vt:lpstr>Söhne</vt:lpstr>
      <vt:lpstr>Office Theme</vt:lpstr>
      <vt:lpstr>Huntington Ingalls Industries Inc</vt:lpstr>
      <vt:lpstr>Table of Contents</vt:lpstr>
      <vt:lpstr>Business Segments</vt:lpstr>
      <vt:lpstr>Segments – Brief Overview</vt:lpstr>
      <vt:lpstr>3Q23 Earnings </vt:lpstr>
      <vt:lpstr>Financials vs Comps</vt:lpstr>
      <vt:lpstr>Financials vs Competitors </vt:lpstr>
      <vt:lpstr>Steadily Growing Top Line</vt:lpstr>
      <vt:lpstr>EBITDA - Annual Comparison</vt:lpstr>
      <vt:lpstr>Margins - Consistent</vt:lpstr>
      <vt:lpstr>Quarterly Low Volatility of Top-Line and EBITDA</vt:lpstr>
      <vt:lpstr>Free Cash Flow </vt:lpstr>
      <vt:lpstr>Free Cash Flow Yield  (11/17/2023)</vt:lpstr>
      <vt:lpstr>EPS TTM</vt:lpstr>
      <vt:lpstr>Earnings Surprises</vt:lpstr>
      <vt:lpstr>Low Interest Coverage - Higher for Longer</vt:lpstr>
      <vt:lpstr>Cheaper Multiple</vt:lpstr>
      <vt:lpstr>Most Recent Earnings Call Highlights</vt:lpstr>
      <vt:lpstr>3Q23 Earnings Call – Main Highlights</vt:lpstr>
      <vt:lpstr>3Q23 Earnings Call: Main Segment Highlights</vt:lpstr>
      <vt:lpstr>3Q23 Earnings Call Highlights: Guidance</vt:lpstr>
      <vt:lpstr>Systematic Factors – Quick Back Test</vt:lpstr>
      <vt:lpstr>Systematic - Factors (2012-Present Day)</vt:lpstr>
      <vt:lpstr>Momentum</vt:lpstr>
      <vt:lpstr>Free Cash Flow Yield</vt:lpstr>
      <vt:lpstr>Altman Z-Score</vt:lpstr>
      <vt:lpstr>Equal Weighted: Altman Z-Score, FCF Yield &amp; Momentum Factors </vt:lpstr>
      <vt:lpstr>Equal Weighted: FCF Yield &amp; Momentum Factors </vt:lpstr>
      <vt:lpstr>Systematic Long Only – Quick Back Test</vt:lpstr>
      <vt:lpstr>Annual Returns</vt:lpstr>
      <vt:lpstr>Volatility</vt:lpstr>
      <vt:lpstr>Sharpe Ratio</vt:lpstr>
      <vt:lpstr>Sortino Ratio</vt:lpstr>
      <vt:lpstr>Maximum Drawdown</vt:lpstr>
      <vt:lpstr>Hit Rate</vt:lpstr>
      <vt:lpstr>HII Factor Exposures </vt:lpstr>
      <vt:lpstr>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Huntington Ingalls Industries Inc</dc:title>
  <dc:creator>Ryan Finegan</dc:creator>
  <cp:lastModifiedBy>Ryan Finegan</cp:lastModifiedBy>
  <cp:revision>15</cp:revision>
  <dcterms:created xsi:type="dcterms:W3CDTF">2023-11-18T03:10:03Z</dcterms:created>
  <dcterms:modified xsi:type="dcterms:W3CDTF">2023-11-27T16:04:02Z</dcterms:modified>
</cp:coreProperties>
</file>