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59" r:id="rId4"/>
    <p:sldId id="264" r:id="rId5"/>
    <p:sldId id="275" r:id="rId6"/>
    <p:sldId id="265" r:id="rId7"/>
    <p:sldId id="263" r:id="rId8"/>
    <p:sldId id="268" r:id="rId9"/>
    <p:sldId id="266" r:id="rId10"/>
    <p:sldId id="269" r:id="rId11"/>
    <p:sldId id="270" r:id="rId12"/>
    <p:sldId id="271" r:id="rId13"/>
    <p:sldId id="277" r:id="rId14"/>
    <p:sldId id="276" r:id="rId15"/>
    <p:sldId id="272" r:id="rId16"/>
    <p:sldId id="27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BFDDF-3193-48CE-ADA4-777B75D0CB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5D590-2355-462E-8EA1-D321B56F1847}">
      <dgm:prSet/>
      <dgm:spPr/>
      <dgm:t>
        <a:bodyPr/>
        <a:lstStyle/>
        <a:p>
          <a:r>
            <a:rPr lang="en-US" dirty="0"/>
            <a:t>3. RRR Rundown</a:t>
          </a:r>
        </a:p>
      </dgm:t>
    </dgm:pt>
    <dgm:pt modelId="{A4CE876E-3985-4784-8E37-34548930A653}" type="parTrans" cxnId="{93D70FF5-958D-4E98-A490-D65B0B7AD317}">
      <dgm:prSet/>
      <dgm:spPr/>
      <dgm:t>
        <a:bodyPr/>
        <a:lstStyle/>
        <a:p>
          <a:endParaRPr lang="en-US"/>
        </a:p>
      </dgm:t>
    </dgm:pt>
    <dgm:pt modelId="{4771FAC6-F812-4417-BD9B-62439DAD59C8}" type="sibTrans" cxnId="{93D70FF5-958D-4E98-A490-D65B0B7AD317}">
      <dgm:prSet/>
      <dgm:spPr/>
      <dgm:t>
        <a:bodyPr/>
        <a:lstStyle/>
        <a:p>
          <a:endParaRPr lang="en-US"/>
        </a:p>
      </dgm:t>
    </dgm:pt>
    <dgm:pt modelId="{B3BD2FED-E96A-469F-A568-5F545E142D30}">
      <dgm:prSet/>
      <dgm:spPr/>
      <dgm:t>
        <a:bodyPr/>
        <a:lstStyle/>
        <a:p>
          <a:r>
            <a:rPr lang="en-US" dirty="0"/>
            <a:t>4. Relative Value</a:t>
          </a:r>
        </a:p>
      </dgm:t>
    </dgm:pt>
    <dgm:pt modelId="{085116EB-764B-4C71-947C-3DDFAAA753CD}" type="parTrans" cxnId="{FAEF9FF2-C27C-47EC-8D0C-85325122A9F7}">
      <dgm:prSet/>
      <dgm:spPr/>
      <dgm:t>
        <a:bodyPr/>
        <a:lstStyle/>
        <a:p>
          <a:endParaRPr lang="en-US"/>
        </a:p>
      </dgm:t>
    </dgm:pt>
    <dgm:pt modelId="{2FE0E72D-9E4D-4F8B-B9A8-589ABB51748F}" type="sibTrans" cxnId="{FAEF9FF2-C27C-47EC-8D0C-85325122A9F7}">
      <dgm:prSet/>
      <dgm:spPr/>
      <dgm:t>
        <a:bodyPr/>
        <a:lstStyle/>
        <a:p>
          <a:endParaRPr lang="en-US"/>
        </a:p>
      </dgm:t>
    </dgm:pt>
    <dgm:pt modelId="{FB54A9EC-63CA-49C3-9B9D-78522D0EA031}">
      <dgm:prSet/>
      <dgm:spPr/>
      <dgm:t>
        <a:bodyPr/>
        <a:lstStyle/>
        <a:p>
          <a:r>
            <a:rPr lang="en-US" dirty="0"/>
            <a:t>5. Ex-Durango</a:t>
          </a:r>
        </a:p>
      </dgm:t>
    </dgm:pt>
    <dgm:pt modelId="{A781E003-7F87-438A-863B-7A405E02710D}" type="parTrans" cxnId="{8BC00377-A0E8-4B13-B126-47522B6F8B8C}">
      <dgm:prSet/>
      <dgm:spPr/>
      <dgm:t>
        <a:bodyPr/>
        <a:lstStyle/>
        <a:p>
          <a:endParaRPr lang="en-US"/>
        </a:p>
      </dgm:t>
    </dgm:pt>
    <dgm:pt modelId="{C05C1CE5-2C65-457F-8B51-628C534AEC79}" type="sibTrans" cxnId="{8BC00377-A0E8-4B13-B126-47522B6F8B8C}">
      <dgm:prSet/>
      <dgm:spPr/>
      <dgm:t>
        <a:bodyPr/>
        <a:lstStyle/>
        <a:p>
          <a:endParaRPr lang="en-US"/>
        </a:p>
      </dgm:t>
    </dgm:pt>
    <dgm:pt modelId="{242804A7-DD81-47A7-ADC3-81CBDA4FE4D5}">
      <dgm:prSet/>
      <dgm:spPr/>
      <dgm:t>
        <a:bodyPr/>
        <a:lstStyle/>
        <a:p>
          <a:r>
            <a:rPr lang="en-US"/>
            <a:t>6. Credit Structure</a:t>
          </a:r>
        </a:p>
      </dgm:t>
    </dgm:pt>
    <dgm:pt modelId="{2974708D-B656-4326-8F71-903FB36F3253}" type="parTrans" cxnId="{CE46F99D-4BE1-45B8-AE9A-CF7EE720A799}">
      <dgm:prSet/>
      <dgm:spPr/>
      <dgm:t>
        <a:bodyPr/>
        <a:lstStyle/>
        <a:p>
          <a:endParaRPr lang="en-US"/>
        </a:p>
      </dgm:t>
    </dgm:pt>
    <dgm:pt modelId="{03D8CE03-925D-448D-ADC4-347D6F7FEB4B}" type="sibTrans" cxnId="{CE46F99D-4BE1-45B8-AE9A-CF7EE720A799}">
      <dgm:prSet/>
      <dgm:spPr/>
      <dgm:t>
        <a:bodyPr/>
        <a:lstStyle/>
        <a:p>
          <a:endParaRPr lang="en-US"/>
        </a:p>
      </dgm:t>
    </dgm:pt>
    <dgm:pt modelId="{9DF505C0-A5BB-4B6B-85D0-8225B8EB6224}">
      <dgm:prSet/>
      <dgm:spPr/>
      <dgm:t>
        <a:bodyPr/>
        <a:lstStyle/>
        <a:p>
          <a:r>
            <a:rPr lang="en-US" dirty="0"/>
            <a:t>7-16. Graphs</a:t>
          </a:r>
        </a:p>
      </dgm:t>
    </dgm:pt>
    <dgm:pt modelId="{9F40C1AB-F150-4448-8E75-CBB8B2407A6D}" type="parTrans" cxnId="{3A118567-D792-4BFE-B63F-FC90C774F879}">
      <dgm:prSet/>
      <dgm:spPr/>
      <dgm:t>
        <a:bodyPr/>
        <a:lstStyle/>
        <a:p>
          <a:endParaRPr lang="en-US"/>
        </a:p>
      </dgm:t>
    </dgm:pt>
    <dgm:pt modelId="{A865CE4B-124E-4F18-8B92-63F981188C95}" type="sibTrans" cxnId="{3A118567-D792-4BFE-B63F-FC90C774F879}">
      <dgm:prSet/>
      <dgm:spPr/>
      <dgm:t>
        <a:bodyPr/>
        <a:lstStyle/>
        <a:p>
          <a:endParaRPr lang="en-US"/>
        </a:p>
      </dgm:t>
    </dgm:pt>
    <dgm:pt modelId="{C2AD7D74-BB39-47CF-81ED-5439F417D18E}">
      <dgm:prSet/>
      <dgm:spPr/>
      <dgm:t>
        <a:bodyPr/>
        <a:lstStyle/>
        <a:p>
          <a:r>
            <a:rPr lang="en-US" dirty="0"/>
            <a:t>17. Encouraging Schedule </a:t>
          </a:r>
        </a:p>
      </dgm:t>
    </dgm:pt>
    <dgm:pt modelId="{953BFF31-223F-4C42-A296-494C0BBA062E}" type="parTrans" cxnId="{BC5BF335-9934-41BF-93D9-56138ABA24CF}">
      <dgm:prSet/>
      <dgm:spPr/>
      <dgm:t>
        <a:bodyPr/>
        <a:lstStyle/>
        <a:p>
          <a:endParaRPr lang="en-US"/>
        </a:p>
      </dgm:t>
    </dgm:pt>
    <dgm:pt modelId="{E2C62FFD-7EAE-4068-8854-AE4C564E9B39}" type="sibTrans" cxnId="{BC5BF335-9934-41BF-93D9-56138ABA24CF}">
      <dgm:prSet/>
      <dgm:spPr/>
      <dgm:t>
        <a:bodyPr/>
        <a:lstStyle/>
        <a:p>
          <a:endParaRPr lang="en-US"/>
        </a:p>
      </dgm:t>
    </dgm:pt>
    <dgm:pt modelId="{3CDF21A2-AA2A-DB41-8570-1D0427E5004C}" type="pres">
      <dgm:prSet presAssocID="{F43BFDDF-3193-48CE-ADA4-777B75D0CBE2}" presName="linear" presStyleCnt="0">
        <dgm:presLayoutVars>
          <dgm:animLvl val="lvl"/>
          <dgm:resizeHandles val="exact"/>
        </dgm:presLayoutVars>
      </dgm:prSet>
      <dgm:spPr/>
    </dgm:pt>
    <dgm:pt modelId="{4262858F-69F8-9444-9C2C-7256A96A2E4D}" type="pres">
      <dgm:prSet presAssocID="{7935D590-2355-462E-8EA1-D321B56F184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16199B1-2A75-BF49-9944-47DA7A9A0D0D}" type="pres">
      <dgm:prSet presAssocID="{4771FAC6-F812-4417-BD9B-62439DAD59C8}" presName="spacer" presStyleCnt="0"/>
      <dgm:spPr/>
    </dgm:pt>
    <dgm:pt modelId="{90F37BD2-A37A-DD42-9BD3-63C6B68444C2}" type="pres">
      <dgm:prSet presAssocID="{B3BD2FED-E96A-469F-A568-5F545E142D3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00D9244-3647-384F-AFB9-951B6AAD1D1B}" type="pres">
      <dgm:prSet presAssocID="{2FE0E72D-9E4D-4F8B-B9A8-589ABB51748F}" presName="spacer" presStyleCnt="0"/>
      <dgm:spPr/>
    </dgm:pt>
    <dgm:pt modelId="{396AF5CD-DB5E-B941-A154-E4BD0B58E6F0}" type="pres">
      <dgm:prSet presAssocID="{FB54A9EC-63CA-49C3-9B9D-78522D0EA03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9BD9BB8-6360-FD49-99D6-DE092037275E}" type="pres">
      <dgm:prSet presAssocID="{C05C1CE5-2C65-457F-8B51-628C534AEC79}" presName="spacer" presStyleCnt="0"/>
      <dgm:spPr/>
    </dgm:pt>
    <dgm:pt modelId="{4ECA6FAF-45B1-E149-B7D6-47BACCCBB897}" type="pres">
      <dgm:prSet presAssocID="{242804A7-DD81-47A7-ADC3-81CBDA4FE4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DAD023-CB9F-5641-8663-B158F54EA06A}" type="pres">
      <dgm:prSet presAssocID="{03D8CE03-925D-448D-ADC4-347D6F7FEB4B}" presName="spacer" presStyleCnt="0"/>
      <dgm:spPr/>
    </dgm:pt>
    <dgm:pt modelId="{6EADE4C5-AAC6-9145-9BEF-1DB63BCFCE42}" type="pres">
      <dgm:prSet presAssocID="{9DF505C0-A5BB-4B6B-85D0-8225B8EB622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A32EDA2-CD68-F149-8275-BB2FA51DA471}" type="pres">
      <dgm:prSet presAssocID="{A865CE4B-124E-4F18-8B92-63F981188C95}" presName="spacer" presStyleCnt="0"/>
      <dgm:spPr/>
    </dgm:pt>
    <dgm:pt modelId="{2E91F891-29C4-8F4D-91F6-5E0415C29FBF}" type="pres">
      <dgm:prSet presAssocID="{C2AD7D74-BB39-47CF-81ED-5439F417D18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E79006-D345-8C4B-87FD-BA3D8B40B12A}" type="presOf" srcId="{242804A7-DD81-47A7-ADC3-81CBDA4FE4D5}" destId="{4ECA6FAF-45B1-E149-B7D6-47BACCCBB897}" srcOrd="0" destOrd="0" presId="urn:microsoft.com/office/officeart/2005/8/layout/vList2"/>
    <dgm:cxn modelId="{84A37B2C-04CA-FE40-A2A4-EB2EC6B08801}" type="presOf" srcId="{9DF505C0-A5BB-4B6B-85D0-8225B8EB6224}" destId="{6EADE4C5-AAC6-9145-9BEF-1DB63BCFCE42}" srcOrd="0" destOrd="0" presId="urn:microsoft.com/office/officeart/2005/8/layout/vList2"/>
    <dgm:cxn modelId="{BC5BF335-9934-41BF-93D9-56138ABA24CF}" srcId="{F43BFDDF-3193-48CE-ADA4-777B75D0CBE2}" destId="{C2AD7D74-BB39-47CF-81ED-5439F417D18E}" srcOrd="5" destOrd="0" parTransId="{953BFF31-223F-4C42-A296-494C0BBA062E}" sibTransId="{E2C62FFD-7EAE-4068-8854-AE4C564E9B39}"/>
    <dgm:cxn modelId="{19803C4F-9A99-994C-A40F-882586CEF36B}" type="presOf" srcId="{C2AD7D74-BB39-47CF-81ED-5439F417D18E}" destId="{2E91F891-29C4-8F4D-91F6-5E0415C29FBF}" srcOrd="0" destOrd="0" presId="urn:microsoft.com/office/officeart/2005/8/layout/vList2"/>
    <dgm:cxn modelId="{3A118567-D792-4BFE-B63F-FC90C774F879}" srcId="{F43BFDDF-3193-48CE-ADA4-777B75D0CBE2}" destId="{9DF505C0-A5BB-4B6B-85D0-8225B8EB6224}" srcOrd="4" destOrd="0" parTransId="{9F40C1AB-F150-4448-8E75-CBB8B2407A6D}" sibTransId="{A865CE4B-124E-4F18-8B92-63F981188C95}"/>
    <dgm:cxn modelId="{8BC00377-A0E8-4B13-B126-47522B6F8B8C}" srcId="{F43BFDDF-3193-48CE-ADA4-777B75D0CBE2}" destId="{FB54A9EC-63CA-49C3-9B9D-78522D0EA031}" srcOrd="2" destOrd="0" parTransId="{A781E003-7F87-438A-863B-7A405E02710D}" sibTransId="{C05C1CE5-2C65-457F-8B51-628C534AEC79}"/>
    <dgm:cxn modelId="{55544A83-4ADB-4746-978D-A51BCE288382}" type="presOf" srcId="{B3BD2FED-E96A-469F-A568-5F545E142D30}" destId="{90F37BD2-A37A-DD42-9BD3-63C6B68444C2}" srcOrd="0" destOrd="0" presId="urn:microsoft.com/office/officeart/2005/8/layout/vList2"/>
    <dgm:cxn modelId="{CE46F99D-4BE1-45B8-AE9A-CF7EE720A799}" srcId="{F43BFDDF-3193-48CE-ADA4-777B75D0CBE2}" destId="{242804A7-DD81-47A7-ADC3-81CBDA4FE4D5}" srcOrd="3" destOrd="0" parTransId="{2974708D-B656-4326-8F71-903FB36F3253}" sibTransId="{03D8CE03-925D-448D-ADC4-347D6F7FEB4B}"/>
    <dgm:cxn modelId="{F89B6CB5-34DE-5C4A-BCD1-5B3A15C6DD3C}" type="presOf" srcId="{F43BFDDF-3193-48CE-ADA4-777B75D0CBE2}" destId="{3CDF21A2-AA2A-DB41-8570-1D0427E5004C}" srcOrd="0" destOrd="0" presId="urn:microsoft.com/office/officeart/2005/8/layout/vList2"/>
    <dgm:cxn modelId="{EDD0CEBF-DDBA-4E4C-8ADB-9F12C35A457B}" type="presOf" srcId="{7935D590-2355-462E-8EA1-D321B56F1847}" destId="{4262858F-69F8-9444-9C2C-7256A96A2E4D}" srcOrd="0" destOrd="0" presId="urn:microsoft.com/office/officeart/2005/8/layout/vList2"/>
    <dgm:cxn modelId="{FAEF9FF2-C27C-47EC-8D0C-85325122A9F7}" srcId="{F43BFDDF-3193-48CE-ADA4-777B75D0CBE2}" destId="{B3BD2FED-E96A-469F-A568-5F545E142D30}" srcOrd="1" destOrd="0" parTransId="{085116EB-764B-4C71-947C-3DDFAAA753CD}" sibTransId="{2FE0E72D-9E4D-4F8B-B9A8-589ABB51748F}"/>
    <dgm:cxn modelId="{93D70FF5-958D-4E98-A490-D65B0B7AD317}" srcId="{F43BFDDF-3193-48CE-ADA4-777B75D0CBE2}" destId="{7935D590-2355-462E-8EA1-D321B56F1847}" srcOrd="0" destOrd="0" parTransId="{A4CE876E-3985-4784-8E37-34548930A653}" sibTransId="{4771FAC6-F812-4417-BD9B-62439DAD59C8}"/>
    <dgm:cxn modelId="{7665EFFA-C64B-A141-9FFB-B36F582741AC}" type="presOf" srcId="{FB54A9EC-63CA-49C3-9B9D-78522D0EA031}" destId="{396AF5CD-DB5E-B941-A154-E4BD0B58E6F0}" srcOrd="0" destOrd="0" presId="urn:microsoft.com/office/officeart/2005/8/layout/vList2"/>
    <dgm:cxn modelId="{8FAB77F3-35B4-9C48-99F7-DD358AFAD7B3}" type="presParOf" srcId="{3CDF21A2-AA2A-DB41-8570-1D0427E5004C}" destId="{4262858F-69F8-9444-9C2C-7256A96A2E4D}" srcOrd="0" destOrd="0" presId="urn:microsoft.com/office/officeart/2005/8/layout/vList2"/>
    <dgm:cxn modelId="{85499DFC-B83E-A148-B25F-208A9CF84FC8}" type="presParOf" srcId="{3CDF21A2-AA2A-DB41-8570-1D0427E5004C}" destId="{516199B1-2A75-BF49-9944-47DA7A9A0D0D}" srcOrd="1" destOrd="0" presId="urn:microsoft.com/office/officeart/2005/8/layout/vList2"/>
    <dgm:cxn modelId="{C67D2BC3-D10C-BB43-9E35-36053C462708}" type="presParOf" srcId="{3CDF21A2-AA2A-DB41-8570-1D0427E5004C}" destId="{90F37BD2-A37A-DD42-9BD3-63C6B68444C2}" srcOrd="2" destOrd="0" presId="urn:microsoft.com/office/officeart/2005/8/layout/vList2"/>
    <dgm:cxn modelId="{3BE46D0A-7ADE-6B48-BDD9-0A43E0CFBA70}" type="presParOf" srcId="{3CDF21A2-AA2A-DB41-8570-1D0427E5004C}" destId="{D00D9244-3647-384F-AFB9-951B6AAD1D1B}" srcOrd="3" destOrd="0" presId="urn:microsoft.com/office/officeart/2005/8/layout/vList2"/>
    <dgm:cxn modelId="{23E7CF2B-0012-5841-B1D0-3F786AC74607}" type="presParOf" srcId="{3CDF21A2-AA2A-DB41-8570-1D0427E5004C}" destId="{396AF5CD-DB5E-B941-A154-E4BD0B58E6F0}" srcOrd="4" destOrd="0" presId="urn:microsoft.com/office/officeart/2005/8/layout/vList2"/>
    <dgm:cxn modelId="{3BFB37A1-7819-754A-932D-67ADBA36EA9D}" type="presParOf" srcId="{3CDF21A2-AA2A-DB41-8570-1D0427E5004C}" destId="{C9BD9BB8-6360-FD49-99D6-DE092037275E}" srcOrd="5" destOrd="0" presId="urn:microsoft.com/office/officeart/2005/8/layout/vList2"/>
    <dgm:cxn modelId="{E7787E22-34AA-924B-891E-EC07FB446C0C}" type="presParOf" srcId="{3CDF21A2-AA2A-DB41-8570-1D0427E5004C}" destId="{4ECA6FAF-45B1-E149-B7D6-47BACCCBB897}" srcOrd="6" destOrd="0" presId="urn:microsoft.com/office/officeart/2005/8/layout/vList2"/>
    <dgm:cxn modelId="{FCF0E2E6-C196-5842-8ECA-7FD257947F60}" type="presParOf" srcId="{3CDF21A2-AA2A-DB41-8570-1D0427E5004C}" destId="{73DAD023-CB9F-5641-8663-B158F54EA06A}" srcOrd="7" destOrd="0" presId="urn:microsoft.com/office/officeart/2005/8/layout/vList2"/>
    <dgm:cxn modelId="{CFFCE3E9-07CD-8041-8F66-FDD74F1FBEB0}" type="presParOf" srcId="{3CDF21A2-AA2A-DB41-8570-1D0427E5004C}" destId="{6EADE4C5-AAC6-9145-9BEF-1DB63BCFCE42}" srcOrd="8" destOrd="0" presId="urn:microsoft.com/office/officeart/2005/8/layout/vList2"/>
    <dgm:cxn modelId="{89D0CB73-1531-3449-A3B8-DFC263327492}" type="presParOf" srcId="{3CDF21A2-AA2A-DB41-8570-1D0427E5004C}" destId="{3A32EDA2-CD68-F149-8275-BB2FA51DA471}" srcOrd="9" destOrd="0" presId="urn:microsoft.com/office/officeart/2005/8/layout/vList2"/>
    <dgm:cxn modelId="{319E5BA0-ACAA-A54A-8648-CDF8C5826AE3}" type="presParOf" srcId="{3CDF21A2-AA2A-DB41-8570-1D0427E5004C}" destId="{2E91F891-29C4-8F4D-91F6-5E0415C29F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2858F-69F8-9444-9C2C-7256A96A2E4D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RRR Rundown</a:t>
          </a:r>
        </a:p>
      </dsp:txBody>
      <dsp:txXfrm>
        <a:off x="31613" y="70097"/>
        <a:ext cx="10452374" cy="584369"/>
      </dsp:txXfrm>
    </dsp:sp>
    <dsp:sp modelId="{90F37BD2-A37A-DD42-9BD3-63C6B68444C2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Relative Value</a:t>
          </a:r>
        </a:p>
      </dsp:txBody>
      <dsp:txXfrm>
        <a:off x="31613" y="795452"/>
        <a:ext cx="10452374" cy="584369"/>
      </dsp:txXfrm>
    </dsp:sp>
    <dsp:sp modelId="{396AF5CD-DB5E-B941-A154-E4BD0B58E6F0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5. Ex-Durango</a:t>
          </a:r>
        </a:p>
      </dsp:txBody>
      <dsp:txXfrm>
        <a:off x="31613" y="1520807"/>
        <a:ext cx="10452374" cy="584369"/>
      </dsp:txXfrm>
    </dsp:sp>
    <dsp:sp modelId="{4ECA6FAF-45B1-E149-B7D6-47BACCCBB897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6. Credit Structure</a:t>
          </a:r>
        </a:p>
      </dsp:txBody>
      <dsp:txXfrm>
        <a:off x="31613" y="2246162"/>
        <a:ext cx="10452374" cy="584369"/>
      </dsp:txXfrm>
    </dsp:sp>
    <dsp:sp modelId="{6EADE4C5-AAC6-9145-9BEF-1DB63BCFCE42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7-16. Graphs</a:t>
          </a:r>
        </a:p>
      </dsp:txBody>
      <dsp:txXfrm>
        <a:off x="31613" y="2971517"/>
        <a:ext cx="10452374" cy="584369"/>
      </dsp:txXfrm>
    </dsp:sp>
    <dsp:sp modelId="{2E91F891-29C4-8F4D-91F6-5E0415C29FBF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17. Encouraging Schedule </a:t>
          </a:r>
        </a:p>
      </dsp:txBody>
      <dsp:txXfrm>
        <a:off x="31613" y="3696872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5EA69-5D4C-0E46-A562-C9899F7B37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C620-47EE-854A-8FD2-1BBDB559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2322-A592-E06B-2009-23FD7B9C8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182D0-90D1-F363-8104-B1910E23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F9EE-DF84-D4C5-2AA9-6F49C42B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3970-5826-4745-8EE4-7E2A7926F6EB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2F7C-1569-2CEC-B52E-CA92857D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6014-B32A-3D24-2E8F-0F9799DD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7DA8-70CC-E8EF-AF9E-47137AD3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BD78-BF5E-5FFB-432A-7EE380BE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5CED-7F5B-735D-F160-D12A768C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4DC1-FE33-1F49-8E90-D615E8CEF33D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5D5E-443E-16D6-3758-326A909A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35C0-A12B-4852-99D2-3DDB11F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A2C8E-6341-C889-C228-BF6F729F3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9221-4B9A-377E-F504-30210D25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41CA-6AFF-E4C9-C520-586561E6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6A4D-120E-DB4A-9748-F7D7C7767D02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67C4B-6659-FCC0-72B8-61261564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EE6E-218D-C12E-10F6-FB7E50E5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8ED7-A71E-6706-AFD3-96EBC67C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AE3F-4BC9-7C74-DA84-930F9A8C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B939-7824-4C80-D85A-6DAD6A32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CA69-281E-9C48-B943-0D01570E21D5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8166-BBFB-D229-0132-D0C0636E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5FD9-CFEA-4844-0382-7A617617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F88E-98AD-7365-4877-6A85C6A3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3C8A4-4603-F417-BD44-3D74FD27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731B-236C-0A0D-857B-0BD54118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F0E9-2804-124A-B1C8-E0D36F7C4507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5E8D-F427-A7A9-5BDA-2A412EB5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8450-7806-7FF4-D650-553A1569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82-7683-8E29-7C7D-903D6DEF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75C0-0B1F-3616-3A93-B1E742761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B56B1-82C0-96A6-0303-B571A833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A6DC-C4E7-2687-4E29-CFA91EF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BFE0-84AE-A842-9BE0-189C1DD9CB25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04475-417C-7E3E-6FA8-86803F3E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04629-5631-0E74-832F-8D212C6B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B771-A359-0C3D-2D12-D9696F7A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E936-79FC-9509-347C-0C5C6B6A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75F4-01A8-0399-E0AA-D75F13DF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812E4-6593-344B-2D50-10AD81A3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0451-3FAA-A07C-8AC5-4477CBDCC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AD9DC-0312-2ED7-714C-F8F709C7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48E8-5D7D-974F-BB83-97A37FD35EF6}" type="datetime1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F229-5A33-0126-2993-EE0C6D77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05EE5-9EDA-F709-B4B7-2AA8142E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A484-A5F4-B6F5-B233-F554054F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4A36D-32DB-CFCD-7B47-E413493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FCD-655E-9D4A-9C2C-6C3D57B30E9A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A40AF-606F-1730-23C9-5FC7F802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C9F92-8A8C-6A4F-AD73-5A70770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2D914-CE83-B57A-3008-4F4201C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21DE-0859-7345-B92D-547CAFFF8E6A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791CA-9A82-AEA2-9551-4331AAF2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F5443-0A3C-3651-1B1D-3884C61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4D69-4E12-B83C-E58F-2D9718EC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68F4-C474-8DDF-A150-E8518041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F8AB-D1E9-03CE-F3A6-4F05F9FDE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75FB5-58EF-CBB3-4BB0-AC21110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C200-D973-4142-BDFF-97540D47CF7F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1811-090B-D7A3-19B6-0712A5B4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C0C5-39F3-6334-BE2E-3C132C3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8A12-D7A2-8D7D-E29A-753051B2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EB67B-5893-7461-4560-B3A3E0F4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A9491-31F0-A2E1-4C77-BC7D3304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79DA-2F01-DCA5-6736-46829315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5B7-155A-4A44-9B27-D19A2D96E827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1493-EE3D-F81A-9026-BAE221B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43937-F498-5989-6472-AF23CE6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DFC20-5332-BE66-8467-11F0A743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7B89-523D-E06B-F8A3-66A88CB0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F573-9CB5-3CCE-DE7A-276E1BB9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D39A-1A19-D349-9FF3-35F9D8041DEA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EB38-122A-3C76-E518-0410D21FC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41CF-E652-3711-11FB-7039AA64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2913-BF94-B24A-8DCA-3C7F50FD8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679F-77FD-BEAB-0AA1-AFCF0471C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Red Rock Resorts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06B15-9B09-387A-F591-FB9BAD41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Long RRR 4.5% 2028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Ryan Finegan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DC96-0E3A-0A92-255B-93CD55F0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3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EBITDA Margin (sequential)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7DD10-97B7-36A6-4E94-4F2F3FA0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2EE400-2FDC-7CA9-B3E7-F0E074B7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EBITDA Margin (3Q y/y)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B02A-9FCC-C2FF-751B-784363BC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1" y="1675227"/>
            <a:ext cx="10462378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F2D7B-30CC-4B95-73F2-72EABC84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3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CAPEX (Annually)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79628-BBC8-815E-691B-CBD80835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8575"/>
            <a:ext cx="10905066" cy="43075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1632-D5EC-0632-EDBE-C08BCED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CAPEX Margin (Annually)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ADA7A-8761-5269-90A7-066BA3FB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1314"/>
            <a:ext cx="10905066" cy="43620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1632-D5EC-0632-EDBE-C08BCED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CAPEX (Quarterly)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2DE0-1AE7-6AFF-91F8-31B62DC6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1632-D5EC-0632-EDBE-C08BCED8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CAPEX Margin (Quarterly)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AC40A-7030-CD4D-8C28-29CD46CD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1" y="1675227"/>
            <a:ext cx="10462378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4C94-FFFC-1E38-8E80-759EB1E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Cash Flow From Ops to CAPEX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EAC89-EF27-11DE-626E-0AB0F457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A2F93-3368-C92A-534F-8BC2901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C317-3841-F323-D430-10C2510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Encouraging Signals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C90F-724E-F6F1-E35C-03F10E82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F1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The room rates and other factors suggested that there was less excitement or enthusiasm than initially expected.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still expressed optimism about F1, anticipating positive outcomes for their properties from the influx of visitors.</a:t>
            </a:r>
          </a:p>
          <a:p>
            <a:r>
              <a:rPr lang="en-US" dirty="0"/>
              <a:t>Super Bowl </a:t>
            </a:r>
          </a:p>
          <a:p>
            <a:pPr lvl="1"/>
            <a:r>
              <a:rPr lang="en-US" dirty="0"/>
              <a:t>Allegiant Stadium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Mentioned strong bookings in 3Q Earnings Call and anticipated it to be a positive outlier weekend, expecting robust demand and positive effects on their business during the Super Bowl period.</a:t>
            </a:r>
            <a:endParaRPr lang="en-US" dirty="0"/>
          </a:p>
          <a:p>
            <a:pPr lvl="1"/>
            <a:r>
              <a:rPr lang="en-US" dirty="0"/>
              <a:t>Should offset the whole left by CONAG (next one is 2026 – every 3 years)</a:t>
            </a:r>
          </a:p>
          <a:p>
            <a:r>
              <a:rPr lang="en-US" dirty="0"/>
              <a:t>Durango opening Dec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092D7-B678-2638-FE98-8719511B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6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2349-B7AA-F8E6-3DD8-3E190434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EAB1327-6B50-D910-B493-972BCF3DD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447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E9A8-E245-FDC4-B304-B17A74D0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9B47E-9BB8-17CF-C9CB-0180196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Relative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714E-31BD-925C-96E6-CC96EF98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Asset Protection</a:t>
            </a:r>
          </a:p>
          <a:p>
            <a:pPr lvl="1"/>
            <a:r>
              <a:rPr lang="en-US" sz="1600" dirty="0"/>
              <a:t>Owns all properties</a:t>
            </a:r>
          </a:p>
          <a:p>
            <a:pPr lvl="1"/>
            <a:r>
              <a:rPr lang="en-US" sz="1600" dirty="0"/>
              <a:t>Possible M&amp;A Company given size and assets </a:t>
            </a:r>
          </a:p>
          <a:p>
            <a:r>
              <a:rPr lang="en-US" sz="1600" dirty="0"/>
              <a:t>Good Liquidity</a:t>
            </a:r>
          </a:p>
          <a:p>
            <a:pPr lvl="1"/>
            <a:r>
              <a:rPr lang="en-US" sz="1600" dirty="0"/>
              <a:t>Cash: ~$120mn</a:t>
            </a:r>
          </a:p>
          <a:p>
            <a:pPr lvl="1"/>
            <a:r>
              <a:rPr lang="en-US" sz="1600" dirty="0"/>
              <a:t>Net Leverage: ~$4.3x</a:t>
            </a:r>
          </a:p>
          <a:p>
            <a:pPr lvl="1"/>
            <a:r>
              <a:rPr lang="en-US" sz="1600" dirty="0"/>
              <a:t>Net Leverage Target: management stated ~3x (after Durango)</a:t>
            </a:r>
          </a:p>
          <a:p>
            <a:r>
              <a:rPr lang="en-US" sz="1600" dirty="0"/>
              <a:t>Positive ‘24 FCF outlook after Durango</a:t>
            </a:r>
          </a:p>
          <a:p>
            <a:r>
              <a:rPr lang="en-US" sz="1600" dirty="0"/>
              <a:t>4Q21 sale of Palms left it more focused on Gaming Revenues </a:t>
            </a:r>
          </a:p>
          <a:p>
            <a:pPr lvl="1"/>
            <a:r>
              <a:rPr lang="en-US" sz="1600" dirty="0"/>
              <a:t>FY22: Gaming accounted for nearly 70% of top-line</a:t>
            </a:r>
          </a:p>
          <a:p>
            <a:r>
              <a:rPr lang="en-US" sz="1600" dirty="0"/>
              <a:t>Durango (delayed now until Dec. 5)</a:t>
            </a:r>
          </a:p>
          <a:p>
            <a:pPr lvl="1"/>
            <a:r>
              <a:rPr lang="en-US" sz="1600" dirty="0"/>
              <a:t>Enhances non-casino sales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EC3A-4C67-A375-AE2D-86988230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7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Relative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1AC9B4-8142-4361-A507-2B51F355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4" y="2643187"/>
            <a:ext cx="11433551" cy="2158483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7B16026-9B0F-A99C-3164-F82A0FE9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3D3C33-C22C-0139-6C3E-5BAC5608EEB5}"/>
              </a:ext>
            </a:extLst>
          </p:cNvPr>
          <p:cNvSpPr/>
          <p:nvPr/>
        </p:nvSpPr>
        <p:spPr>
          <a:xfrm>
            <a:off x="7243763" y="3852863"/>
            <a:ext cx="614362" cy="30003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2166E15-0CDF-DA00-3D16-28C5321C7A6E}"/>
              </a:ext>
            </a:extLst>
          </p:cNvPr>
          <p:cNvSpPr/>
          <p:nvPr/>
        </p:nvSpPr>
        <p:spPr>
          <a:xfrm>
            <a:off x="1952626" y="3278981"/>
            <a:ext cx="947737" cy="3071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2AF4630-5A8E-61AA-CB12-159DC884DC6C}"/>
              </a:ext>
            </a:extLst>
          </p:cNvPr>
          <p:cNvSpPr/>
          <p:nvPr/>
        </p:nvSpPr>
        <p:spPr>
          <a:xfrm>
            <a:off x="1966914" y="3845718"/>
            <a:ext cx="947737" cy="3071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B999169-6A52-C894-D305-A1460291E401}"/>
              </a:ext>
            </a:extLst>
          </p:cNvPr>
          <p:cNvSpPr/>
          <p:nvPr/>
        </p:nvSpPr>
        <p:spPr>
          <a:xfrm>
            <a:off x="7243763" y="3245109"/>
            <a:ext cx="614362" cy="30003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F71CCBC-74F7-DDFF-295F-F0DA28B19803}"/>
              </a:ext>
            </a:extLst>
          </p:cNvPr>
          <p:cNvSpPr/>
          <p:nvPr/>
        </p:nvSpPr>
        <p:spPr>
          <a:xfrm>
            <a:off x="9982200" y="3278446"/>
            <a:ext cx="614362" cy="30003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A66C303-8D17-B8BF-9A4B-E0634C10F151}"/>
              </a:ext>
            </a:extLst>
          </p:cNvPr>
          <p:cNvSpPr/>
          <p:nvPr/>
        </p:nvSpPr>
        <p:spPr>
          <a:xfrm>
            <a:off x="9982200" y="3852863"/>
            <a:ext cx="614362" cy="30003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A1B04-E1E7-3896-C76D-98560051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Ex-Durango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3BB5-3067-EDE9-DE52-9CF11ADD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Durango had a total cost of $780mn</a:t>
            </a:r>
          </a:p>
          <a:p>
            <a:r>
              <a:rPr lang="en-US" sz="2000" dirty="0"/>
              <a:t>You can see the CAPEX numbers of the recent Quarters </a:t>
            </a:r>
          </a:p>
          <a:p>
            <a:pPr lvl="1"/>
            <a:r>
              <a:rPr lang="en-US" sz="2000" dirty="0"/>
              <a:t>Page 14 (Comps sequential CAPEX quarterly)</a:t>
            </a:r>
          </a:p>
          <a:p>
            <a:pPr lvl="1"/>
            <a:r>
              <a:rPr lang="en-US" sz="2000" dirty="0"/>
              <a:t>Page 15 (Comps sequential CAPEX to Revenue quarterly)</a:t>
            </a:r>
          </a:p>
          <a:p>
            <a:pPr lvl="1"/>
            <a:r>
              <a:rPr lang="en-US" sz="2000" dirty="0"/>
              <a:t>Page 16 (Comps sequential CFFO to CAPEX quarterly)</a:t>
            </a:r>
          </a:p>
          <a:p>
            <a:r>
              <a:rPr lang="en-US" sz="2000" dirty="0"/>
              <a:t>All 3 pages show the large capital spend of CAPEX that Durango required</a:t>
            </a:r>
          </a:p>
          <a:p>
            <a:r>
              <a:rPr lang="en-US" sz="2000" dirty="0"/>
              <a:t>CAPEX for FY24 Cons. is at ~80mn</a:t>
            </a:r>
          </a:p>
          <a:p>
            <a:pPr lvl="1"/>
            <a:r>
              <a:rPr lang="en-US" sz="2000" dirty="0"/>
              <a:t>FCF should turn meaningfully positive post-Durango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24C8D-E482-7414-D17D-6479B845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742913-BF94-B24A-8DCA-3C7F50FD8A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Debt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AAB272-14DE-6C13-6765-8EB28B4A8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01" y="1675227"/>
            <a:ext cx="10749598" cy="43941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D87F8D-BB68-E009-B757-D75B7149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Interest Coverage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BC1F9B-DAA3-D6B9-09AB-41F16C89E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9469"/>
            <a:ext cx="10905066" cy="422571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648960-73B4-B448-5BEA-3476836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Interest Coverage (quarterly)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C9C10-3310-81CC-48A1-C9FC489F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8BD3-2D9C-0B72-7B76-50C494FC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A4CC-B164-BC6E-1021-60E2DEC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 Leverage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32A1E-9B4C-CBA4-AA82-4956053B8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BADA-743C-4237-E105-BDC17069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42913-BF94-B24A-8DCA-3C7F50FD8A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352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Office Theme</vt:lpstr>
      <vt:lpstr>Red Rock Resorts</vt:lpstr>
      <vt:lpstr>Table of Contents</vt:lpstr>
      <vt:lpstr>Relative Value</vt:lpstr>
      <vt:lpstr>Relative Value</vt:lpstr>
      <vt:lpstr>Ex-Durango</vt:lpstr>
      <vt:lpstr>Debt Structure</vt:lpstr>
      <vt:lpstr>Interest Coverage</vt:lpstr>
      <vt:lpstr>Interest Coverage (quarterly)</vt:lpstr>
      <vt:lpstr>Net Leverage</vt:lpstr>
      <vt:lpstr>EBITDA Margin (sequential)</vt:lpstr>
      <vt:lpstr>EBITDA Margin (3Q y/y)</vt:lpstr>
      <vt:lpstr>CAPEX (Annually)</vt:lpstr>
      <vt:lpstr>CAPEX Margin (Annually)</vt:lpstr>
      <vt:lpstr>CAPEX (Quarterly)</vt:lpstr>
      <vt:lpstr>CAPEX Margin (Quarterly)</vt:lpstr>
      <vt:lpstr>Cash Flow From Ops to CAPEX</vt:lpstr>
      <vt:lpstr>Encouraging Signals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Rock Resorts</dc:title>
  <dc:creator>Ryan Finegan</dc:creator>
  <cp:lastModifiedBy>Ryan Finegan</cp:lastModifiedBy>
  <cp:revision>9</cp:revision>
  <dcterms:created xsi:type="dcterms:W3CDTF">2023-11-27T16:50:47Z</dcterms:created>
  <dcterms:modified xsi:type="dcterms:W3CDTF">2023-11-30T03:14:05Z</dcterms:modified>
</cp:coreProperties>
</file>