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61" r:id="rId4"/>
    <p:sldId id="274" r:id="rId5"/>
    <p:sldId id="271" r:id="rId6"/>
    <p:sldId id="273" r:id="rId7"/>
    <p:sldId id="281" r:id="rId8"/>
    <p:sldId id="276" r:id="rId9"/>
    <p:sldId id="265" r:id="rId10"/>
    <p:sldId id="277" r:id="rId11"/>
    <p:sldId id="278" r:id="rId12"/>
    <p:sldId id="279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3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47C67-83BB-8944-BA52-93D98022BCE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BA38-DE9A-8544-B6CE-3A08E5F1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1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7E20-7E16-DF19-A564-277E8EA56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BBC0-D289-2ABD-D400-9B10A1B0D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B704-18B3-D994-BADE-24DFE357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474F-03F2-DAAD-950B-AC0E41B0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455E-E4FC-3DEA-C27B-562D6DAC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3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2E63-948A-9806-FDD0-EBA5B037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096EF-632C-E0B3-2A23-E74100D7C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0B11-606B-22DF-EDAF-6382B470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3306-E5CE-40FB-E57E-D5071349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AB1C-BE7F-30E1-4C8E-7440BCE7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6EB8B-FB09-D968-9529-12B65D969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57BDD-CBF3-20E7-6EF7-D8697E2DA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5A90-4ADF-1AAA-9BA7-6E9A4FD0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63E0-5390-1291-BAF8-AE17989D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FA3D-D488-2367-8148-1F7E06D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1CD-F25E-60EB-1D1B-CF207AB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A082-7546-E181-07DF-447F632C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D937-70C0-A98A-60ED-F6C2C724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1D02-AE93-6BD1-3103-784E8348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665B-BA45-37BE-7B0E-FB46DD6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544B-8136-2B62-8D8F-ECC8C93F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1DA02-B238-0126-7F46-33741ECC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56B0-34D9-A2CB-D083-58E39F12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C5A7-E7E0-F31C-6FE5-03B415C9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6F3-475B-B5AF-332A-4FEF4D25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7AAA-16CC-BABC-CDDC-E861CFDF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083A-0E92-5CD1-CDE3-23CE8C13C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0A8C2-35AD-F9FC-38B1-9D9971B0F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F806-A83E-6C19-94A6-B84CF941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1A31B-BF8F-6816-95DE-E89F2137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808BC-2626-F322-5381-BD28599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1CF6-A894-3921-209B-D267920C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10EF-D598-67E5-0046-DF2EA8EF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1E889-1241-F466-2BFC-DD8DD892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28B83-E309-E083-161A-5AC28616E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D0698-C85E-CB0C-947E-CAE28310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1F67-72BA-33FA-B8DE-4A661B1B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EA60E-887D-EA32-50F5-5AE1460E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12202-FF01-5187-CA72-E56AE9A5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7FE8-234F-EA2F-ED77-83A1CCCE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DB76D-2D62-903D-FC6F-25E60613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44AAE-994E-C734-5F6F-99216D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D40F1-AED3-0249-6F4A-A299B35F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92F49-EC25-B7A8-CE1E-436BC8EB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69605-129C-D732-899F-D93F7573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2767E-7C29-D493-88B2-8877251A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3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09F8-F019-F2CE-F2E2-12A163F9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9B1A-03AA-F4C0-DECF-85840817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0BF4-CBB7-3D34-4173-F5BBB0F00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DE41D-6351-8E29-AE39-80581C49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262F-772C-0846-4887-19F9736E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8F4B-01E5-924E-0163-ADA6C29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8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498-66B3-F07C-768E-42BDEC9A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DC005-DA81-F1FB-321A-C987AFC56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3CB4-4249-E958-22AB-F5826CB21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19C6-1C5A-204E-656D-98FB69B2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2AFEE-85C2-0CCF-FA7A-7D56A386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F8378-A32E-80F2-400E-361659BA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4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868FF-B5EA-A5E2-479C-918B7604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D2BB-E00E-9154-3B45-4BF1615A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CE87-B097-991F-EF70-36E6060B6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42EC7-B4BD-ED4E-A577-F3656F4F7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DC2E-13A5-EC53-0989-EB6395E5E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0CC8-42DD-9CC1-EA8A-498E5955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E54E6-8AA8-4646-8A3F-E59C69B3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9404-9708-066A-CF09-D6B4E31B7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Macro Outlook Replication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0969D-16D9-B6F4-9937-E0503CF9B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 fontScale="90000"/>
          </a:bodyPr>
          <a:lstStyle/>
          <a:p>
            <a:r>
              <a:rPr lang="en-US" sz="3200" dirty="0"/>
              <a:t>IG (Price) &amp; Treasuries (Yield) Moving with Equities – Alternative Assets like Hedge Funds &amp; Private Equity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9ACC3F3-C391-3C8C-6527-42F5B7F4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83" y="2806566"/>
            <a:ext cx="5197780" cy="380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9CF54-D24E-3590-CD07-A77660B70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149" y="2806566"/>
            <a:ext cx="5197780" cy="38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 fontScale="90000"/>
          </a:bodyPr>
          <a:lstStyle/>
          <a:p>
            <a:r>
              <a:rPr lang="en-US" sz="3200" dirty="0"/>
              <a:t>Consumer Staples to Consumer Discretionary – Declining Growth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AA33160-3876-8B97-645A-3778B095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46" y="200411"/>
            <a:ext cx="4980438" cy="316670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E449A-18EF-08D3-1A1F-E208EDBB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Consumer Staples tends to outperform when growth is set to slow</a:t>
            </a:r>
          </a:p>
          <a:p>
            <a:pPr lvl="1"/>
            <a:r>
              <a:rPr lang="en-US" sz="1600" dirty="0"/>
              <a:t>Soft data has pointed to increasing stress on the consumer (bank earnings)</a:t>
            </a:r>
          </a:p>
          <a:p>
            <a:pPr lvl="1"/>
            <a:r>
              <a:rPr lang="en-US" sz="1600" dirty="0"/>
              <a:t>Net Charge Offs are up on GSIBs almost double from 23Q1 to 23Q4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115EE-B201-6C0F-AFCB-F959867A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3540624"/>
            <a:ext cx="4948236" cy="31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0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Healthcare to S&amp;P 500 – Declining Growth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E449A-18EF-08D3-1A1F-E208EDBB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Healthcare equities tend to outperform when Real GDP slows year-over-year. </a:t>
            </a:r>
          </a:p>
          <a:p>
            <a:r>
              <a:rPr lang="en-US" sz="2000" dirty="0"/>
              <a:t>Consumer Demand is expected to slow as wages normalize and personal savings continue to dwindle down.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38BF5-76D3-603E-E9A0-1293D587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25" y="228120"/>
            <a:ext cx="4445138" cy="2843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5899B-96E0-98CF-CD8A-E1F9C2CE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25" y="3429000"/>
            <a:ext cx="4445138" cy="28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9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Job Openings to Unemployment Rate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E449A-18EF-08D3-1A1F-E208EDBB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Job openings tend be inversely related to the unemployment rate</a:t>
            </a:r>
          </a:p>
          <a:p>
            <a:r>
              <a:rPr lang="en-US" sz="2000" dirty="0"/>
              <a:t>As there are less job openings, unemployment goes up.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A918E-76BF-8EF6-0C16-321E6FB4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02" y="1138265"/>
            <a:ext cx="5029148" cy="46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9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Inverted since November of 2022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E449A-18EF-08D3-1A1F-E208EDBB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When market becomes more fearful of the economy, flight to quality takes place as investors rush into the 10-year treasury that is risk free and very liquid. </a:t>
            </a:r>
          </a:p>
          <a:p>
            <a:pPr lvl="1"/>
            <a:r>
              <a:rPr lang="en-US" sz="1600" dirty="0"/>
              <a:t>The yield on the ten-year drops as more demand from the flight to quality drives up the price.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17F7F-1E5B-2538-B43C-AEF2936D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75" y="1176365"/>
            <a:ext cx="4879294" cy="46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9858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Coincident Index to GDP – Replacing LEI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E449A-18EF-08D3-1A1F-E208EDBB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047849"/>
            <a:ext cx="5664360" cy="481015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Leading Economic Indicator has declined 21 months in a row. </a:t>
            </a:r>
          </a:p>
          <a:p>
            <a:pPr lvl="1"/>
            <a:r>
              <a:rPr lang="en-US" sz="1600" dirty="0"/>
              <a:t>The Fed’s most intense hike since the ‘70s</a:t>
            </a:r>
          </a:p>
          <a:p>
            <a:pPr lvl="1"/>
            <a:r>
              <a:rPr lang="en-US" sz="1600" dirty="0"/>
              <a:t>Manufacturers reduced inventories</a:t>
            </a:r>
          </a:p>
          <a:p>
            <a:pPr lvl="1"/>
            <a:r>
              <a:rPr lang="en-US" sz="1600" dirty="0"/>
              <a:t>Faced pressures from high input prices</a:t>
            </a:r>
          </a:p>
          <a:p>
            <a:pPr lvl="1"/>
            <a:r>
              <a:rPr lang="en-US" sz="1600" dirty="0"/>
              <a:t>China’s closure in 2022</a:t>
            </a:r>
          </a:p>
          <a:p>
            <a:r>
              <a:rPr lang="en-US" sz="2000" dirty="0"/>
              <a:t>Coincident Index - reflects employment, household income, industrial output, and business revenue. </a:t>
            </a:r>
          </a:p>
          <a:p>
            <a:pPr lvl="1"/>
            <a:r>
              <a:rPr lang="en-US" sz="1600" dirty="0"/>
              <a:t>Less cyclical and coincides with economic activity</a:t>
            </a:r>
          </a:p>
          <a:p>
            <a:r>
              <a:rPr lang="en-US" sz="2000" dirty="0"/>
              <a:t>Couldn’t find the LEI on FRED, but used a monthly average of the following:</a:t>
            </a:r>
          </a:p>
          <a:p>
            <a:pPr lvl="1"/>
            <a:r>
              <a:rPr lang="en-US" sz="1600" dirty="0"/>
              <a:t>Real Manufacturing and Trade Industries Sales</a:t>
            </a:r>
          </a:p>
          <a:p>
            <a:pPr lvl="1"/>
            <a:r>
              <a:rPr lang="en-US" sz="1600" dirty="0"/>
              <a:t>Real Personal Income excluding Current Transfer Receipts</a:t>
            </a:r>
          </a:p>
          <a:p>
            <a:pPr lvl="1"/>
            <a:r>
              <a:rPr lang="en-US" sz="1600" dirty="0"/>
              <a:t>Industrial Production</a:t>
            </a:r>
          </a:p>
          <a:p>
            <a:pPr lvl="1"/>
            <a:r>
              <a:rPr lang="en-US" sz="1600" dirty="0"/>
              <a:t>Nonfarm Payrolls</a:t>
            </a:r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7B4BC-A803-764D-F3A3-C1FA1C61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87" y="409420"/>
            <a:ext cx="3433313" cy="3276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069A0-A8C9-0B59-076F-19A11BCA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62" y="3849316"/>
            <a:ext cx="3592822" cy="26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6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Tight Lending Standards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9D4B-8D6B-2B67-EA2E-0375B447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Tighter lending standards have been correlated to slower growth periods as Banks lend less. </a:t>
            </a:r>
          </a:p>
          <a:p>
            <a:pPr lvl="1"/>
            <a:r>
              <a:rPr lang="en-US" sz="1600" dirty="0"/>
              <a:t>Multiplied Real GDP y/y by 1000 to scale</a:t>
            </a:r>
          </a:p>
          <a:p>
            <a:pPr lvl="1"/>
            <a:r>
              <a:rPr lang="en-US" sz="1600" dirty="0"/>
              <a:t>Lag 2 Example: April GDP was pulled ahead to October 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A60F4-EFAE-681E-5ED8-51515DC1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8" y="663369"/>
            <a:ext cx="5698434" cy="55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PCE Inflation Normalizing to Fed Target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9D4B-8D6B-2B67-EA2E-0375B447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00" y="2539448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CPI inflation is getting propped up by the rent and shelter portion which usually operates in a lag. This should normalize as Apartments List and Zillow show lower shelter and rent prices. </a:t>
            </a:r>
          </a:p>
          <a:p>
            <a:pPr lvl="1"/>
            <a:r>
              <a:rPr lang="en-US" sz="1600" dirty="0"/>
              <a:t>Compared annualized, 6-month annualized, and 3-month annualized PCE to CPI OER  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07F9E-1221-F329-DFDE-B3326C9A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62" y="4068790"/>
            <a:ext cx="3584448" cy="2535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759613-59C0-5FCE-CC9F-94DA0369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810" y="4086711"/>
            <a:ext cx="3584448" cy="2518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65F55-0CC5-4A8E-ED91-A29EC3408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46" y="579819"/>
            <a:ext cx="3584448" cy="25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6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CPI and Unemployment: Fed Rate Cuts</a:t>
            </a:r>
            <a:endParaRPr lang="en-US" sz="3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9D4B-8D6B-2B67-EA2E-0375B447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Can see why the markets are pricing in rate cuts starting at the beginning of March</a:t>
            </a:r>
          </a:p>
          <a:p>
            <a:pPr lvl="1"/>
            <a:r>
              <a:rPr lang="en-US" sz="1600" dirty="0"/>
              <a:t>Recent Fed speak (Bostic) doesn’t want to cut and then need to hike again</a:t>
            </a:r>
          </a:p>
          <a:p>
            <a:r>
              <a:rPr lang="en-US" sz="2000" dirty="0"/>
              <a:t>These are all the times where Fed started to cut rates</a:t>
            </a:r>
          </a:p>
          <a:p>
            <a:r>
              <a:rPr lang="en-US" sz="2000" dirty="0"/>
              <a:t>Green Text: Where we were most recently </a:t>
            </a:r>
          </a:p>
          <a:p>
            <a:pPr lvl="1"/>
            <a:r>
              <a:rPr lang="en-US" sz="1600" dirty="0"/>
              <a:t>Just under 4.0% for CORE CPI</a:t>
            </a:r>
          </a:p>
          <a:p>
            <a:pPr lvl="1"/>
            <a:r>
              <a:rPr lang="en-US" sz="1600" dirty="0"/>
              <a:t>Low Unemployment (3.7%)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0B47F2-CF0B-39C9-A988-9BA32DD5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02" y="1527248"/>
            <a:ext cx="6740161" cy="380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6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Fixed Income outperforms after Fed Pause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03E62D-A15F-DA81-233C-2CDFCCB2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2" y="2368038"/>
            <a:ext cx="5609124" cy="3576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FFA788-58C1-4BE9-9415-0603A6DF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6" y="2368038"/>
            <a:ext cx="5124450" cy="35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7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 fontScale="90000"/>
          </a:bodyPr>
          <a:lstStyle/>
          <a:p>
            <a:r>
              <a:rPr lang="en-US" sz="3200" dirty="0"/>
              <a:t>Labor Force Participation Rate – Leading to Surge in Wages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E449A-18EF-08D3-1A1F-E208EDBB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The pandemic led early retirements that left the labor force around 2 million workers short from pre-pandemic estimations. </a:t>
            </a:r>
          </a:p>
          <a:p>
            <a:r>
              <a:rPr lang="en-US" sz="2000" dirty="0"/>
              <a:t>The sudden shortfall in labor led to rapid wage increases that attracted more people into the work force to ease the shortage that has since leveled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AE4F2-6EA8-0216-AA9C-00284697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1" y="981103"/>
            <a:ext cx="4722769" cy="44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NFP Hires and Wages starting to Normalize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70DD46-867A-9168-47E8-4116AD3B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791" y="469912"/>
            <a:ext cx="5973369" cy="571497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A8C2E-7C1E-7265-286C-9CA526D6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Wages are normalizing as new hires are declining from highs. </a:t>
            </a:r>
          </a:p>
        </p:txBody>
      </p:sp>
    </p:spTree>
    <p:extLst>
      <p:ext uri="{BB962C8B-B14F-4D97-AF65-F5344CB8AC3E}">
        <p14:creationId xmlns:p14="http://schemas.microsoft.com/office/powerpoint/2010/main" val="118558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988-F011-1E09-6532-274A474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Personal Income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9D4B-8D6B-2B67-EA2E-0375B447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Personal Income has fallen back to pre-Covid trend. </a:t>
            </a:r>
          </a:p>
          <a:p>
            <a:r>
              <a:rPr lang="en-US" sz="2000" dirty="0"/>
              <a:t>Disposable Incomes recovered leading to better consumer demand in ’23.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FFD46-7FD4-D4BD-D67C-446EDDE1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431" y="722564"/>
            <a:ext cx="4775107" cy="45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8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549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Macro Outlook Replication with Data</vt:lpstr>
      <vt:lpstr>Coincident Index to GDP – Replacing LEI</vt:lpstr>
      <vt:lpstr>Tight Lending Standards</vt:lpstr>
      <vt:lpstr>PCE Inflation Normalizing to Fed Target</vt:lpstr>
      <vt:lpstr>Core CPI and Unemployment: Fed Rate Cuts</vt:lpstr>
      <vt:lpstr>Fixed Income outperforms after Fed Pause</vt:lpstr>
      <vt:lpstr>Labor Force Participation Rate – Leading to Surge in Wages</vt:lpstr>
      <vt:lpstr>NFP Hires and Wages starting to Normalize</vt:lpstr>
      <vt:lpstr>Personal Income</vt:lpstr>
      <vt:lpstr>IG (Price) &amp; Treasuries (Yield) Moving with Equities – Alternative Assets like Hedge Funds &amp; Private Equity</vt:lpstr>
      <vt:lpstr>Consumer Staples to Consumer Discretionary – Declining Growth</vt:lpstr>
      <vt:lpstr>Healthcare to S&amp;P 500 – Declining Growth</vt:lpstr>
      <vt:lpstr>Job Openings to Unemployment Rate</vt:lpstr>
      <vt:lpstr>Inverted since November of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 Outlook</dc:title>
  <dc:creator>Ryan Finegan</dc:creator>
  <cp:lastModifiedBy>Ryan Finegan</cp:lastModifiedBy>
  <cp:revision>10</cp:revision>
  <dcterms:created xsi:type="dcterms:W3CDTF">2024-01-25T20:03:20Z</dcterms:created>
  <dcterms:modified xsi:type="dcterms:W3CDTF">2024-01-26T04:45:22Z</dcterms:modified>
</cp:coreProperties>
</file>