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9" r:id="rId5"/>
    <p:sldId id="261" r:id="rId6"/>
    <p:sldId id="263" r:id="rId7"/>
    <p:sldId id="264" r:id="rId8"/>
    <p:sldId id="265" r:id="rId9"/>
    <p:sldId id="266" r:id="rId10"/>
    <p:sldId id="267" r:id="rId11"/>
    <p:sldId id="268" r:id="rId12"/>
    <p:sldId id="269" r:id="rId13"/>
    <p:sldId id="270" r:id="rId14"/>
    <p:sldId id="271" r:id="rId15"/>
    <p:sldId id="272" r:id="rId16"/>
    <p:sldId id="275" r:id="rId17"/>
    <p:sldId id="27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3E443-C964-0DED-1DFB-E53C4728AA3D}" v="1765" dt="2024-04-29T02:01:06.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groyne.com/2015/06/como-funciona-spotif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and a phone&#10;&#10;Description automatically generated">
            <a:extLst>
              <a:ext uri="{FF2B5EF4-FFF2-40B4-BE49-F238E27FC236}">
                <a16:creationId xmlns:a16="http://schemas.microsoft.com/office/drawing/2014/main" id="{523A70D0-5D11-31A4-4177-123A09D2658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922" r="22952" b="2"/>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Spotify Unwrapped</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dirty="0">
                <a:solidFill>
                  <a:schemeClr val="bg1"/>
                </a:solidFill>
              </a:rPr>
              <a:t>A Data Science Exploration by Ryan Freidhoff and Jonah Landas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D857B741-6775-AA60-B2C2-C4E3FC8D866D}"/>
              </a:ext>
            </a:extLst>
          </p:cNvPr>
          <p:cNvSpPr txBox="1"/>
          <p:nvPr/>
        </p:nvSpPr>
        <p:spPr>
          <a:xfrm>
            <a:off x="9561152" y="6657945"/>
            <a:ext cx="2630848" cy="152991"/>
          </a:xfrm>
          <a:prstGeom prst="rect">
            <a:avLst/>
          </a:prstGeom>
          <a:solidFill>
            <a:srgbClr val="000000"/>
          </a:solidFill>
        </p:spPr>
        <p:txBody>
          <a:bodyPr wrap="squar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7226683" y="2102717"/>
            <a:ext cx="4706086" cy="4097338"/>
          </a:xfrm>
        </p:spPr>
        <p:txBody>
          <a:bodyPr vert="horz" lIns="91440" tIns="45720" rIns="91440" bIns="45720" rtlCol="0" anchor="t">
            <a:normAutofit/>
          </a:bodyPr>
          <a:lstStyle/>
          <a:p>
            <a:pPr marL="0" indent="0">
              <a:buNone/>
            </a:pPr>
            <a:r>
              <a:rPr lang="en-US" dirty="0"/>
              <a:t>To the left is the initial scatter plot of the ratio versus the monthly listeners. We will now investigate further by adding horizontal and vertical lines at the average ratio and the average number of plays.</a:t>
            </a:r>
          </a:p>
        </p:txBody>
      </p:sp>
      <p:pic>
        <p:nvPicPr>
          <p:cNvPr id="4" name="Picture 3" descr="A graph with black dots&#10;&#10;Description automatically generated">
            <a:extLst>
              <a:ext uri="{FF2B5EF4-FFF2-40B4-BE49-F238E27FC236}">
                <a16:creationId xmlns:a16="http://schemas.microsoft.com/office/drawing/2014/main" id="{9C3EE2F7-3569-B4B0-D7BD-457DD5E733D1}"/>
              </a:ext>
            </a:extLst>
          </p:cNvPr>
          <p:cNvPicPr>
            <a:picLocks noChangeAspect="1"/>
          </p:cNvPicPr>
          <p:nvPr/>
        </p:nvPicPr>
        <p:blipFill>
          <a:blip r:embed="rId2"/>
          <a:stretch>
            <a:fillRect/>
          </a:stretch>
        </p:blipFill>
        <p:spPr>
          <a:xfrm>
            <a:off x="461818" y="2102599"/>
            <a:ext cx="6765637" cy="4115225"/>
          </a:xfrm>
          <a:prstGeom prst="rect">
            <a:avLst/>
          </a:prstGeom>
        </p:spPr>
      </p:pic>
    </p:spTree>
    <p:extLst>
      <p:ext uri="{BB962C8B-B14F-4D97-AF65-F5344CB8AC3E}">
        <p14:creationId xmlns:p14="http://schemas.microsoft.com/office/powerpoint/2010/main" val="305706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7203593" y="1987262"/>
            <a:ext cx="4713782" cy="4343641"/>
          </a:xfrm>
        </p:spPr>
        <p:txBody>
          <a:bodyPr vert="horz" lIns="91440" tIns="45720" rIns="91440" bIns="45720" rtlCol="0" anchor="t">
            <a:normAutofit/>
          </a:bodyPr>
          <a:lstStyle/>
          <a:p>
            <a:pPr marL="0" indent="0">
              <a:buNone/>
            </a:pPr>
            <a:r>
              <a:rPr lang="en-US" dirty="0"/>
              <a:t>We have now added the labeled lines that show the average value of each metric. Additionally, we have emphasized the song closest to the average of both metrics. Interestingly, 'Island In The Sun' is the oldest song by far in the playlist and is in a different genre than most others.</a:t>
            </a:r>
          </a:p>
        </p:txBody>
      </p:sp>
      <p:pic>
        <p:nvPicPr>
          <p:cNvPr id="3" name="Picture 2" descr="A graph of a function&#10;&#10;Description automatically generated">
            <a:extLst>
              <a:ext uri="{FF2B5EF4-FFF2-40B4-BE49-F238E27FC236}">
                <a16:creationId xmlns:a16="http://schemas.microsoft.com/office/drawing/2014/main" id="{64671800-DF5A-B140-F8E0-FDF57F14788B}"/>
              </a:ext>
            </a:extLst>
          </p:cNvPr>
          <p:cNvPicPr>
            <a:picLocks noChangeAspect="1"/>
          </p:cNvPicPr>
          <p:nvPr/>
        </p:nvPicPr>
        <p:blipFill>
          <a:blip r:embed="rId2"/>
          <a:stretch>
            <a:fillRect/>
          </a:stretch>
        </p:blipFill>
        <p:spPr>
          <a:xfrm>
            <a:off x="254000" y="1983940"/>
            <a:ext cx="6950363" cy="4229393"/>
          </a:xfrm>
          <a:prstGeom prst="rect">
            <a:avLst/>
          </a:prstGeom>
        </p:spPr>
      </p:pic>
    </p:spTree>
    <p:extLst>
      <p:ext uri="{BB962C8B-B14F-4D97-AF65-F5344CB8AC3E}">
        <p14:creationId xmlns:p14="http://schemas.microsoft.com/office/powerpoint/2010/main" val="365338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7203593" y="1987262"/>
            <a:ext cx="4713782" cy="4343641"/>
          </a:xfrm>
        </p:spPr>
        <p:txBody>
          <a:bodyPr vert="horz" lIns="91440" tIns="45720" rIns="91440" bIns="45720" rtlCol="0" anchor="t">
            <a:normAutofit/>
          </a:bodyPr>
          <a:lstStyle/>
          <a:p>
            <a:pPr marL="0" indent="0">
              <a:buNone/>
            </a:pPr>
            <a:r>
              <a:rPr lang="en-US" dirty="0"/>
              <a:t>The data set seems to be logarithmic in nature. To test this, we have added a logarithmic fit function in blue using the geom_smooth() function in the ggplot2 package.</a:t>
            </a:r>
          </a:p>
        </p:txBody>
      </p:sp>
      <p:pic>
        <p:nvPicPr>
          <p:cNvPr id="4" name="Picture 3" descr="A graph with a line and a line&#10;&#10;Description automatically generated">
            <a:extLst>
              <a:ext uri="{FF2B5EF4-FFF2-40B4-BE49-F238E27FC236}">
                <a16:creationId xmlns:a16="http://schemas.microsoft.com/office/drawing/2014/main" id="{D1E43A78-D3E5-A179-508E-5B690A20D399}"/>
              </a:ext>
            </a:extLst>
          </p:cNvPr>
          <p:cNvPicPr>
            <a:picLocks noChangeAspect="1"/>
          </p:cNvPicPr>
          <p:nvPr/>
        </p:nvPicPr>
        <p:blipFill>
          <a:blip r:embed="rId2"/>
          <a:stretch>
            <a:fillRect/>
          </a:stretch>
        </p:blipFill>
        <p:spPr>
          <a:xfrm>
            <a:off x="230909" y="1990065"/>
            <a:ext cx="6973454" cy="4301809"/>
          </a:xfrm>
          <a:prstGeom prst="rect">
            <a:avLst/>
          </a:prstGeom>
        </p:spPr>
      </p:pic>
    </p:spTree>
    <p:extLst>
      <p:ext uri="{BB962C8B-B14F-4D97-AF65-F5344CB8AC3E}">
        <p14:creationId xmlns:p14="http://schemas.microsoft.com/office/powerpoint/2010/main" val="325334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7216508" y="1754787"/>
            <a:ext cx="4713782" cy="4343641"/>
          </a:xfrm>
        </p:spPr>
        <p:txBody>
          <a:bodyPr vert="horz" lIns="91440" tIns="45720" rIns="91440" bIns="45720" rtlCol="0" anchor="t">
            <a:normAutofit/>
          </a:bodyPr>
          <a:lstStyle/>
          <a:p>
            <a:pPr marL="0" indent="0">
              <a:buNone/>
            </a:pPr>
            <a:r>
              <a:rPr lang="en-US" dirty="0"/>
              <a:t>We then investigated what the one-hit-wonder column had to do with where each song falls on the plot. As seen, the logarithmic fit only holds for the songs that are not one hit wonders.</a:t>
            </a:r>
          </a:p>
        </p:txBody>
      </p:sp>
      <p:pic>
        <p:nvPicPr>
          <p:cNvPr id="3" name="Picture 2" descr="A graph with red and blue lines&#10;&#10;Description automatically generated">
            <a:extLst>
              <a:ext uri="{FF2B5EF4-FFF2-40B4-BE49-F238E27FC236}">
                <a16:creationId xmlns:a16="http://schemas.microsoft.com/office/drawing/2014/main" id="{960E4250-81A1-4897-4AEE-84EA218EA7B5}"/>
              </a:ext>
            </a:extLst>
          </p:cNvPr>
          <p:cNvPicPr>
            <a:picLocks noChangeAspect="1"/>
          </p:cNvPicPr>
          <p:nvPr/>
        </p:nvPicPr>
        <p:blipFill>
          <a:blip r:embed="rId2"/>
          <a:stretch>
            <a:fillRect/>
          </a:stretch>
        </p:blipFill>
        <p:spPr>
          <a:xfrm>
            <a:off x="232475" y="1716504"/>
            <a:ext cx="6987152" cy="4380721"/>
          </a:xfrm>
          <a:prstGeom prst="rect">
            <a:avLst/>
          </a:prstGeom>
        </p:spPr>
      </p:pic>
    </p:spTree>
    <p:extLst>
      <p:ext uri="{BB962C8B-B14F-4D97-AF65-F5344CB8AC3E}">
        <p14:creationId xmlns:p14="http://schemas.microsoft.com/office/powerpoint/2010/main" val="81777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7216508" y="1754787"/>
            <a:ext cx="4713782" cy="4343641"/>
          </a:xfrm>
        </p:spPr>
        <p:txBody>
          <a:bodyPr vert="horz" lIns="91440" tIns="45720" rIns="91440" bIns="45720" rtlCol="0" anchor="t">
            <a:normAutofit/>
          </a:bodyPr>
          <a:lstStyle/>
          <a:p>
            <a:pPr marL="0" indent="0">
              <a:buNone/>
            </a:pPr>
            <a:r>
              <a:rPr lang="en-US" dirty="0"/>
              <a:t>Next, we colored the plot based on the type of release. As seen in the plot, a majority of the songs are in albums and only a handful are in EPs.</a:t>
            </a:r>
          </a:p>
        </p:txBody>
      </p:sp>
      <p:pic>
        <p:nvPicPr>
          <p:cNvPr id="4" name="Picture 3" descr="A graph with red blue and green dots&#10;&#10;Description automatically generated">
            <a:extLst>
              <a:ext uri="{FF2B5EF4-FFF2-40B4-BE49-F238E27FC236}">
                <a16:creationId xmlns:a16="http://schemas.microsoft.com/office/drawing/2014/main" id="{9A948053-8657-2D38-9AC3-10ADFC688973}"/>
              </a:ext>
            </a:extLst>
          </p:cNvPr>
          <p:cNvPicPr>
            <a:picLocks noChangeAspect="1"/>
          </p:cNvPicPr>
          <p:nvPr/>
        </p:nvPicPr>
        <p:blipFill>
          <a:blip r:embed="rId2"/>
          <a:stretch>
            <a:fillRect/>
          </a:stretch>
        </p:blipFill>
        <p:spPr>
          <a:xfrm>
            <a:off x="0" y="1736084"/>
            <a:ext cx="7219627" cy="4528829"/>
          </a:xfrm>
          <a:prstGeom prst="rect">
            <a:avLst/>
          </a:prstGeom>
        </p:spPr>
      </p:pic>
    </p:spTree>
    <p:extLst>
      <p:ext uri="{BB962C8B-B14F-4D97-AF65-F5344CB8AC3E}">
        <p14:creationId xmlns:p14="http://schemas.microsoft.com/office/powerpoint/2010/main" val="229756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7216508" y="1754787"/>
            <a:ext cx="4713782" cy="4343641"/>
          </a:xfrm>
        </p:spPr>
        <p:txBody>
          <a:bodyPr vert="horz" lIns="91440" tIns="45720" rIns="91440" bIns="45720" rtlCol="0" anchor="t">
            <a:normAutofit/>
          </a:bodyPr>
          <a:lstStyle/>
          <a:p>
            <a:pPr marL="0" indent="0">
              <a:buNone/>
            </a:pPr>
            <a:r>
              <a:rPr lang="en-US" dirty="0"/>
              <a:t>Here is the same graph with the logarithmic fits of each type of release added.</a:t>
            </a:r>
          </a:p>
          <a:p>
            <a:pPr marL="0" indent="0">
              <a:buNone/>
            </a:pPr>
            <a:endParaRPr lang="en-US" dirty="0"/>
          </a:p>
          <a:p>
            <a:pPr marL="0" indent="0">
              <a:buNone/>
            </a:pPr>
            <a:endParaRPr lang="en-US" dirty="0"/>
          </a:p>
          <a:p>
            <a:pPr marL="0" indent="0">
              <a:buNone/>
            </a:pPr>
            <a:r>
              <a:rPr lang="en-US" dirty="0"/>
              <a:t>EP: short for extended play, EPs generally contain 3-6 songs and are a cheap alternative to producing an entire album.</a:t>
            </a:r>
          </a:p>
        </p:txBody>
      </p:sp>
      <p:pic>
        <p:nvPicPr>
          <p:cNvPr id="3" name="Picture 2" descr="A graph of a function&#10;&#10;Description automatically generated">
            <a:extLst>
              <a:ext uri="{FF2B5EF4-FFF2-40B4-BE49-F238E27FC236}">
                <a16:creationId xmlns:a16="http://schemas.microsoft.com/office/drawing/2014/main" id="{84C68A16-C618-4575-3C09-BFF53A035263}"/>
              </a:ext>
            </a:extLst>
          </p:cNvPr>
          <p:cNvPicPr>
            <a:picLocks noChangeAspect="1"/>
          </p:cNvPicPr>
          <p:nvPr/>
        </p:nvPicPr>
        <p:blipFill>
          <a:blip r:embed="rId2"/>
          <a:stretch>
            <a:fillRect/>
          </a:stretch>
        </p:blipFill>
        <p:spPr>
          <a:xfrm>
            <a:off x="0" y="1593808"/>
            <a:ext cx="7213169" cy="4503416"/>
          </a:xfrm>
          <a:prstGeom prst="rect">
            <a:avLst/>
          </a:prstGeom>
        </p:spPr>
      </p:pic>
    </p:spTree>
    <p:extLst>
      <p:ext uri="{BB962C8B-B14F-4D97-AF65-F5344CB8AC3E}">
        <p14:creationId xmlns:p14="http://schemas.microsoft.com/office/powerpoint/2010/main" val="126248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a:t>
            </a:r>
          </a:p>
        </p:txBody>
      </p:sp>
      <p:sp>
        <p:nvSpPr>
          <p:cNvPr id="6" name="Content Placeholder 5">
            <a:extLst>
              <a:ext uri="{FF2B5EF4-FFF2-40B4-BE49-F238E27FC236}">
                <a16:creationId xmlns:a16="http://schemas.microsoft.com/office/drawing/2014/main" id="{4C560C3F-7F3E-6C05-6389-CDC6428AF4B4}"/>
              </a:ext>
            </a:extLst>
          </p:cNvPr>
          <p:cNvSpPr>
            <a:spLocks noGrp="1"/>
          </p:cNvSpPr>
          <p:nvPr>
            <p:ph idx="1"/>
          </p:nvPr>
        </p:nvSpPr>
        <p:spPr>
          <a:xfrm>
            <a:off x="1362456" y="2014601"/>
            <a:ext cx="10515600" cy="4351338"/>
          </a:xfrm>
        </p:spPr>
        <p:txBody>
          <a:bodyPr vert="horz" lIns="91440" tIns="45720" rIns="91440" bIns="45720" rtlCol="0" anchor="t">
            <a:normAutofit/>
          </a:bodyPr>
          <a:lstStyle/>
          <a:p>
            <a:pPr marL="0" indent="0">
              <a:buNone/>
            </a:pPr>
            <a:r>
              <a:rPr lang="en-US" dirty="0"/>
              <a:t>We now want to find the 'typical' song in this playlist. We will profile the typical song with a few different characteristics such as most common release day of the week, most common release year, most common artist, genre and duration.</a:t>
            </a:r>
          </a:p>
        </p:txBody>
      </p:sp>
    </p:spTree>
    <p:extLst>
      <p:ext uri="{BB962C8B-B14F-4D97-AF65-F5344CB8AC3E}">
        <p14:creationId xmlns:p14="http://schemas.microsoft.com/office/powerpoint/2010/main" val="62228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a:t>
            </a:r>
          </a:p>
        </p:txBody>
      </p:sp>
      <p:sp>
        <p:nvSpPr>
          <p:cNvPr id="6" name="Content Placeholder 5">
            <a:extLst>
              <a:ext uri="{FF2B5EF4-FFF2-40B4-BE49-F238E27FC236}">
                <a16:creationId xmlns:a16="http://schemas.microsoft.com/office/drawing/2014/main" id="{4C560C3F-7F3E-6C05-6389-CDC6428AF4B4}"/>
              </a:ext>
            </a:extLst>
          </p:cNvPr>
          <p:cNvSpPr>
            <a:spLocks noGrp="1"/>
          </p:cNvSpPr>
          <p:nvPr>
            <p:ph idx="1"/>
          </p:nvPr>
        </p:nvSpPr>
        <p:spPr>
          <a:xfrm>
            <a:off x="1368552" y="2014601"/>
            <a:ext cx="4596384" cy="4351338"/>
          </a:xfrm>
        </p:spPr>
        <p:txBody>
          <a:bodyPr vert="horz" lIns="91440" tIns="45720" rIns="91440" bIns="45720" rtlCol="0" anchor="t">
            <a:normAutofit/>
          </a:bodyPr>
          <a:lstStyle/>
          <a:p>
            <a:pPr marL="0" indent="0">
              <a:buNone/>
            </a:pPr>
            <a:r>
              <a:rPr lang="en-US" dirty="0"/>
              <a:t>Release Day of Week: Friday</a:t>
            </a:r>
          </a:p>
          <a:p>
            <a:pPr marL="0" indent="0">
              <a:buNone/>
            </a:pPr>
            <a:r>
              <a:rPr lang="en-US" dirty="0"/>
              <a:t>Release Year: 2017</a:t>
            </a:r>
          </a:p>
          <a:p>
            <a:pPr marL="0" indent="0">
              <a:buNone/>
            </a:pPr>
            <a:r>
              <a:rPr lang="en-US" dirty="0"/>
              <a:t>Duration: 3m 23s</a:t>
            </a:r>
          </a:p>
          <a:p>
            <a:pPr marL="0" indent="0">
              <a:buNone/>
            </a:pPr>
            <a:r>
              <a:rPr lang="en-US" dirty="0"/>
              <a:t>Genre: R&amp;B</a:t>
            </a:r>
          </a:p>
          <a:p>
            <a:pPr marL="0" indent="0">
              <a:buNone/>
            </a:pPr>
            <a:r>
              <a:rPr lang="en-US" dirty="0"/>
              <a:t>Artist: blackbear</a:t>
            </a:r>
          </a:p>
          <a:p>
            <a:pPr marL="0" indent="0">
              <a:buNone/>
            </a:pPr>
            <a:r>
              <a:rPr lang="en-US" dirty="0"/>
              <a:t>Release Type: Album</a:t>
            </a:r>
          </a:p>
        </p:txBody>
      </p:sp>
      <p:pic>
        <p:nvPicPr>
          <p:cNvPr id="3" name="Picture 2" descr="A white background with black text&#10;&#10;Description automatically generated">
            <a:extLst>
              <a:ext uri="{FF2B5EF4-FFF2-40B4-BE49-F238E27FC236}">
                <a16:creationId xmlns:a16="http://schemas.microsoft.com/office/drawing/2014/main" id="{9FD4E1B3-F064-29FA-533D-464FDA61F141}"/>
              </a:ext>
            </a:extLst>
          </p:cNvPr>
          <p:cNvPicPr>
            <a:picLocks noChangeAspect="1"/>
          </p:cNvPicPr>
          <p:nvPr/>
        </p:nvPicPr>
        <p:blipFill>
          <a:blip r:embed="rId2"/>
          <a:stretch>
            <a:fillRect/>
          </a:stretch>
        </p:blipFill>
        <p:spPr>
          <a:xfrm>
            <a:off x="5966384" y="1599686"/>
            <a:ext cx="6203756" cy="2067571"/>
          </a:xfrm>
          <a:prstGeom prst="rect">
            <a:avLst/>
          </a:prstGeom>
        </p:spPr>
      </p:pic>
      <p:pic>
        <p:nvPicPr>
          <p:cNvPr id="4" name="Picture 3" descr="A computer screen shot of a code&#10;&#10;Description automatically generated">
            <a:extLst>
              <a:ext uri="{FF2B5EF4-FFF2-40B4-BE49-F238E27FC236}">
                <a16:creationId xmlns:a16="http://schemas.microsoft.com/office/drawing/2014/main" id="{7344D1A6-2540-72A8-2BF8-435167DEFB8A}"/>
              </a:ext>
            </a:extLst>
          </p:cNvPr>
          <p:cNvPicPr>
            <a:picLocks noChangeAspect="1"/>
          </p:cNvPicPr>
          <p:nvPr/>
        </p:nvPicPr>
        <p:blipFill>
          <a:blip r:embed="rId3"/>
          <a:stretch>
            <a:fillRect/>
          </a:stretch>
        </p:blipFill>
        <p:spPr>
          <a:xfrm>
            <a:off x="5972847" y="3663564"/>
            <a:ext cx="6211455" cy="1801479"/>
          </a:xfrm>
          <a:prstGeom prst="rect">
            <a:avLst/>
          </a:prstGeom>
        </p:spPr>
      </p:pic>
    </p:spTree>
    <p:extLst>
      <p:ext uri="{BB962C8B-B14F-4D97-AF65-F5344CB8AC3E}">
        <p14:creationId xmlns:p14="http://schemas.microsoft.com/office/powerpoint/2010/main" val="44745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usic list with a person and a bottle of orange liquid&#10;&#10;Description automatically generated">
            <a:extLst>
              <a:ext uri="{FF2B5EF4-FFF2-40B4-BE49-F238E27FC236}">
                <a16:creationId xmlns:a16="http://schemas.microsoft.com/office/drawing/2014/main" id="{01D0702C-D15E-AF9D-F45C-57A1F0A4EE95}"/>
              </a:ext>
            </a:extLst>
          </p:cNvPr>
          <p:cNvPicPr>
            <a:picLocks noChangeAspect="1"/>
          </p:cNvPicPr>
          <p:nvPr/>
        </p:nvPicPr>
        <p:blipFill>
          <a:blip r:embed="rId2"/>
          <a:stretch>
            <a:fillRect/>
          </a:stretch>
        </p:blipFill>
        <p:spPr>
          <a:xfrm>
            <a:off x="4154090" y="-2297"/>
            <a:ext cx="3883821" cy="6862592"/>
          </a:xfrm>
          <a:prstGeom prst="rect">
            <a:avLst/>
          </a:prstGeom>
        </p:spPr>
      </p:pic>
      <p:pic>
        <p:nvPicPr>
          <p:cNvPr id="6" name="Picture 5">
            <a:extLst>
              <a:ext uri="{FF2B5EF4-FFF2-40B4-BE49-F238E27FC236}">
                <a16:creationId xmlns:a16="http://schemas.microsoft.com/office/drawing/2014/main" id="{36004890-5DD0-027C-6922-352E39BC5596}"/>
              </a:ext>
            </a:extLst>
          </p:cNvPr>
          <p:cNvPicPr>
            <a:picLocks noChangeAspect="1"/>
          </p:cNvPicPr>
          <p:nvPr/>
        </p:nvPicPr>
        <p:blipFill>
          <a:blip r:embed="rId3"/>
          <a:stretch>
            <a:fillRect/>
          </a:stretch>
        </p:blipFill>
        <p:spPr>
          <a:xfrm>
            <a:off x="8035388" y="-1101"/>
            <a:ext cx="4169254" cy="6870379"/>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CCE61C53-3609-D30C-94B8-AEC2161B0CBB}"/>
              </a:ext>
            </a:extLst>
          </p:cNvPr>
          <p:cNvPicPr>
            <a:picLocks noChangeAspect="1"/>
          </p:cNvPicPr>
          <p:nvPr/>
        </p:nvPicPr>
        <p:blipFill>
          <a:blip r:embed="rId3"/>
          <a:stretch>
            <a:fillRect/>
          </a:stretch>
        </p:blipFill>
        <p:spPr>
          <a:xfrm>
            <a:off x="-249" y="-8798"/>
            <a:ext cx="4169254" cy="6870379"/>
          </a:xfrm>
          <a:prstGeom prst="rect">
            <a:avLst/>
          </a:prstGeom>
        </p:spPr>
      </p:pic>
    </p:spTree>
    <p:extLst>
      <p:ext uri="{BB962C8B-B14F-4D97-AF65-F5344CB8AC3E}">
        <p14:creationId xmlns:p14="http://schemas.microsoft.com/office/powerpoint/2010/main" val="406659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Overview</a:t>
            </a:r>
          </a:p>
        </p:txBody>
      </p:sp>
      <p:sp>
        <p:nvSpPr>
          <p:cNvPr id="3" name="Content Placeholder 2">
            <a:extLst>
              <a:ext uri="{FF2B5EF4-FFF2-40B4-BE49-F238E27FC236}">
                <a16:creationId xmlns:a16="http://schemas.microsoft.com/office/drawing/2014/main" id="{7D544593-0FF0-ED17-B37C-21B1BE855C80}"/>
              </a:ext>
            </a:extLst>
          </p:cNvPr>
          <p:cNvSpPr>
            <a:spLocks noGrp="1"/>
          </p:cNvSpPr>
          <p:nvPr>
            <p:ph idx="1"/>
          </p:nvPr>
        </p:nvSpPr>
        <p:spPr>
          <a:xfrm>
            <a:off x="1371599" y="2318197"/>
            <a:ext cx="9724031" cy="3683358"/>
          </a:xfrm>
        </p:spPr>
        <p:txBody>
          <a:bodyPr vert="horz" lIns="91440" tIns="45720" rIns="91440" bIns="45720" rtlCol="0" anchor="t">
            <a:normAutofit/>
          </a:bodyPr>
          <a:lstStyle/>
          <a:p>
            <a:pPr marL="0" indent="0">
              <a:buNone/>
            </a:pPr>
            <a:r>
              <a:rPr lang="en-US" dirty="0"/>
              <a:t>Purpose: Discover correlations and unique attributes of data relating to a custom playlist in Spotify.</a:t>
            </a:r>
          </a:p>
          <a:p>
            <a:pPr marL="0" indent="0">
              <a:buNone/>
            </a:pPr>
            <a:r>
              <a:rPr lang="en-US" dirty="0"/>
              <a:t>Structure: </a:t>
            </a:r>
          </a:p>
          <a:p>
            <a:pPr lvl="1">
              <a:buFont typeface="Courier New" panose="020B0604020202020204" pitchFamily="34" charset="0"/>
              <a:buChar char="o"/>
            </a:pPr>
            <a:r>
              <a:rPr lang="en-US" dirty="0">
                <a:ea typeface="+mn-lt"/>
                <a:cs typeface="+mn-lt"/>
              </a:rPr>
              <a:t>Struggles and Solutions</a:t>
            </a:r>
          </a:p>
          <a:p>
            <a:pPr lvl="1">
              <a:buFont typeface="Courier New" panose="020B0604020202020204" pitchFamily="34" charset="0"/>
              <a:buChar char="o"/>
            </a:pPr>
            <a:r>
              <a:rPr lang="en-US" dirty="0">
                <a:ea typeface="+mn-lt"/>
                <a:cs typeface="+mn-lt"/>
              </a:rPr>
              <a:t>Introduce the data</a:t>
            </a:r>
          </a:p>
          <a:p>
            <a:pPr lvl="1">
              <a:buFont typeface="Courier New" panose="020B0604020202020204" pitchFamily="34" charset="0"/>
              <a:buChar char="o"/>
            </a:pPr>
            <a:r>
              <a:rPr lang="en-US" dirty="0"/>
              <a:t>Data cleaning</a:t>
            </a:r>
          </a:p>
          <a:p>
            <a:pPr lvl="1">
              <a:buFont typeface="Courier New" panose="020B0604020202020204" pitchFamily="34" charset="0"/>
              <a:buChar char="o"/>
            </a:pPr>
            <a:r>
              <a:rPr lang="en-US" dirty="0"/>
              <a:t>Findings and Visualization</a:t>
            </a:r>
          </a:p>
          <a:p>
            <a:pPr lvl="1">
              <a:buFont typeface="Courier New" panose="020B0604020202020204" pitchFamily="34" charset="0"/>
              <a:buChar char="o"/>
            </a:pPr>
            <a:r>
              <a:rPr lang="en-US" dirty="0"/>
              <a:t>Conclusion</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372235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Struggles and Solutions</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1370444" y="1724307"/>
            <a:ext cx="10559846" cy="5130025"/>
          </a:xfrm>
        </p:spPr>
        <p:txBody>
          <a:bodyPr vert="horz" lIns="91440" tIns="45720" rIns="91440" bIns="45720" rtlCol="0" anchor="t">
            <a:normAutofit fontScale="85000" lnSpcReduction="20000"/>
          </a:bodyPr>
          <a:lstStyle/>
          <a:p>
            <a:pPr marL="0" indent="0">
              <a:buNone/>
            </a:pPr>
            <a:r>
              <a:rPr lang="en-US" dirty="0"/>
              <a:t>Struggle: </a:t>
            </a:r>
            <a:r>
              <a:rPr lang="en-US" dirty="0">
                <a:ea typeface="+mn-lt"/>
                <a:cs typeface="+mn-lt"/>
              </a:rPr>
              <a:t>Obtaining the data required a few hours of time due to the data set being custom.</a:t>
            </a:r>
            <a:endParaRPr lang="en-US" dirty="0"/>
          </a:p>
          <a:p>
            <a:pPr marL="0" indent="0">
              <a:buNone/>
            </a:pPr>
            <a:r>
              <a:rPr lang="en-US" dirty="0"/>
              <a:t>Solution:</a:t>
            </a:r>
            <a:r>
              <a:rPr lang="en-US" dirty="0">
                <a:ea typeface="+mn-lt"/>
                <a:cs typeface="+mn-lt"/>
              </a:rPr>
              <a:t> The solution was to be persistent and change some of the columns originally planned on being in the data set.</a:t>
            </a:r>
            <a:endParaRPr lang="en-US" dirty="0"/>
          </a:p>
          <a:p>
            <a:pPr marL="0" indent="0">
              <a:buNone/>
            </a:pPr>
            <a:r>
              <a:rPr lang="en-US" dirty="0">
                <a:ea typeface="+mn-lt"/>
                <a:cs typeface="+mn-lt"/>
              </a:rPr>
              <a:t>Struggle: The </a:t>
            </a:r>
            <a:r>
              <a:rPr lang="en-US" dirty="0" err="1">
                <a:ea typeface="+mn-lt"/>
                <a:cs typeface="+mn-lt"/>
              </a:rPr>
              <a:t>read_csv</a:t>
            </a:r>
            <a:r>
              <a:rPr lang="en-US" dirty="0">
                <a:ea typeface="+mn-lt"/>
                <a:cs typeface="+mn-lt"/>
              </a:rPr>
              <a:t> was being used originally and was working. Halfway through analysis, errors were thrown regarding </a:t>
            </a:r>
            <a:r>
              <a:rPr lang="en-US" dirty="0" err="1">
                <a:ea typeface="+mn-lt"/>
                <a:cs typeface="+mn-lt"/>
              </a:rPr>
              <a:t>read_csv</a:t>
            </a:r>
            <a:r>
              <a:rPr lang="en-US" dirty="0">
                <a:ea typeface="+mn-lt"/>
                <a:cs typeface="+mn-lt"/>
              </a:rPr>
              <a:t>() being an unknown function.</a:t>
            </a:r>
          </a:p>
          <a:p>
            <a:pPr marL="0" indent="0">
              <a:buNone/>
            </a:pPr>
            <a:r>
              <a:rPr lang="en-US" dirty="0">
                <a:ea typeface="+mn-lt"/>
                <a:cs typeface="+mn-lt"/>
              </a:rPr>
              <a:t>Solution: The solution was using read.csv() instead and then updating the column names.</a:t>
            </a:r>
          </a:p>
          <a:p>
            <a:pPr marL="0" indent="0">
              <a:buNone/>
            </a:pPr>
            <a:r>
              <a:rPr lang="en-US" dirty="0">
                <a:ea typeface="+mn-lt"/>
                <a:cs typeface="+mn-lt"/>
              </a:rPr>
              <a:t>Struggle: Date Released column format in .csv file was not compatible with </a:t>
            </a:r>
            <a:r>
              <a:rPr lang="en-US" dirty="0" err="1">
                <a:ea typeface="+mn-lt"/>
                <a:cs typeface="+mn-lt"/>
              </a:rPr>
              <a:t>lubridate</a:t>
            </a:r>
            <a:r>
              <a:rPr lang="en-US" dirty="0">
                <a:ea typeface="+mn-lt"/>
                <a:cs typeface="+mn-lt"/>
              </a:rPr>
              <a:t>.</a:t>
            </a:r>
          </a:p>
          <a:p>
            <a:pPr marL="0" indent="0">
              <a:buNone/>
            </a:pPr>
            <a:r>
              <a:rPr lang="en-US" dirty="0">
                <a:ea typeface="+mn-lt"/>
                <a:cs typeface="+mn-lt"/>
              </a:rPr>
              <a:t>Solution: The solution was reformatting the excel worksheet to a different display of the dates and updating the .csv file version.</a:t>
            </a:r>
          </a:p>
          <a:p>
            <a:pPr marL="0" indent="0">
              <a:buNone/>
            </a:pPr>
            <a:r>
              <a:rPr lang="en-US" dirty="0">
                <a:ea typeface="+mn-lt"/>
                <a:cs typeface="+mn-lt"/>
              </a:rPr>
              <a:t>Struggle: Some of the artists had characters that are not allowed in r in their name.</a:t>
            </a:r>
          </a:p>
          <a:p>
            <a:pPr marL="0" indent="0">
              <a:buNone/>
            </a:pPr>
            <a:r>
              <a:rPr lang="en-US" dirty="0">
                <a:ea typeface="+mn-lt"/>
                <a:cs typeface="+mn-lt"/>
              </a:rPr>
              <a:t>Solution: The solution was to alter the name in the .csv file.</a:t>
            </a:r>
            <a:endParaRPr lang="en-US" dirty="0"/>
          </a:p>
        </p:txBody>
      </p:sp>
    </p:spTree>
    <p:extLst>
      <p:ext uri="{BB962C8B-B14F-4D97-AF65-F5344CB8AC3E}">
        <p14:creationId xmlns:p14="http://schemas.microsoft.com/office/powerpoint/2010/main" val="24658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The Data</a:t>
            </a:r>
          </a:p>
        </p:txBody>
      </p:sp>
      <p:sp>
        <p:nvSpPr>
          <p:cNvPr id="3" name="Content Placeholder 2">
            <a:extLst>
              <a:ext uri="{FF2B5EF4-FFF2-40B4-BE49-F238E27FC236}">
                <a16:creationId xmlns:a16="http://schemas.microsoft.com/office/drawing/2014/main" id="{7D544593-0FF0-ED17-B37C-21B1BE855C80}"/>
              </a:ext>
            </a:extLst>
          </p:cNvPr>
          <p:cNvSpPr>
            <a:spLocks noGrp="1"/>
          </p:cNvSpPr>
          <p:nvPr>
            <p:ph idx="1"/>
          </p:nvPr>
        </p:nvSpPr>
        <p:spPr>
          <a:xfrm>
            <a:off x="1009972" y="2318197"/>
            <a:ext cx="10085658" cy="1797731"/>
          </a:xfrm>
        </p:spPr>
        <p:txBody>
          <a:bodyPr vert="horz" lIns="91440" tIns="45720" rIns="91440" bIns="45720" rtlCol="0" anchor="t">
            <a:normAutofit/>
          </a:bodyPr>
          <a:lstStyle/>
          <a:p>
            <a:pPr marL="457200" lvl="1" indent="0">
              <a:buNone/>
            </a:pPr>
            <a:r>
              <a:rPr lang="en-US" dirty="0"/>
              <a:t>The data used in this project is entirely homemade. There are 100 rows and 10 columns. The columns are the song number within the playlist, the song name, the artist(s), album name, song duration, if the song is a one-hit-wonder (Y/N), the type of release (album, single, EP), release date, monthly listeners of the artist and the number of plays of the song.</a:t>
            </a:r>
          </a:p>
        </p:txBody>
      </p:sp>
      <p:pic>
        <p:nvPicPr>
          <p:cNvPr id="4" name="Picture 3" descr="A screenshot of a computer&#10;&#10;Description automatically generated">
            <a:extLst>
              <a:ext uri="{FF2B5EF4-FFF2-40B4-BE49-F238E27FC236}">
                <a16:creationId xmlns:a16="http://schemas.microsoft.com/office/drawing/2014/main" id="{1B94DF5F-4A7E-8497-0268-B3D969F22BEA}"/>
              </a:ext>
            </a:extLst>
          </p:cNvPr>
          <p:cNvPicPr>
            <a:picLocks noChangeAspect="1"/>
          </p:cNvPicPr>
          <p:nvPr/>
        </p:nvPicPr>
        <p:blipFill>
          <a:blip r:embed="rId2"/>
          <a:stretch>
            <a:fillRect/>
          </a:stretch>
        </p:blipFill>
        <p:spPr>
          <a:xfrm>
            <a:off x="1370256" y="4547928"/>
            <a:ext cx="9725121" cy="1421335"/>
          </a:xfrm>
          <a:prstGeom prst="rect">
            <a:avLst/>
          </a:prstGeom>
        </p:spPr>
      </p:pic>
    </p:spTree>
    <p:extLst>
      <p:ext uri="{BB962C8B-B14F-4D97-AF65-F5344CB8AC3E}">
        <p14:creationId xmlns:p14="http://schemas.microsoft.com/office/powerpoint/2010/main" val="381125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Cleaning</a:t>
            </a:r>
          </a:p>
        </p:txBody>
      </p:sp>
      <p:sp>
        <p:nvSpPr>
          <p:cNvPr id="3" name="Content Placeholder 2">
            <a:extLst>
              <a:ext uri="{FF2B5EF4-FFF2-40B4-BE49-F238E27FC236}">
                <a16:creationId xmlns:a16="http://schemas.microsoft.com/office/drawing/2014/main" id="{7D544593-0FF0-ED17-B37C-21B1BE855C80}"/>
              </a:ext>
            </a:extLst>
          </p:cNvPr>
          <p:cNvSpPr>
            <a:spLocks noGrp="1"/>
          </p:cNvSpPr>
          <p:nvPr>
            <p:ph idx="1"/>
          </p:nvPr>
        </p:nvSpPr>
        <p:spPr>
          <a:xfrm>
            <a:off x="1371599" y="2318197"/>
            <a:ext cx="9724031" cy="3683358"/>
          </a:xfrm>
        </p:spPr>
        <p:txBody>
          <a:bodyPr vert="horz" lIns="91440" tIns="45720" rIns="91440" bIns="45720" rtlCol="0" anchor="t">
            <a:normAutofit/>
          </a:bodyPr>
          <a:lstStyle/>
          <a:p>
            <a:pPr marL="0" indent="0">
              <a:buNone/>
            </a:pPr>
            <a:r>
              <a:rPr lang="en-US" dirty="0"/>
              <a:t>The data contained no missing entries as it was hand-made. Cleaning the data consisted of reformatting in the following processes:</a:t>
            </a:r>
          </a:p>
          <a:p>
            <a:pPr lvl="1">
              <a:buFont typeface="Courier New" panose="020B0604020202020204" pitchFamily="34" charset="0"/>
              <a:buChar char="o"/>
            </a:pPr>
            <a:r>
              <a:rPr lang="en-US" dirty="0"/>
              <a:t>Read the .csv file into a data frame named `</a:t>
            </a:r>
            <a:r>
              <a:rPr lang="en-US" dirty="0" err="1"/>
              <a:t>spotify</a:t>
            </a:r>
            <a:r>
              <a:rPr lang="en-US" dirty="0"/>
              <a:t>`</a:t>
            </a:r>
          </a:p>
          <a:p>
            <a:pPr lvl="1">
              <a:buFont typeface="Courier New" panose="020B0604020202020204" pitchFamily="34" charset="0"/>
              <a:buChar char="o"/>
            </a:pPr>
            <a:r>
              <a:rPr lang="en-US" dirty="0">
                <a:ea typeface="+mn-lt"/>
                <a:cs typeface="+mn-lt"/>
              </a:rPr>
              <a:t>Add a calculated column `Plays.Listener.Ratio` which is the ratio of the number of plays and the monthly listeners</a:t>
            </a:r>
            <a:endParaRPr lang="en-US" dirty="0"/>
          </a:p>
          <a:p>
            <a:pPr lvl="1">
              <a:buFont typeface="Courier New" panose="020B0604020202020204" pitchFamily="34" charset="0"/>
              <a:buChar char="o"/>
            </a:pPr>
            <a:r>
              <a:rPr lang="en-US" dirty="0"/>
              <a:t>Reformatting the release date column using lubridate package</a:t>
            </a:r>
          </a:p>
          <a:p>
            <a:pPr lvl="1">
              <a:buFont typeface="Courier New" panose="020B0604020202020204" pitchFamily="34" charset="0"/>
              <a:buChar char="o"/>
            </a:pPr>
            <a:r>
              <a:rPr lang="en-US" dirty="0"/>
              <a:t>Reformatting the song duration column using lubridate package</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246288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Cleaning - Code</a:t>
            </a:r>
          </a:p>
        </p:txBody>
      </p:sp>
      <p:sp>
        <p:nvSpPr>
          <p:cNvPr id="3" name="Content Placeholder 2">
            <a:extLst>
              <a:ext uri="{FF2B5EF4-FFF2-40B4-BE49-F238E27FC236}">
                <a16:creationId xmlns:a16="http://schemas.microsoft.com/office/drawing/2014/main" id="{7D544593-0FF0-ED17-B37C-21B1BE855C80}"/>
              </a:ext>
            </a:extLst>
          </p:cNvPr>
          <p:cNvSpPr>
            <a:spLocks noGrp="1"/>
          </p:cNvSpPr>
          <p:nvPr>
            <p:ph idx="1"/>
          </p:nvPr>
        </p:nvSpPr>
        <p:spPr>
          <a:xfrm>
            <a:off x="1371599" y="2318197"/>
            <a:ext cx="9724031" cy="3683358"/>
          </a:xfrm>
        </p:spPr>
        <p:txBody>
          <a:bodyPr vert="horz" lIns="91440" tIns="45720" rIns="91440" bIns="45720" rtlCol="0" anchor="t">
            <a:normAutofit/>
          </a:bodyPr>
          <a:lstStyle/>
          <a:p>
            <a:pPr marL="0" indent="0">
              <a:buNone/>
            </a:pPr>
            <a:endParaRPr lang="en-US" dirty="0"/>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p:txBody>
      </p:sp>
      <p:pic>
        <p:nvPicPr>
          <p:cNvPr id="4" name="Picture 3" descr="A screenshot of a computer code&#10;&#10;Description automatically generated">
            <a:extLst>
              <a:ext uri="{FF2B5EF4-FFF2-40B4-BE49-F238E27FC236}">
                <a16:creationId xmlns:a16="http://schemas.microsoft.com/office/drawing/2014/main" id="{93BEA1D6-3BBD-CA68-628C-3C25BC691A6C}"/>
              </a:ext>
            </a:extLst>
          </p:cNvPr>
          <p:cNvPicPr>
            <a:picLocks noChangeAspect="1"/>
          </p:cNvPicPr>
          <p:nvPr/>
        </p:nvPicPr>
        <p:blipFill>
          <a:blip r:embed="rId2"/>
          <a:stretch>
            <a:fillRect/>
          </a:stretch>
        </p:blipFill>
        <p:spPr>
          <a:xfrm>
            <a:off x="533310" y="1976817"/>
            <a:ext cx="11399211" cy="4366268"/>
          </a:xfrm>
          <a:prstGeom prst="rect">
            <a:avLst/>
          </a:prstGeom>
        </p:spPr>
      </p:pic>
    </p:spTree>
    <p:extLst>
      <p:ext uri="{BB962C8B-B14F-4D97-AF65-F5344CB8AC3E}">
        <p14:creationId xmlns:p14="http://schemas.microsoft.com/office/powerpoint/2010/main" val="367223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3" name="Content Placeholder 2">
            <a:extLst>
              <a:ext uri="{FF2B5EF4-FFF2-40B4-BE49-F238E27FC236}">
                <a16:creationId xmlns:a16="http://schemas.microsoft.com/office/drawing/2014/main" id="{7D544593-0FF0-ED17-B37C-21B1BE855C80}"/>
              </a:ext>
            </a:extLst>
          </p:cNvPr>
          <p:cNvSpPr>
            <a:spLocks noGrp="1"/>
          </p:cNvSpPr>
          <p:nvPr>
            <p:ph idx="1"/>
          </p:nvPr>
        </p:nvSpPr>
        <p:spPr>
          <a:xfrm>
            <a:off x="249212" y="1843399"/>
            <a:ext cx="5593955" cy="2865263"/>
          </a:xfrm>
        </p:spPr>
        <p:txBody>
          <a:bodyPr vert="horz" lIns="91440" tIns="45720" rIns="91440" bIns="45720" rtlCol="0" anchor="t">
            <a:normAutofit/>
          </a:bodyPr>
          <a:lstStyle/>
          <a:p>
            <a:pPr marL="0" indent="0">
              <a:buNone/>
            </a:pPr>
            <a:r>
              <a:rPr lang="en-US" dirty="0"/>
              <a:t>The first idea was to find the correlations between each of the numeric columns. We first had to change duration to seconds, and we also added a year column. The code for this process is shown on the right.</a:t>
            </a:r>
          </a:p>
        </p:txBody>
      </p:sp>
      <p:pic>
        <p:nvPicPr>
          <p:cNvPr id="7" name="Picture 6" descr="A screenshot of a computer code&#10;&#10;Description automatically generated">
            <a:extLst>
              <a:ext uri="{FF2B5EF4-FFF2-40B4-BE49-F238E27FC236}">
                <a16:creationId xmlns:a16="http://schemas.microsoft.com/office/drawing/2014/main" id="{FA35DFDD-4D03-2D62-363C-FBF015EE0EFC}"/>
              </a:ext>
            </a:extLst>
          </p:cNvPr>
          <p:cNvPicPr>
            <a:picLocks noChangeAspect="1"/>
          </p:cNvPicPr>
          <p:nvPr/>
        </p:nvPicPr>
        <p:blipFill>
          <a:blip r:embed="rId2"/>
          <a:stretch>
            <a:fillRect/>
          </a:stretch>
        </p:blipFill>
        <p:spPr>
          <a:xfrm>
            <a:off x="5857068" y="1846634"/>
            <a:ext cx="6096000" cy="3164732"/>
          </a:xfrm>
          <a:prstGeom prst="rect">
            <a:avLst/>
          </a:prstGeom>
        </p:spPr>
      </p:pic>
    </p:spTree>
    <p:extLst>
      <p:ext uri="{BB962C8B-B14F-4D97-AF65-F5344CB8AC3E}">
        <p14:creationId xmlns:p14="http://schemas.microsoft.com/office/powerpoint/2010/main" val="245010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3" name="Content Placeholder 2">
            <a:extLst>
              <a:ext uri="{FF2B5EF4-FFF2-40B4-BE49-F238E27FC236}">
                <a16:creationId xmlns:a16="http://schemas.microsoft.com/office/drawing/2014/main" id="{7D544593-0FF0-ED17-B37C-21B1BE855C80}"/>
              </a:ext>
            </a:extLst>
          </p:cNvPr>
          <p:cNvSpPr>
            <a:spLocks noGrp="1"/>
          </p:cNvSpPr>
          <p:nvPr>
            <p:ph idx="1"/>
          </p:nvPr>
        </p:nvSpPr>
        <p:spPr>
          <a:xfrm>
            <a:off x="1371599" y="2318197"/>
            <a:ext cx="5365198" cy="3683358"/>
          </a:xfrm>
        </p:spPr>
        <p:txBody>
          <a:bodyPr vert="horz" lIns="91440" tIns="45720" rIns="91440" bIns="45720" rtlCol="0" anchor="t">
            <a:normAutofit/>
          </a:bodyPr>
          <a:lstStyle/>
          <a:p>
            <a:pPr marL="0" indent="0">
              <a:buNone/>
            </a:pPr>
            <a:r>
              <a:rPr lang="en-US" dirty="0"/>
              <a:t>The correlation matrix is displayed using the </a:t>
            </a:r>
            <a:r>
              <a:rPr lang="en-US" dirty="0" err="1"/>
              <a:t>corrplot</a:t>
            </a:r>
            <a:r>
              <a:rPr lang="en-US" dirty="0"/>
              <a:t> package to the right. We can see that the `</a:t>
            </a:r>
            <a:r>
              <a:rPr lang="en-US" dirty="0" err="1"/>
              <a:t>Plays.Listener.Ratio</a:t>
            </a:r>
            <a:r>
              <a:rPr lang="en-US" dirty="0"/>
              <a:t>` column and the `Plays` column have no correlation. Also of interest is the moderate positive correlation between `Plays` and `</a:t>
            </a:r>
            <a:r>
              <a:rPr lang="en-US" dirty="0" err="1"/>
              <a:t>Monthly.Listeners</a:t>
            </a:r>
            <a:r>
              <a:rPr lang="en-US" dirty="0"/>
              <a:t>`.</a:t>
            </a:r>
          </a:p>
        </p:txBody>
      </p:sp>
      <p:pic>
        <p:nvPicPr>
          <p:cNvPr id="5" name="Picture 4" descr="A chart with blue and red dots&#10;&#10;Description automatically generated">
            <a:extLst>
              <a:ext uri="{FF2B5EF4-FFF2-40B4-BE49-F238E27FC236}">
                <a16:creationId xmlns:a16="http://schemas.microsoft.com/office/drawing/2014/main" id="{9762CBC1-ABF7-F2F0-68F6-38C9B74F8F83}"/>
              </a:ext>
            </a:extLst>
          </p:cNvPr>
          <p:cNvPicPr>
            <a:picLocks noChangeAspect="1"/>
          </p:cNvPicPr>
          <p:nvPr/>
        </p:nvPicPr>
        <p:blipFill>
          <a:blip r:embed="rId2"/>
          <a:stretch>
            <a:fillRect/>
          </a:stretch>
        </p:blipFill>
        <p:spPr>
          <a:xfrm>
            <a:off x="6851692" y="1885796"/>
            <a:ext cx="4610446" cy="4114800"/>
          </a:xfrm>
          <a:prstGeom prst="rect">
            <a:avLst/>
          </a:prstGeom>
        </p:spPr>
      </p:pic>
    </p:spTree>
    <p:extLst>
      <p:ext uri="{BB962C8B-B14F-4D97-AF65-F5344CB8AC3E}">
        <p14:creationId xmlns:p14="http://schemas.microsoft.com/office/powerpoint/2010/main" val="366185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3552C-BC58-B214-5899-B34D073252C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Findings and Visualization</a:t>
            </a:r>
          </a:p>
        </p:txBody>
      </p:sp>
      <p:sp>
        <p:nvSpPr>
          <p:cNvPr id="5" name="Content Placeholder 4">
            <a:extLst>
              <a:ext uri="{FF2B5EF4-FFF2-40B4-BE49-F238E27FC236}">
                <a16:creationId xmlns:a16="http://schemas.microsoft.com/office/drawing/2014/main" id="{DE1E74E4-F4DE-D581-D1DF-05CAB7157408}"/>
              </a:ext>
            </a:extLst>
          </p:cNvPr>
          <p:cNvSpPr>
            <a:spLocks noGrp="1"/>
          </p:cNvSpPr>
          <p:nvPr>
            <p:ph idx="1"/>
          </p:nvPr>
        </p:nvSpPr>
        <p:spPr>
          <a:xfrm>
            <a:off x="838200" y="1825625"/>
            <a:ext cx="5052448" cy="4351338"/>
          </a:xfrm>
        </p:spPr>
        <p:txBody>
          <a:bodyPr vert="horz" lIns="91440" tIns="45720" rIns="91440" bIns="45720" rtlCol="0" anchor="t">
            <a:normAutofit/>
          </a:bodyPr>
          <a:lstStyle/>
          <a:p>
            <a:pPr marL="0" indent="0">
              <a:buNone/>
            </a:pPr>
            <a:r>
              <a:rPr lang="en-US" dirty="0"/>
              <a:t>The next bit of exploration was done by creating a scatter plot of the `</a:t>
            </a:r>
            <a:r>
              <a:rPr lang="en-US" err="1"/>
              <a:t>Plays.Listener.Ratio</a:t>
            </a:r>
            <a:r>
              <a:rPr lang="en-US" dirty="0"/>
              <a:t>` and the `Monthly.Listeners`. All graphing was done using the ggplot2 package and the code is displayed on the right.</a:t>
            </a:r>
          </a:p>
        </p:txBody>
      </p:sp>
      <p:pic>
        <p:nvPicPr>
          <p:cNvPr id="3" name="Picture 2" descr="A screenshot of a computer program&#10;&#10;Description automatically generated">
            <a:extLst>
              <a:ext uri="{FF2B5EF4-FFF2-40B4-BE49-F238E27FC236}">
                <a16:creationId xmlns:a16="http://schemas.microsoft.com/office/drawing/2014/main" id="{23F46949-DC58-0639-3CBB-81BC7C323A06}"/>
              </a:ext>
            </a:extLst>
          </p:cNvPr>
          <p:cNvPicPr>
            <a:picLocks noChangeAspect="1"/>
          </p:cNvPicPr>
          <p:nvPr/>
        </p:nvPicPr>
        <p:blipFill>
          <a:blip r:embed="rId2"/>
          <a:stretch>
            <a:fillRect/>
          </a:stretch>
        </p:blipFill>
        <p:spPr>
          <a:xfrm>
            <a:off x="6494165" y="1597617"/>
            <a:ext cx="4809281" cy="5261648"/>
          </a:xfrm>
          <a:prstGeom prst="rect">
            <a:avLst/>
          </a:prstGeom>
        </p:spPr>
      </p:pic>
    </p:spTree>
    <p:extLst>
      <p:ext uri="{BB962C8B-B14F-4D97-AF65-F5344CB8AC3E}">
        <p14:creationId xmlns:p14="http://schemas.microsoft.com/office/powerpoint/2010/main" val="47024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Spotify Unwrapped</vt:lpstr>
      <vt:lpstr>Overview</vt:lpstr>
      <vt:lpstr>Struggles and Solutions</vt:lpstr>
      <vt:lpstr>The Data</vt:lpstr>
      <vt:lpstr>Data Cleaning</vt:lpstr>
      <vt:lpstr>Data Cleaning - Code</vt:lpstr>
      <vt:lpstr>Findings and Visualization</vt:lpstr>
      <vt:lpstr>Findings and Visualization</vt:lpstr>
      <vt:lpstr>Findings and Visualization</vt:lpstr>
      <vt:lpstr>Findings and Visualization</vt:lpstr>
      <vt:lpstr>Findings and Visualization</vt:lpstr>
      <vt:lpstr>Findings and Visualization</vt:lpstr>
      <vt:lpstr>Findings and Visualization</vt:lpstr>
      <vt:lpstr>Findings and Visualization</vt:lpstr>
      <vt:lpstr>Findings and Visualization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449</cp:revision>
  <dcterms:created xsi:type="dcterms:W3CDTF">2024-04-28T19:48:23Z</dcterms:created>
  <dcterms:modified xsi:type="dcterms:W3CDTF">2024-04-29T02:01:28Z</dcterms:modified>
</cp:coreProperties>
</file>