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2" r:id="rId4"/>
    <p:sldId id="336" r:id="rId5"/>
    <p:sldId id="337" r:id="rId6"/>
    <p:sldId id="333" r:id="rId7"/>
    <p:sldId id="338" r:id="rId8"/>
    <p:sldId id="339" r:id="rId9"/>
    <p:sldId id="334" r:id="rId10"/>
    <p:sldId id="340" r:id="rId11"/>
    <p:sldId id="34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6666"/>
    <a:srgbClr val="005EAC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 autoAdjust="0"/>
    <p:restoredTop sz="91549" autoAdjust="0"/>
  </p:normalViewPr>
  <p:slideViewPr>
    <p:cSldViewPr>
      <p:cViewPr varScale="1">
        <p:scale>
          <a:sx n="86" d="100"/>
          <a:sy n="86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681DAD0-C0FE-4858-8371-B83DA6D14B5F}" type="datetimeFigureOut">
              <a:rPr lang="zh-CN" altLang="en-US"/>
              <a:pPr>
                <a:defRPr/>
              </a:pPr>
              <a:t>2010/7/6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87FB15-DB51-4D50-BF95-08FEBEDD43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5CCE1-F181-41F2-9B82-ED9C78B41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8C980-6CDE-4D14-BFEF-C767C2483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2E003-AF23-4C8C-B8DF-EBCA4F4CE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7506-6690-449E-8F78-ACAFDB037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7D42E-669D-4F68-A97D-02B1E8B8C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4E12-161C-4ABC-A9D7-3837EA791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34E46-E11D-4158-8707-F6A41C6F6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B18F2-1BBA-4B15-B090-3F50E2C32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876C2-2AFA-4199-97AC-1A45F2515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73253-7918-49A7-A552-6FA531CE3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5339-4B6F-4E96-877B-283F4DAB9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FE223FD-524F-4C67-BB70-DD87D42D4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772400" cy="1165225"/>
          </a:xfrm>
        </p:spPr>
        <p:txBody>
          <a:bodyPr/>
          <a:lstStyle/>
          <a:p>
            <a:pPr eaLnBrk="1" hangingPunct="1"/>
            <a:r>
              <a:rPr lang="en-US" altLang="zh-CN" sz="5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5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5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7772400" cy="1295400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005EA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005EAC"/>
                </a:solidFill>
                <a:latin typeface="微软雅黑" pitchFamily="34" charset="-122"/>
                <a:ea typeface="微软雅黑" pitchFamily="34" charset="-122"/>
              </a:rPr>
              <a:t>人人网 李伟博</a:t>
            </a:r>
            <a:endParaRPr lang="en-US" altLang="zh-CN" dirty="0" smtClean="0">
              <a:solidFill>
                <a:srgbClr val="005EA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05EAC"/>
                </a:solidFill>
                <a:latin typeface="微软雅黑" pitchFamily="34" charset="-122"/>
                <a:ea typeface="微软雅黑" pitchFamily="34" charset="-122"/>
              </a:rPr>
              <a:t>Weibo.li@opi-corp.com</a:t>
            </a:r>
            <a:endParaRPr lang="zh-CN" altLang="zh-CN" dirty="0" smtClean="0">
              <a:solidFill>
                <a:srgbClr val="005EA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具体有中心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架构的大部分优点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缓解了中心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架构造成的访问延迟问题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初次部署稍显复杂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演化方向总结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使用大池子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维护配置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制定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使用规范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现行架构的特点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按照业务划分了多个</a:t>
            </a:r>
            <a:r>
              <a:rPr lang="en-US" altLang="zh-CN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pool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pool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台机器，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40G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左右内存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中配置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pool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对应的节点的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和端口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端从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加载配置，然后直接连</a:t>
            </a:r>
            <a:r>
              <a:rPr lang="en-US" altLang="zh-CN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一致性哈希在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端完成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852618" y="2166910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424254" y="2166910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995890" y="2166910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1" name="流程图: 磁盘 100"/>
          <p:cNvSpPr/>
          <p:nvPr/>
        </p:nvSpPr>
        <p:spPr>
          <a:xfrm>
            <a:off x="6996154" y="2166910"/>
            <a:ext cx="1385870" cy="107157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Memcached</a:t>
            </a:r>
            <a:endParaRPr lang="en-US" altLang="zh-CN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altLang="zh-CN" sz="1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Config</a:t>
            </a:r>
            <a:r>
              <a:rPr lang="en-US" altLang="zh-CN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DB</a:t>
            </a:r>
          </a:p>
        </p:txBody>
      </p:sp>
      <p:sp>
        <p:nvSpPr>
          <p:cNvPr id="102" name="矩形 101"/>
          <p:cNvSpPr/>
          <p:nvPr/>
        </p:nvSpPr>
        <p:spPr>
          <a:xfrm>
            <a:off x="1066800" y="4524364"/>
            <a:ext cx="2714644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altLang="zh-CN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Pool_home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10072" y="4524364"/>
            <a:ext cx="2714644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altLang="zh-CN" b="1" spc="50" dirty="0" err="1" smtClean="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Pool_app</a:t>
            </a:r>
            <a:endParaRPr lang="zh-CN" altLang="en-US" b="1" spc="50" dirty="0">
              <a:ln w="11430"/>
              <a:solidFill>
                <a:schemeClr val="accent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209676" y="4881554"/>
            <a:ext cx="1228724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495560" y="4881554"/>
            <a:ext cx="1238240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267200" y="4876800"/>
            <a:ext cx="1285852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638832" y="4881554"/>
            <a:ext cx="121916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肘形连接符 107"/>
          <p:cNvCxnSpPr>
            <a:stCxn id="98" idx="0"/>
            <a:endCxn id="101" idx="1"/>
          </p:cNvCxnSpPr>
          <p:nvPr/>
        </p:nvCxnSpPr>
        <p:spPr>
          <a:xfrm rot="5400000" flipH="1" flipV="1">
            <a:off x="4985167" y="-537011"/>
            <a:ext cx="1588" cy="5407843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99" idx="0"/>
            <a:endCxn id="101" idx="1"/>
          </p:cNvCxnSpPr>
          <p:nvPr/>
        </p:nvCxnSpPr>
        <p:spPr>
          <a:xfrm rot="5400000" flipH="1" flipV="1">
            <a:off x="5770985" y="248807"/>
            <a:ext cx="1588" cy="3836207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00" idx="0"/>
            <a:endCxn id="101" idx="1"/>
          </p:cNvCxnSpPr>
          <p:nvPr/>
        </p:nvCxnSpPr>
        <p:spPr>
          <a:xfrm rot="5400000" flipH="1" flipV="1">
            <a:off x="6556803" y="1034625"/>
            <a:ext cx="1588" cy="2264571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8" idx="2"/>
            <a:endCxn id="104" idx="0"/>
          </p:cNvCxnSpPr>
          <p:nvPr/>
        </p:nvCxnSpPr>
        <p:spPr>
          <a:xfrm rot="5400000">
            <a:off x="1016791" y="3617099"/>
            <a:ext cx="2071702" cy="457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05" idx="0"/>
          </p:cNvCxnSpPr>
          <p:nvPr/>
        </p:nvCxnSpPr>
        <p:spPr>
          <a:xfrm rot="16200000" flipH="1">
            <a:off x="1662112" y="3428986"/>
            <a:ext cx="2071702" cy="8334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06" idx="0"/>
          </p:cNvCxnSpPr>
          <p:nvPr/>
        </p:nvCxnSpPr>
        <p:spPr>
          <a:xfrm>
            <a:off x="2195498" y="2805098"/>
            <a:ext cx="2714628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8" idx="2"/>
            <a:endCxn id="107" idx="0"/>
          </p:cNvCxnSpPr>
          <p:nvPr/>
        </p:nvCxnSpPr>
        <p:spPr>
          <a:xfrm rot="16200000" flipH="1">
            <a:off x="3228980" y="1862118"/>
            <a:ext cx="2071702" cy="3967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>
            <a:off x="1781180" y="2809852"/>
            <a:ext cx="207170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105" idx="0"/>
          </p:cNvCxnSpPr>
          <p:nvPr/>
        </p:nvCxnSpPr>
        <p:spPr>
          <a:xfrm rot="5400000">
            <a:off x="2447930" y="3476602"/>
            <a:ext cx="2071702" cy="7382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endCxn id="106" idx="0"/>
          </p:cNvCxnSpPr>
          <p:nvPr/>
        </p:nvCxnSpPr>
        <p:spPr>
          <a:xfrm rot="16200000" flipH="1">
            <a:off x="3302779" y="3269453"/>
            <a:ext cx="2071702" cy="11429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07" idx="0"/>
          </p:cNvCxnSpPr>
          <p:nvPr/>
        </p:nvCxnSpPr>
        <p:spPr>
          <a:xfrm>
            <a:off x="3852882" y="2809852"/>
            <a:ext cx="2395534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0" idx="2"/>
            <a:endCxn id="106" idx="0"/>
          </p:cNvCxnSpPr>
          <p:nvPr/>
        </p:nvCxnSpPr>
        <p:spPr>
          <a:xfrm rot="5400000">
            <a:off x="4133848" y="3586130"/>
            <a:ext cx="2066948" cy="5143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07" idx="0"/>
          </p:cNvCxnSpPr>
          <p:nvPr/>
        </p:nvCxnSpPr>
        <p:spPr>
          <a:xfrm rot="16200000" flipH="1">
            <a:off x="4800616" y="3433754"/>
            <a:ext cx="2071702" cy="82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533400" y="1066801"/>
            <a:ext cx="8229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架构图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各业务的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pool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从物理上隔离，不会互相污染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新增节点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re-hash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时受影响的数据量较大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各节点压力分配不均，机器利用率不高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由于不同的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实现中一致性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的算法不同，更换</a:t>
            </a:r>
            <a:r>
              <a:rPr lang="en-US" altLang="zh-CN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客户端较困难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程序初始化时可能要建立很多连接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架构的特点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一个大池子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有数台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，维持到</a:t>
            </a:r>
            <a:r>
              <a:rPr lang="en-US" altLang="zh-CN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mecached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node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的连接，关注一致性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服务来统一配置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客户端只需要随机选择一个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并与之通信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52542" y="1295368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67054" y="1295368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10128" y="1295368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600" y="4295764"/>
            <a:ext cx="5929354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Big single pool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52476" y="4652954"/>
            <a:ext cx="1228724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181236" y="4652954"/>
            <a:ext cx="1247764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09996" y="4652954"/>
            <a:ext cx="1266804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38756" y="4652954"/>
            <a:ext cx="1285844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95484" y="2724128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67186" y="2724128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>
            <a:stCxn id="36" idx="2"/>
            <a:endCxn id="33" idx="0"/>
          </p:cNvCxnSpPr>
          <p:nvPr/>
        </p:nvCxnSpPr>
        <p:spPr>
          <a:xfrm rot="16200000" flipH="1">
            <a:off x="1921673" y="3769509"/>
            <a:ext cx="1357322" cy="409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2"/>
            <a:endCxn id="34" idx="0"/>
          </p:cNvCxnSpPr>
          <p:nvPr/>
        </p:nvCxnSpPr>
        <p:spPr>
          <a:xfrm rot="16200000" flipH="1">
            <a:off x="2640813" y="3050369"/>
            <a:ext cx="1357322" cy="18478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2"/>
            <a:endCxn id="32" idx="0"/>
          </p:cNvCxnSpPr>
          <p:nvPr/>
        </p:nvCxnSpPr>
        <p:spPr>
          <a:xfrm rot="5400000">
            <a:off x="1202533" y="3459937"/>
            <a:ext cx="1357322" cy="1028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2"/>
            <a:endCxn id="35" idx="0"/>
          </p:cNvCxnSpPr>
          <p:nvPr/>
        </p:nvCxnSpPr>
        <p:spPr>
          <a:xfrm rot="16200000" flipH="1">
            <a:off x="3359953" y="2331229"/>
            <a:ext cx="1357322" cy="3286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5" idx="0"/>
          </p:cNvCxnSpPr>
          <p:nvPr/>
        </p:nvCxnSpPr>
        <p:spPr>
          <a:xfrm rot="16200000" flipH="1">
            <a:off x="4395804" y="3367080"/>
            <a:ext cx="1357322" cy="1214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2"/>
            <a:endCxn id="34" idx="0"/>
          </p:cNvCxnSpPr>
          <p:nvPr/>
        </p:nvCxnSpPr>
        <p:spPr>
          <a:xfrm rot="5400000">
            <a:off x="3676664" y="3862366"/>
            <a:ext cx="1357322" cy="223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7" idx="2"/>
            <a:endCxn id="33" idx="0"/>
          </p:cNvCxnSpPr>
          <p:nvPr/>
        </p:nvCxnSpPr>
        <p:spPr>
          <a:xfrm rot="5400000">
            <a:off x="2957524" y="3143226"/>
            <a:ext cx="1357322" cy="16621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32" idx="0"/>
          </p:cNvCxnSpPr>
          <p:nvPr/>
        </p:nvCxnSpPr>
        <p:spPr>
          <a:xfrm rot="5400000">
            <a:off x="2238384" y="2424086"/>
            <a:ext cx="1357322" cy="3100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2"/>
            <a:endCxn id="36" idx="0"/>
          </p:cNvCxnSpPr>
          <p:nvPr/>
        </p:nvCxnSpPr>
        <p:spPr>
          <a:xfrm rot="16200000" flipH="1">
            <a:off x="1645451" y="1974029"/>
            <a:ext cx="785818" cy="714380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2"/>
            <a:endCxn id="37" idx="0"/>
          </p:cNvCxnSpPr>
          <p:nvPr/>
        </p:nvCxnSpPr>
        <p:spPr>
          <a:xfrm rot="16200000" flipH="1">
            <a:off x="3538558" y="1795434"/>
            <a:ext cx="785818" cy="1071570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" idx="2"/>
            <a:endCxn id="37" idx="0"/>
          </p:cNvCxnSpPr>
          <p:nvPr/>
        </p:nvCxnSpPr>
        <p:spPr>
          <a:xfrm rot="5400000">
            <a:off x="4360095" y="2045467"/>
            <a:ext cx="785818" cy="571504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6" idx="3"/>
          </p:cNvCxnSpPr>
          <p:nvPr/>
        </p:nvCxnSpPr>
        <p:spPr>
          <a:xfrm flipV="1">
            <a:off x="2895616" y="2259781"/>
            <a:ext cx="4143404" cy="750099"/>
          </a:xfrm>
          <a:prstGeom prst="bentConnector3">
            <a:avLst>
              <a:gd name="adj1" fmla="val 11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7" idx="3"/>
          </p:cNvCxnSpPr>
          <p:nvPr/>
        </p:nvCxnSpPr>
        <p:spPr>
          <a:xfrm flipV="1">
            <a:off x="4967318" y="2259781"/>
            <a:ext cx="2071702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039020" y="1295368"/>
            <a:ext cx="1571580" cy="20717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Zookeeper</a:t>
            </a: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Based</a:t>
            </a:r>
          </a:p>
          <a:p>
            <a:pPr algn="ctr"/>
            <a:r>
              <a:rPr lang="en-US" altLang="zh-CN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Memcached</a:t>
            </a:r>
            <a:endParaRPr lang="en-US" altLang="zh-CN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 </a:t>
            </a:r>
          </a:p>
          <a:p>
            <a:pPr algn="ctr"/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便于统一管理，更换客户端实现较方便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客户端连接数少，启动迅速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大池子，新增节点时受影响的数据少，机器资源能充分利用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通讯过程增加了一个环节，延迟增大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不方便分业务进行统计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架构的特点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在每个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机器上搭建一个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，为本机运行的程序服务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架构演化</a:t>
            </a:r>
            <a:endParaRPr lang="zh-CN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28940" y="1604930"/>
            <a:ext cx="1285884" cy="19288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72014" y="1604930"/>
            <a:ext cx="1285884" cy="19288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5866" y="1604930"/>
            <a:ext cx="1285884" cy="19288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400180" y="1747806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043254" y="1747806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5800" y="4676764"/>
            <a:ext cx="5929354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Big single pool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28676" y="5033954"/>
            <a:ext cx="114300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257436" y="5033954"/>
            <a:ext cx="114300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686196" y="5033954"/>
            <a:ext cx="114300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114956" y="5033954"/>
            <a:ext cx="1143008" cy="571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Memcached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28742" y="2747938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71816" y="2747938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4" name="直接箭头连接符 63"/>
          <p:cNvCxnSpPr>
            <a:stCxn id="62" idx="2"/>
            <a:endCxn id="59" idx="0"/>
          </p:cNvCxnSpPr>
          <p:nvPr/>
        </p:nvCxnSpPr>
        <p:spPr>
          <a:xfrm rot="16200000" flipH="1">
            <a:off x="1471618" y="3676632"/>
            <a:ext cx="1714512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0" idx="0"/>
          </p:cNvCxnSpPr>
          <p:nvPr/>
        </p:nvCxnSpPr>
        <p:spPr>
          <a:xfrm rot="16200000" flipH="1">
            <a:off x="2185998" y="2962252"/>
            <a:ext cx="1714512" cy="24288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2"/>
            <a:endCxn id="58" idx="0"/>
          </p:cNvCxnSpPr>
          <p:nvPr/>
        </p:nvCxnSpPr>
        <p:spPr>
          <a:xfrm rot="5400000">
            <a:off x="757238" y="3962384"/>
            <a:ext cx="171451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2"/>
            <a:endCxn id="61" idx="0"/>
          </p:cNvCxnSpPr>
          <p:nvPr/>
        </p:nvCxnSpPr>
        <p:spPr>
          <a:xfrm rot="16200000" flipH="1">
            <a:off x="2900378" y="2247872"/>
            <a:ext cx="1714512" cy="3857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2"/>
            <a:endCxn id="61" idx="0"/>
          </p:cNvCxnSpPr>
          <p:nvPr/>
        </p:nvCxnSpPr>
        <p:spPr>
          <a:xfrm rot="16200000" flipH="1">
            <a:off x="3721915" y="3069409"/>
            <a:ext cx="1714512" cy="22145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0" idx="0"/>
          </p:cNvCxnSpPr>
          <p:nvPr/>
        </p:nvCxnSpPr>
        <p:spPr>
          <a:xfrm rot="16200000" flipH="1">
            <a:off x="3007535" y="3783789"/>
            <a:ext cx="1714512" cy="7858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3" idx="2"/>
            <a:endCxn id="59" idx="0"/>
          </p:cNvCxnSpPr>
          <p:nvPr/>
        </p:nvCxnSpPr>
        <p:spPr>
          <a:xfrm rot="5400000">
            <a:off x="2293155" y="3855227"/>
            <a:ext cx="1714512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3" idx="2"/>
            <a:endCxn id="58" idx="0"/>
          </p:cNvCxnSpPr>
          <p:nvPr/>
        </p:nvCxnSpPr>
        <p:spPr>
          <a:xfrm rot="5400000">
            <a:off x="1578775" y="3140847"/>
            <a:ext cx="171451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5" idx="2"/>
            <a:endCxn id="62" idx="0"/>
          </p:cNvCxnSpPr>
          <p:nvPr/>
        </p:nvCxnSpPr>
        <p:spPr>
          <a:xfrm rot="5400000">
            <a:off x="1650213" y="2569343"/>
            <a:ext cx="357190" cy="1588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6" idx="2"/>
            <a:endCxn id="63" idx="0"/>
          </p:cNvCxnSpPr>
          <p:nvPr/>
        </p:nvCxnSpPr>
        <p:spPr>
          <a:xfrm rot="5400000">
            <a:off x="3293287" y="2569343"/>
            <a:ext cx="357190" cy="1588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115220" y="1676368"/>
            <a:ext cx="1647780" cy="20717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Zookeeper</a:t>
            </a: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Based</a:t>
            </a:r>
          </a:p>
          <a:p>
            <a:pPr algn="ctr"/>
            <a:r>
              <a:rPr lang="en-US" altLang="zh-CN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Memcached</a:t>
            </a:r>
            <a:endParaRPr lang="en-US" altLang="zh-CN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 </a:t>
            </a:r>
          </a:p>
          <a:p>
            <a:pPr algn="ctr"/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686328" y="1747806"/>
            <a:ext cx="857256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14890" y="2747938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Proxy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7" name="直接箭头连接符 76"/>
          <p:cNvCxnSpPr>
            <a:stCxn id="75" idx="2"/>
            <a:endCxn id="76" idx="0"/>
          </p:cNvCxnSpPr>
          <p:nvPr/>
        </p:nvCxnSpPr>
        <p:spPr>
          <a:xfrm rot="5400000">
            <a:off x="4936361" y="2569343"/>
            <a:ext cx="357190" cy="1588"/>
          </a:xfrm>
          <a:prstGeom prst="straightConnector1">
            <a:avLst/>
          </a:prstGeom>
          <a:ln w="190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6" idx="2"/>
            <a:endCxn id="58" idx="0"/>
          </p:cNvCxnSpPr>
          <p:nvPr/>
        </p:nvCxnSpPr>
        <p:spPr>
          <a:xfrm rot="5400000">
            <a:off x="2400312" y="2319310"/>
            <a:ext cx="1714512" cy="3714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6" idx="2"/>
            <a:endCxn id="59" idx="0"/>
          </p:cNvCxnSpPr>
          <p:nvPr/>
        </p:nvCxnSpPr>
        <p:spPr>
          <a:xfrm rot="5400000">
            <a:off x="3114692" y="3033690"/>
            <a:ext cx="1714512" cy="2286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2"/>
            <a:endCxn id="60" idx="0"/>
          </p:cNvCxnSpPr>
          <p:nvPr/>
        </p:nvCxnSpPr>
        <p:spPr>
          <a:xfrm rot="5400000">
            <a:off x="3829072" y="3748070"/>
            <a:ext cx="1714512" cy="857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61" idx="0"/>
          </p:cNvCxnSpPr>
          <p:nvPr/>
        </p:nvCxnSpPr>
        <p:spPr>
          <a:xfrm rot="16200000" flipH="1">
            <a:off x="4543452" y="3890946"/>
            <a:ext cx="171451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101"/>
          <p:cNvCxnSpPr>
            <a:stCxn id="62" idx="3"/>
            <a:endCxn id="74" idx="0"/>
          </p:cNvCxnSpPr>
          <p:nvPr/>
        </p:nvCxnSpPr>
        <p:spPr>
          <a:xfrm flipV="1">
            <a:off x="2328874" y="1676368"/>
            <a:ext cx="5610236" cy="1357322"/>
          </a:xfrm>
          <a:prstGeom prst="bentConnector4">
            <a:avLst>
              <a:gd name="adj1" fmla="val 6525"/>
              <a:gd name="adj2" fmla="val 116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112"/>
          <p:cNvCxnSpPr>
            <a:endCxn id="74" idx="0"/>
          </p:cNvCxnSpPr>
          <p:nvPr/>
        </p:nvCxnSpPr>
        <p:spPr>
          <a:xfrm flipV="1">
            <a:off x="3971948" y="1676368"/>
            <a:ext cx="3967162" cy="1357322"/>
          </a:xfrm>
          <a:prstGeom prst="bentConnector4">
            <a:avLst>
              <a:gd name="adj1" fmla="val 9069"/>
              <a:gd name="adj2" fmla="val 116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形状 83"/>
          <p:cNvCxnSpPr>
            <a:stCxn id="76" idx="3"/>
            <a:endCxn id="74" idx="0"/>
          </p:cNvCxnSpPr>
          <p:nvPr/>
        </p:nvCxnSpPr>
        <p:spPr>
          <a:xfrm flipV="1">
            <a:off x="5615022" y="1676368"/>
            <a:ext cx="2324088" cy="1357322"/>
          </a:xfrm>
          <a:prstGeom prst="bentConnector4">
            <a:avLst>
              <a:gd name="adj1" fmla="val 17580"/>
              <a:gd name="adj2" fmla="val 116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BDF0E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BDF0E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364</Words>
  <Application>Microsoft Office PowerPoint</Application>
  <PresentationFormat>全屏显示(4:3)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  <vt:lpstr>Memcached架构演化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553</cp:revision>
  <cp:lastPrinted>1601-01-01T00:00:00Z</cp:lastPrinted>
  <dcterms:created xsi:type="dcterms:W3CDTF">1601-01-01T00:00:00Z</dcterms:created>
  <dcterms:modified xsi:type="dcterms:W3CDTF">2010-07-06T03:20:36Z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