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F4EA1-42B3-FBD1-F88F-979A9644BBAA}" v="199" dt="2023-07-14T04:27:04.125"/>
    <p1510:client id="{3B09AF1A-660C-027C-FF2F-5099B7BC979A}" v="55" dt="2023-07-14T05:37:24.920"/>
    <p1510:client id="{3C76BB1D-9854-F436-3685-F40D506E97F7}" v="17" dt="2023-07-14T04:31:17.034"/>
    <p1510:client id="{F83FD82B-4E25-3555-ACF8-EDC82EC565C6}" v="1296" dt="2023-07-14T05:11:2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A75C999-496B-4604-8503-ED7568F60F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768411-375C-4B0A-A595-5078B9ED03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2F64A-F143-48CE-9624-B649C5A27632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E8B0B9-6233-482F-B9AB-5C2D3D2DD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68E774-FD00-46EC-B0E4-320F00628B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D58D-357B-479E-A2FB-F1AE7F70E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61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7D4D-C58E-4BBE-AB38-777A5DEEFE04}" type="datetimeFigureOut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7B983-9E68-408E-BD74-F524A957E4E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0291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7B983-9E68-408E-BD74-F524A957E4E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30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7EB602-338A-4592-8ACB-C325F2481D54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44D14-0D8D-4910-9EC4-CBC8BBFBAF51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2F384-781D-488D-AA42-734A539B683D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3E287-83A4-4BCA-8880-A07BCEDFB998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BACB5-5A48-4280-BBFB-62C802E5F967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B7C9C2-CAF7-441F-BC99-BC21B2CC7B12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052FF-39BA-4D50-AE9E-EE569B650BDB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2" name="Espaço Reservado para o Número do Slid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EEB05-BC68-4A0C-B5E8-9A74AEDE5D2E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0F8ED-823A-4BD9-9B6B-605FE6DF9D2E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867912" y="868680"/>
            <a:ext cx="731520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BBDBB-F84E-41B7-9BD7-CA5CDC5681BD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E9FB1B-6A6B-4ED6-B757-1A85B646DD90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AF34EEFF-51F9-4305-869D-C6AED71D0A77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kFOxKPbf-I?feature=oembed" TargetMode="Externa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AC04D-159D-369F-98D8-F0BED202CA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623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7" y="758952"/>
            <a:ext cx="9055227" cy="3794760"/>
          </a:xfrm>
        </p:spPr>
        <p:txBody>
          <a:bodyPr rtlCol="0">
            <a:normAutofit/>
          </a:bodyPr>
          <a:lstStyle/>
          <a:p>
            <a:r>
              <a:rPr lang="pt-BR" sz="8800">
                <a:ln w="15875">
                  <a:solidFill>
                    <a:srgbClr val="FFFFFF"/>
                  </a:solidFill>
                </a:ln>
                <a:noFill/>
              </a:rPr>
              <a:t>PROJETO DESEMBARAÇO ADUANEIRO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81F52E9-AABA-D071-BBCE-A41292899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A25A25-918B-4821-7565-51668BAC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387" y="873516"/>
            <a:ext cx="6367940" cy="51206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900" spc="-100">
                <a:ln w="15875">
                  <a:solidFill>
                    <a:srgbClr val="FFFFFF"/>
                  </a:solidFill>
                </a:ln>
                <a:noFill/>
              </a:rPr>
              <a:t>Olá, me chamo Ryan.</a:t>
            </a:r>
            <a:br>
              <a:rPr lang="en-US" sz="2900" spc="-100">
                <a:ln w="15875">
                  <a:solidFill>
                    <a:srgbClr val="FFFFFF"/>
                  </a:solidFill>
                </a:ln>
                <a:noFill/>
              </a:rPr>
            </a:br>
            <a:br>
              <a:rPr lang="en-US" sz="2900" spc="-100">
                <a:ln w="15875">
                  <a:solidFill>
                    <a:srgbClr val="FFFFFF"/>
                  </a:solidFill>
                </a:ln>
                <a:noFill/>
              </a:rPr>
            </a:br>
            <a:r>
              <a:rPr lang="en-US" sz="2900" spc="-100">
                <a:ln w="15875">
                  <a:solidFill>
                    <a:srgbClr val="FFFFFF"/>
                  </a:solidFill>
                </a:ln>
                <a:noFill/>
              </a:rPr>
              <a:t>Desenvolvi em Power BI um Painel de Indicadores que tem por intuito a Análise do Tempo para Desembaraço Aduaneiro em Importações, basicamente a demora que a Receita Federal leva para liberar os nossos produtinhos kkk.</a:t>
            </a:r>
            <a:br>
              <a:rPr lang="en-US" sz="2900" spc="-100">
                <a:ln w="15875">
                  <a:solidFill>
                    <a:srgbClr val="FFFFFF"/>
                  </a:solidFill>
                </a:ln>
                <a:noFill/>
              </a:rPr>
            </a:br>
            <a:br>
              <a:rPr lang="en-US" sz="2900" spc="-100">
                <a:ln w="15875">
                  <a:solidFill>
                    <a:srgbClr val="FFFFFF"/>
                  </a:solidFill>
                </a:ln>
                <a:noFill/>
              </a:rPr>
            </a:br>
            <a:r>
              <a:rPr lang="en-US" sz="2900" spc="-100">
                <a:ln w="15875">
                  <a:solidFill>
                    <a:srgbClr val="FFFFFF"/>
                  </a:solidFill>
                </a:ln>
                <a:noFill/>
              </a:rPr>
              <a:t>Feito com o intuito de Aprimorar e Testar meus conhecimentos em algumas áreas.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32B26AE-A773-FB72-E045-8DD3FBEFF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12" y="2010390"/>
            <a:ext cx="2743200" cy="242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43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rquivos em pastas">
            <a:extLst>
              <a:ext uri="{FF2B5EF4-FFF2-40B4-BE49-F238E27FC236}">
                <a16:creationId xmlns:a16="http://schemas.microsoft.com/office/drawing/2014/main" id="{7447E449-1E92-1F6B-763E-A2CAE980E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6426" r="-2" b="91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14A04E-71F9-D88B-06DE-27F0BC58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2" y="-1544188"/>
            <a:ext cx="6367940" cy="5120639"/>
          </a:xfrm>
        </p:spPr>
        <p:txBody>
          <a:bodyPr>
            <a:normAutofit/>
          </a:bodyPr>
          <a:lstStyle/>
          <a:p>
            <a:r>
              <a:rPr lang="pt-BR" sz="7200">
                <a:ln w="15875">
                  <a:solidFill>
                    <a:srgbClr val="FFFFFF"/>
                  </a:solidFill>
                </a:ln>
                <a:noFill/>
              </a:rPr>
              <a:t>CONJUNTO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C2BF7B-8072-D2DF-70CD-2D5EBB35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51" y="1738997"/>
            <a:ext cx="3947418" cy="512064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Os dados utilizados neste projeto são disponibilizados pelo Governo Federal gratuitamente no "Portal de Dados Abertos".</a:t>
            </a:r>
          </a:p>
          <a:p>
            <a:r>
              <a:rPr lang="pt-BR" dirty="0">
                <a:solidFill>
                  <a:schemeClr val="tx1"/>
                </a:solidFill>
              </a:rPr>
              <a:t>Estes estão intitulados como "Movimentação e Tempos de Despachos Aduaneiros".</a:t>
            </a:r>
          </a:p>
          <a:p>
            <a:r>
              <a:rPr lang="pt-BR" dirty="0">
                <a:solidFill>
                  <a:schemeClr val="tx1"/>
                </a:solidFill>
              </a:rPr>
              <a:t>É disponibilizado um arquivo .</a:t>
            </a:r>
            <a:r>
              <a:rPr lang="pt-BR" dirty="0" err="1">
                <a:solidFill>
                  <a:schemeClr val="tx1"/>
                </a:solidFill>
              </a:rPr>
              <a:t>csv</a:t>
            </a:r>
            <a:r>
              <a:rPr lang="pt-BR" dirty="0">
                <a:solidFill>
                  <a:schemeClr val="tx1"/>
                </a:solidFill>
              </a:rPr>
              <a:t>, como exemplo ao lado, com mais de oito mil linhas. Além disso também é disponibilizado um arquivo com as explicações das informações presentes no arquivo.</a:t>
            </a:r>
          </a:p>
        </p:txBody>
      </p:sp>
      <p:pic>
        <p:nvPicPr>
          <p:cNvPr id="6" name="Imagem 6" descr="Tabela&#10;&#10;Descrição gerada automaticamente">
            <a:extLst>
              <a:ext uri="{FF2B5EF4-FFF2-40B4-BE49-F238E27FC236}">
                <a16:creationId xmlns:a16="http://schemas.microsoft.com/office/drawing/2014/main" id="{883F6DE5-78EB-D93F-0218-A683B9A0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81" y="1308070"/>
            <a:ext cx="5339644" cy="3272897"/>
          </a:xfrm>
          <a:prstGeom prst="rect">
            <a:avLst/>
          </a:prstGeom>
        </p:spPr>
      </p:pic>
      <p:pic>
        <p:nvPicPr>
          <p:cNvPr id="7" name="Imagem 8" descr="Texto&#10;&#10;Descrição gerada automaticamente">
            <a:extLst>
              <a:ext uri="{FF2B5EF4-FFF2-40B4-BE49-F238E27FC236}">
                <a16:creationId xmlns:a16="http://schemas.microsoft.com/office/drawing/2014/main" id="{04796DBC-D82B-589F-153B-806427FE8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622" y="4648736"/>
            <a:ext cx="4474162" cy="111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7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lose de tachinhas em rota de mapa">
            <a:extLst>
              <a:ext uri="{FF2B5EF4-FFF2-40B4-BE49-F238E27FC236}">
                <a16:creationId xmlns:a16="http://schemas.microsoft.com/office/drawing/2014/main" id="{0CA1431D-679C-A606-8556-A0E0B929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r="-2" b="154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14A04E-71F9-D88B-06DE-27F0BC58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6367940" cy="5120639"/>
          </a:xfrm>
        </p:spPr>
        <p:txBody>
          <a:bodyPr>
            <a:normAutofit/>
          </a:bodyPr>
          <a:lstStyle/>
          <a:p>
            <a:r>
              <a:rPr lang="pt-BR" sz="7200">
                <a:ln w="15875">
                  <a:solidFill>
                    <a:srgbClr val="FFFFFF"/>
                  </a:solidFill>
                </a:ln>
                <a:noFill/>
              </a:rPr>
              <a:t>A SAGA DO MAPA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C2BF7B-8072-D2DF-70CD-2D5EBB35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207" y="864108"/>
            <a:ext cx="3947418" cy="5120640"/>
          </a:xfrm>
        </p:spPr>
        <p:txBody>
          <a:bodyPr>
            <a:normAutofit/>
          </a:bodyPr>
          <a:lstStyle/>
          <a:p>
            <a:r>
              <a:rPr lang="pt-BR" sz="1700">
                <a:solidFill>
                  <a:schemeClr val="tx1"/>
                </a:solidFill>
              </a:rPr>
              <a:t>Tinha desde o início a intenção de desenvolver um indicador com o visual de Mapa Coroplético, mostrando as unidades da receita que mais demoram em seus desembaraços.</a:t>
            </a:r>
          </a:p>
          <a:p>
            <a:r>
              <a:rPr lang="pt-BR" sz="1700">
                <a:solidFill>
                  <a:schemeClr val="tx1"/>
                </a:solidFill>
              </a:rPr>
              <a:t>Para isso tive que pensar em uma forma alternativa de trazer os dados de localidades para o Power BI, tendo em vista que os fornecidos pelo arquivo .csv não eram reconhecidos pelo BI.</a:t>
            </a:r>
          </a:p>
          <a:p>
            <a:r>
              <a:rPr lang="pt-BR" sz="1700">
                <a:solidFill>
                  <a:schemeClr val="tx1"/>
                </a:solidFill>
              </a:rPr>
              <a:t>Achei muito trabalhoso pesquisar no Google Maps cada unidade e salvar seu endereço, logo pensei em reduzir as buscas manuais com meus conhecimentos em Web Scraping.</a:t>
            </a:r>
          </a:p>
          <a:p>
            <a:r>
              <a:rPr lang="pt-BR" sz="1700">
                <a:solidFill>
                  <a:schemeClr val="tx1"/>
                </a:solidFill>
              </a:rPr>
              <a:t>Utilizando a biblioteca Selenium em Python, desenvolvi um Bot para buscar os endereços das Unidades da receita.</a:t>
            </a:r>
          </a:p>
        </p:txBody>
      </p:sp>
    </p:spTree>
    <p:extLst>
      <p:ext uri="{BB962C8B-B14F-4D97-AF65-F5344CB8AC3E}">
        <p14:creationId xmlns:p14="http://schemas.microsoft.com/office/powerpoint/2010/main" val="971024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ssoa apontando em um mapa">
            <a:extLst>
              <a:ext uri="{FF2B5EF4-FFF2-40B4-BE49-F238E27FC236}">
                <a16:creationId xmlns:a16="http://schemas.microsoft.com/office/drawing/2014/main" id="{0D1AA74B-9A5A-912D-2DED-CC9B65F6F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50F2D6-3BDA-C72B-82E8-42A4889A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757" y="-1515966"/>
            <a:ext cx="6367940" cy="4114047"/>
          </a:xfrm>
        </p:spPr>
        <p:txBody>
          <a:bodyPr>
            <a:normAutofit/>
          </a:bodyPr>
          <a:lstStyle/>
          <a:p>
            <a:r>
              <a:rPr lang="pt-BR" sz="7200">
                <a:ln w="15875">
                  <a:solidFill>
                    <a:srgbClr val="FFFFFF"/>
                  </a:solidFill>
                </a:ln>
                <a:noFill/>
              </a:rPr>
              <a:t>WEB SCRAPING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23C899-499A-55D1-DFF6-BD695DA5C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92" y="873515"/>
            <a:ext cx="3947418" cy="5120640"/>
          </a:xfrm>
        </p:spPr>
        <p:txBody>
          <a:bodyPr>
            <a:normAutofit lnSpcReduction="10000"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Para tal carreguei em um arquivo .</a:t>
            </a:r>
            <a:r>
              <a:rPr lang="pt-BR" sz="1600" dirty="0" err="1">
                <a:solidFill>
                  <a:schemeClr val="tx1"/>
                </a:solidFill>
              </a:rPr>
              <a:t>csv</a:t>
            </a:r>
            <a:r>
              <a:rPr lang="pt-BR" sz="1600" dirty="0">
                <a:solidFill>
                  <a:schemeClr val="tx1"/>
                </a:solidFill>
              </a:rPr>
              <a:t> os nomes das Unidades da Receita Federal, nomeado como "Nua.csv" (Nua = Nome Unidades).</a:t>
            </a:r>
          </a:p>
          <a:p>
            <a:r>
              <a:rPr lang="pt-BR" sz="1600" dirty="0">
                <a:solidFill>
                  <a:schemeClr val="tx1"/>
                </a:solidFill>
              </a:rPr>
              <a:t>Basicamente o .</a:t>
            </a:r>
            <a:r>
              <a:rPr lang="pt-BR" sz="1600" dirty="0" err="1">
                <a:solidFill>
                  <a:schemeClr val="tx1"/>
                </a:solidFill>
              </a:rPr>
              <a:t>py</a:t>
            </a:r>
            <a:r>
              <a:rPr lang="pt-BR" sz="1600" dirty="0">
                <a:solidFill>
                  <a:schemeClr val="tx1"/>
                </a:solidFill>
              </a:rPr>
              <a:t> desenvolvido direcionava ao Google Maps o nome a ser pesquisado e trazia o endereço obtido, havia três possibilidades de saída dessas informações, o endereço e dois tratamentos de erros, um para quando o Maps achava mais de uma unidade com o mesmo nome e outro para quando não achava nada.</a:t>
            </a:r>
          </a:p>
          <a:p>
            <a:r>
              <a:rPr lang="pt-BR" sz="1600" dirty="0">
                <a:solidFill>
                  <a:schemeClr val="tx1"/>
                </a:solidFill>
              </a:rPr>
              <a:t>Essas últimas duas tive que infelizmente tratar de outras formas, as que o sistema trazia como "mais de uma opção" eu decidi trazer como endereço a cidade da unidade e as demais trazidas como "não encontrou" realizei a busca manualmente.</a:t>
            </a:r>
          </a:p>
          <a:p>
            <a:r>
              <a:rPr lang="pt-BR" sz="1600" dirty="0">
                <a:solidFill>
                  <a:schemeClr val="tx1"/>
                </a:solidFill>
              </a:rPr>
              <a:t>Deixarei ao lado o script Python para busca dos endereços.</a:t>
            </a:r>
          </a:p>
        </p:txBody>
      </p:sp>
      <p:pic>
        <p:nvPicPr>
          <p:cNvPr id="4" name="Imagem 5" descr="Texto&#10;&#10;Descrição gerada automaticamente">
            <a:extLst>
              <a:ext uri="{FF2B5EF4-FFF2-40B4-BE49-F238E27FC236}">
                <a16:creationId xmlns:a16="http://schemas.microsoft.com/office/drawing/2014/main" id="{36714282-5E5E-7D10-765D-5C461C5A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472" y="1460084"/>
            <a:ext cx="7983127" cy="39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5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ças de metal de jogo da velha">
            <a:extLst>
              <a:ext uri="{FF2B5EF4-FFF2-40B4-BE49-F238E27FC236}">
                <a16:creationId xmlns:a16="http://schemas.microsoft.com/office/drawing/2014/main" id="{99470406-4116-722F-F0DA-B149D3F22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9874" r="-2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56BAEB-C737-E54D-3E47-755FAE57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" y="-1006256"/>
            <a:ext cx="6367940" cy="4051860"/>
          </a:xfrm>
        </p:spPr>
        <p:txBody>
          <a:bodyPr>
            <a:normAutofit/>
          </a:bodyPr>
          <a:lstStyle/>
          <a:p>
            <a:r>
              <a:rPr lang="pt-BR" sz="7200">
                <a:ln w="15875">
                  <a:solidFill>
                    <a:srgbClr val="FFFFFF"/>
                  </a:solidFill>
                </a:ln>
                <a:noFill/>
              </a:rPr>
              <a:t>TRATAMENTO NO 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73831-558E-EBB2-BC22-94E39A05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2" y="1715173"/>
            <a:ext cx="3947418" cy="512064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Bom, a partir disso todo o tratamento e condicionamento dos dados foi realizado dentro do Power BI e Power Query, ou seja, em Funções DAX e Linguagem M.</a:t>
            </a:r>
          </a:p>
          <a:p>
            <a:r>
              <a:rPr lang="pt-BR" dirty="0">
                <a:solidFill>
                  <a:schemeClr val="tx1"/>
                </a:solidFill>
              </a:rPr>
              <a:t>Um dos tratamentos feitos foi o cálculo de casos acima da média de tempo para desembaraço, os que atrasaram, desenvolvido em Função DAX, calculei a média para liberação em cada canal, tendo como saída o número um, caso aquela linha conste como acima da média, e zero caso não.</a:t>
            </a:r>
          </a:p>
        </p:txBody>
      </p:sp>
      <p:pic>
        <p:nvPicPr>
          <p:cNvPr id="4" name="Imagem 5" descr="Texto&#10;&#10;Descrição gerada automaticamente">
            <a:extLst>
              <a:ext uri="{FF2B5EF4-FFF2-40B4-BE49-F238E27FC236}">
                <a16:creationId xmlns:a16="http://schemas.microsoft.com/office/drawing/2014/main" id="{BEA7D853-F88E-4A05-C43D-BAD3BA00E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361" y="3050449"/>
            <a:ext cx="7908967" cy="20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15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 descr="Bobina de filme e claquete">
            <a:extLst>
              <a:ext uri="{FF2B5EF4-FFF2-40B4-BE49-F238E27FC236}">
                <a16:creationId xmlns:a16="http://schemas.microsoft.com/office/drawing/2014/main" id="{2508A246-4A24-3D6C-E583-0E55785755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12551" b="31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BD308D-371F-E192-0537-147E908B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4" y="3385293"/>
            <a:ext cx="6048089" cy="5120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>
                <a:ln w="15875">
                  <a:solidFill>
                    <a:srgbClr val="FFFFFF"/>
                  </a:solidFill>
                </a:ln>
                <a:noFill/>
              </a:rPr>
              <a:t>RESULTADO EM VÍDEO</a:t>
            </a:r>
            <a:endParaRPr lang="en-US" sz="7200" dirty="0">
              <a:ln w="15875">
                <a:solidFill>
                  <a:srgbClr val="FFFFFF"/>
                </a:solidFill>
              </a:ln>
            </a:endParaRPr>
          </a:p>
        </p:txBody>
      </p:sp>
      <p:pic>
        <p:nvPicPr>
          <p:cNvPr id="8" name="Mídia Online 7" title="Teste Projeto Desembaraço Aduaneiro">
            <a:hlinkClick r:id="" action="ppaction://media"/>
            <a:extLst>
              <a:ext uri="{FF2B5EF4-FFF2-40B4-BE49-F238E27FC236}">
                <a16:creationId xmlns:a16="http://schemas.microsoft.com/office/drawing/2014/main" id="{89125F6D-1737-D7CA-297F-91EEA4B4B6F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62691" y="399172"/>
            <a:ext cx="8653516" cy="42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8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Quadro</vt:lpstr>
      <vt:lpstr>PROJETO DESEMBARAÇO ADUANEIRO</vt:lpstr>
      <vt:lpstr>Olá, me chamo Ryan.  Desenvolvi em Power BI um Painel de Indicadores que tem por intuito a Análise do Tempo para Desembaraço Aduaneiro em Importações, basicamente a demora que a Receita Federal leva para liberar os nossos produtinhos kkk.  Feito com o intuito de Aprimorar e Testar meus conhecimentos em algumas áreas.</vt:lpstr>
      <vt:lpstr>CONJUNTO DE DADOS</vt:lpstr>
      <vt:lpstr>A SAGA DO MAPA</vt:lpstr>
      <vt:lpstr>WEB SCRAPING</vt:lpstr>
      <vt:lpstr>TRATAMENTO NO POWER BI</vt:lpstr>
      <vt:lpstr>RESULTADO EM VÍDEO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326</cp:revision>
  <dcterms:created xsi:type="dcterms:W3CDTF">2023-07-14T04:21:26Z</dcterms:created>
  <dcterms:modified xsi:type="dcterms:W3CDTF">2023-07-14T05:40:37Z</dcterms:modified>
</cp:coreProperties>
</file>