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479" r:id="rId2"/>
    <p:sldId id="302" r:id="rId3"/>
    <p:sldId id="300" r:id="rId4"/>
    <p:sldId id="267" r:id="rId5"/>
    <p:sldId id="478" r:id="rId6"/>
    <p:sldId id="480" r:id="rId7"/>
    <p:sldId id="481" r:id="rId8"/>
    <p:sldId id="309" r:id="rId9"/>
    <p:sldId id="482" r:id="rId10"/>
    <p:sldId id="308" r:id="rId11"/>
    <p:sldId id="299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002"/>
    <a:srgbClr val="D02C27"/>
    <a:srgbClr val="9DAFB5"/>
    <a:srgbClr val="3A3A3A"/>
    <a:srgbClr val="5EC1E8"/>
    <a:srgbClr val="E7D0A4"/>
    <a:srgbClr val="A97700"/>
    <a:srgbClr val="252525"/>
    <a:srgbClr val="88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1"/>
  </p:normalViewPr>
  <p:slideViewPr>
    <p:cSldViewPr snapToGrid="0" snapToObjects="1">
      <p:cViewPr varScale="1">
        <p:scale>
          <a:sx n="142" d="100"/>
          <a:sy n="142" d="100"/>
        </p:scale>
        <p:origin x="2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3" d="100"/>
          <a:sy n="173" d="100"/>
        </p:scale>
        <p:origin x="3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238F6-4B31-8D47-AF4C-C55DDA543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1317-B945-6343-A72C-5C8D0AFB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483AF-EE19-D740-B85B-ECC3273A2FC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3068F-4DE7-6742-A803-784BD186FD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C3D8-F2BE-C449-84E6-362E3C7153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2DB6-2B11-D643-A517-4332A5155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2A85EF60-C73A-944A-B61E-7CEC8FBBB1E3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27D59322-A0F9-C34C-96A5-6A4FB0854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70487-7651-4336-841D-D8B00CE541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2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697-14F6-7047-9F08-B022F7433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22363"/>
            <a:ext cx="899621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6B83-8E92-A247-BEE4-05B8A703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602038"/>
            <a:ext cx="89962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397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702A-16AB-6349-B343-36D26B10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6" y="1154545"/>
            <a:ext cx="9617363" cy="5361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89B78-4E50-E245-ABE2-21CC9950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CDCD-8683-9F45-9E26-B73447DF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2056" y="6311900"/>
            <a:ext cx="841744" cy="365125"/>
          </a:xfrm>
          <a:prstGeom prst="rect">
            <a:avLst/>
          </a:prstGeom>
        </p:spPr>
        <p:txBody>
          <a:bodyPr/>
          <a:lstStyle/>
          <a:p>
            <a:fld id="{E733F547-3E62-DC4A-A97F-376384D3274D}" type="datetimeFigureOut">
              <a:rPr lang="en-US" smtClean="0"/>
              <a:t>10/8/2021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A9609-F002-D449-8190-0AAA89251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90255"/>
            <a:ext cx="2628900" cy="44867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2DE4F-626B-C34C-B5B7-55BEEC55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1782" y="365125"/>
            <a:ext cx="69007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E006-1C48-C44F-908B-F13859C1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1782" y="6356350"/>
            <a:ext cx="648161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A38D-EABB-BB40-B770-6998566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43F7E-7BF6-8D43-A74E-5A009D36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8B43-14F3-204E-943C-1A43AD3C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82" y="790429"/>
            <a:ext cx="7054004" cy="492568"/>
          </a:xfrm>
          <a:solidFill>
            <a:schemeClr val="bg1"/>
          </a:solidFill>
        </p:spPr>
        <p:txBody>
          <a:bodyPr lIns="288000" tIns="0" rIns="288000" bIns="0">
            <a:normAutofit/>
          </a:bodyPr>
          <a:lstStyle>
            <a:lvl1pPr>
              <a:defRPr sz="3200" b="1" i="0">
                <a:latin typeface="Arial 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0895-2E44-4746-96AE-8E97AD5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E5C7-4E6F-E746-A92C-EC3BB4BA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ECE3-D448-8846-AA70-BFB2894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3F547-3E62-DC4A-A97F-376384D327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C972-5BAA-7B4B-8467-7F83F11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820B-B64B-C34B-A3F7-412F5ED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43F7E-7BF6-8D43-A74E-5A009D36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8EE3-7D45-1545-A500-952EA8A4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82" y="1930585"/>
            <a:ext cx="9675668" cy="553998"/>
          </a:xfrm>
        </p:spPr>
        <p:txBody>
          <a:bodyPr anchor="b"/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7224-9324-2046-B2AA-B0ED6456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782" y="2632365"/>
            <a:ext cx="9675668" cy="34572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5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8A8-36FB-AF42-8C9A-B238D09E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6" y="1108456"/>
            <a:ext cx="961736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35B3-D077-9541-A161-DA8894929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436" y="1825625"/>
            <a:ext cx="428336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4FAC2-332C-E44A-A587-47224E09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87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0772-47F3-574F-94F7-43C417AB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82" y="365125"/>
            <a:ext cx="96836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8963-2EA3-CB41-A650-898092C0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782" y="1681163"/>
            <a:ext cx="43257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D009-4475-C84D-AFFE-F0B4CF6A1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1782" y="2505075"/>
            <a:ext cx="43257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062FB-B868-6345-AE5D-77DF01C9C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214B9-0B24-3541-8F2D-D6D6DD091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6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564D-BC8D-A743-B993-BC141B17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6" y="1108456"/>
            <a:ext cx="961736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7682A-DDAB-304B-AB58-30CB00DA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436" y="6356350"/>
            <a:ext cx="641696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0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8FE64-EB4F-3E4A-8F97-1BBCCB70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1782" y="6356350"/>
            <a:ext cx="648161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376-5F3B-194A-9D14-307C8157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457200"/>
            <a:ext cx="31926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A365-AA04-4F48-B41F-2184B0C1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6145"/>
            <a:ext cx="6172200" cy="4604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D4943-183A-3A4A-92A1-EAF5C6BB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9418" y="2057400"/>
            <a:ext cx="31926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7EF9-E848-0648-BA85-2084BE8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9418" y="6356350"/>
            <a:ext cx="65739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EA7F-6297-5848-BD38-4575782E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457200"/>
            <a:ext cx="31926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DDD9-0BA2-9B43-BEE0-88675637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A4B49-1511-ED42-8FB7-9898F75B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9418" y="2057400"/>
            <a:ext cx="31926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9295-3B4E-1847-A5BF-9EDDA306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9418" y="6356350"/>
            <a:ext cx="65739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4E5-857B-1040-9017-0BC2F08E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43F7E-7BF6-8D43-A74E-5A009D36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727CE-E577-C34B-8AC6-2E17E1CE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6" y="1108456"/>
            <a:ext cx="9617364" cy="553998"/>
          </a:xfrm>
          <a:prstGeom prst="rect">
            <a:avLst/>
          </a:prstGeom>
        </p:spPr>
        <p:txBody>
          <a:bodyPr vert="horz" wrap="square" lIns="144000" tIns="0" rIns="14400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B3E8-B0D5-404A-A375-02744103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436" y="1825625"/>
            <a:ext cx="9617364" cy="414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1"/>
          </a:solidFill>
          <a:latin typeface="Arial Bold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373F-DBCB-954F-8A90-053B9500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638" y="1861195"/>
            <a:ext cx="6116407" cy="2506410"/>
          </a:xfrm>
        </p:spPr>
        <p:txBody>
          <a:bodyPr lIns="288000" rIns="288000"/>
          <a:lstStyle/>
          <a:p>
            <a:pPr algn="l"/>
            <a:r>
              <a:rPr lang="en-GB" sz="4000" b="1" dirty="0">
                <a:latin typeface="+mn-lt"/>
              </a:rPr>
              <a:t>CAPE: Context-Aware Private Embeddings for Private Language Learning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14F3F-C451-8C4C-8EA4-B4F0F927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4638" y="4698142"/>
            <a:ext cx="5855391" cy="501521"/>
          </a:xfrm>
        </p:spPr>
        <p:txBody>
          <a:bodyPr lIns="288000" tIns="72000" rIns="288000">
            <a:normAutofit fontScale="77500" lnSpcReduction="20000"/>
          </a:bodyPr>
          <a:lstStyle/>
          <a:p>
            <a:pPr algn="l"/>
            <a:r>
              <a:rPr lang="en-GB" dirty="0">
                <a:latin typeface="+mn-lt"/>
              </a:rPr>
              <a:t>Richard Plant, Dimitra </a:t>
            </a:r>
            <a:r>
              <a:rPr lang="en-GB" dirty="0" err="1">
                <a:latin typeface="+mn-lt"/>
              </a:rPr>
              <a:t>Gkatzia</a:t>
            </a:r>
            <a:r>
              <a:rPr lang="en-GB" dirty="0">
                <a:latin typeface="+mn-lt"/>
              </a:rPr>
              <a:t>, Valerio Giuffrida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C8DB4-1EC7-F744-90E6-4C53DC775A7C}"/>
              </a:ext>
            </a:extLst>
          </p:cNvPr>
          <p:cNvCxnSpPr>
            <a:cxnSpLocks/>
          </p:cNvCxnSpPr>
          <p:nvPr/>
        </p:nvCxnSpPr>
        <p:spPr>
          <a:xfrm>
            <a:off x="1784077" y="1556084"/>
            <a:ext cx="187692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F1D8ED6-9774-9642-8C41-CCA1D958A6B1}"/>
              </a:ext>
            </a:extLst>
          </p:cNvPr>
          <p:cNvSpPr txBox="1">
            <a:spLocks/>
          </p:cNvSpPr>
          <p:nvPr/>
        </p:nvSpPr>
        <p:spPr>
          <a:xfrm>
            <a:off x="1898238" y="5243151"/>
            <a:ext cx="8966497" cy="620993"/>
          </a:xfrm>
          <a:prstGeom prst="rect">
            <a:avLst/>
          </a:prstGeom>
          <a:solidFill>
            <a:schemeClr val="accent4"/>
          </a:solidFill>
        </p:spPr>
        <p:txBody>
          <a:bodyPr vert="horz" lIns="288000" tIns="0" rIns="28800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Where do we go from here?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B0AFC19F-6F31-3946-9209-FD3BF89704CB}"/>
              </a:ext>
            </a:extLst>
          </p:cNvPr>
          <p:cNvSpPr/>
          <p:nvPr/>
        </p:nvSpPr>
        <p:spPr>
          <a:xfrm>
            <a:off x="1898238" y="1421750"/>
            <a:ext cx="2661486" cy="3480990"/>
          </a:xfrm>
          <a:prstGeom prst="snip1Rect">
            <a:avLst/>
          </a:prstGeom>
          <a:solidFill>
            <a:schemeClr val="tx1"/>
          </a:solidFill>
          <a:ln w="635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A3A3A"/>
              </a:solidFill>
              <a:latin typeface="Arial Regula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6FF272-B76B-B64E-8F04-76C6B61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238" y="1421750"/>
            <a:ext cx="2642109" cy="1353723"/>
          </a:xfrm>
        </p:spPr>
        <p:txBody>
          <a:bodyPr lIns="288000" tIns="360000" rIns="288000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+mn-lt"/>
              </a:rPr>
              <a:t>Multilingual datasets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20470636-E4A9-8D40-9357-201380CEE8A1}"/>
              </a:ext>
            </a:extLst>
          </p:cNvPr>
          <p:cNvSpPr/>
          <p:nvPr/>
        </p:nvSpPr>
        <p:spPr>
          <a:xfrm>
            <a:off x="4988316" y="1421750"/>
            <a:ext cx="2661486" cy="3480990"/>
          </a:xfrm>
          <a:prstGeom prst="snip1Rect">
            <a:avLst/>
          </a:prstGeom>
          <a:solidFill>
            <a:schemeClr val="accent6"/>
          </a:solidFill>
          <a:ln w="635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A3A3A"/>
              </a:solidFill>
              <a:latin typeface="Arial Regular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A85F20-533F-1A45-A649-E30F1E55BE0F}"/>
              </a:ext>
            </a:extLst>
          </p:cNvPr>
          <p:cNvSpPr txBox="1">
            <a:spLocks/>
          </p:cNvSpPr>
          <p:nvPr/>
        </p:nvSpPr>
        <p:spPr>
          <a:xfrm>
            <a:off x="4998004" y="1421751"/>
            <a:ext cx="2642109" cy="1273250"/>
          </a:xfrm>
          <a:prstGeom prst="rect">
            <a:avLst/>
          </a:prstGeom>
        </p:spPr>
        <p:txBody>
          <a:bodyPr vert="horz" lIns="288000" tIns="360000" rIns="288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3A3A3A"/>
                </a:solidFill>
                <a:latin typeface="+mn-lt"/>
              </a:rPr>
              <a:t>Better noise calibration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4FEA4A1C-6401-8D46-BB95-3E7AA4048AAB}"/>
              </a:ext>
            </a:extLst>
          </p:cNvPr>
          <p:cNvSpPr/>
          <p:nvPr/>
        </p:nvSpPr>
        <p:spPr>
          <a:xfrm>
            <a:off x="8107460" y="1421750"/>
            <a:ext cx="2661486" cy="3480990"/>
          </a:xfrm>
          <a:prstGeom prst="snip1Rect">
            <a:avLst/>
          </a:prstGeom>
          <a:solidFill>
            <a:schemeClr val="accent3"/>
          </a:solidFill>
          <a:ln w="635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A3A3A"/>
              </a:solidFill>
              <a:latin typeface="Arial Regular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EE90B73-A5BD-C84C-BDF2-F47A7CDD389B}"/>
              </a:ext>
            </a:extLst>
          </p:cNvPr>
          <p:cNvSpPr txBox="1">
            <a:spLocks/>
          </p:cNvSpPr>
          <p:nvPr/>
        </p:nvSpPr>
        <p:spPr>
          <a:xfrm>
            <a:off x="8107460" y="1421751"/>
            <a:ext cx="2642109" cy="1203116"/>
          </a:xfrm>
          <a:prstGeom prst="rect">
            <a:avLst/>
          </a:prstGeom>
        </p:spPr>
        <p:txBody>
          <a:bodyPr vert="horz" lIns="288000" tIns="360000" rIns="288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3A3A3A"/>
                </a:solidFill>
                <a:latin typeface="+mn-lt"/>
              </a:rPr>
              <a:t>Private by 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2899D-B877-7649-91FE-4F1A1068461E}"/>
              </a:ext>
            </a:extLst>
          </p:cNvPr>
          <p:cNvSpPr txBox="1"/>
          <p:nvPr/>
        </p:nvSpPr>
        <p:spPr>
          <a:xfrm>
            <a:off x="1888549" y="2695000"/>
            <a:ext cx="2651798" cy="2035622"/>
          </a:xfrm>
          <a:prstGeom prst="rect">
            <a:avLst/>
          </a:prstGeom>
          <a:noFill/>
        </p:spPr>
        <p:txBody>
          <a:bodyPr wrap="square" lIns="288000" tIns="0" rIns="28800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>
                <a:solidFill>
                  <a:schemeClr val="bg1"/>
                </a:solidFill>
              </a:rPr>
              <a:t>Most current research concentrates on very high resource languages, primarily English. </a:t>
            </a:r>
          </a:p>
          <a:p>
            <a:pPr>
              <a:lnSpc>
                <a:spcPts val="16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</a:pPr>
            <a:r>
              <a:rPr lang="en-US" sz="1200" dirty="0">
                <a:solidFill>
                  <a:schemeClr val="bg1"/>
                </a:solidFill>
              </a:rPr>
              <a:t>Intuitively, languages vary widely in demographic grammatical markers, which could make an attackers’ work much easier.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7354D-E23B-2A44-8879-248A0A2EAEB0}"/>
              </a:ext>
            </a:extLst>
          </p:cNvPr>
          <p:cNvSpPr txBox="1"/>
          <p:nvPr/>
        </p:nvSpPr>
        <p:spPr>
          <a:xfrm>
            <a:off x="4993159" y="2697597"/>
            <a:ext cx="2651798" cy="1830437"/>
          </a:xfrm>
          <a:prstGeom prst="rect">
            <a:avLst/>
          </a:prstGeom>
          <a:noFill/>
        </p:spPr>
        <p:txBody>
          <a:bodyPr wrap="square" lIns="288000" tIns="0" rIns="28800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>
                <a:solidFill>
                  <a:srgbClr val="3A3A3A"/>
                </a:solidFill>
              </a:rPr>
              <a:t>Classic differential privacy calibrates additive noise to the sensitivity of a query, a quantity that is not well defined in the case of text embeddings. We recommend here work in relaxing the definition, especially Metric Differential Privacy</a:t>
            </a:r>
            <a:r>
              <a:rPr lang="en-US" sz="1200" baseline="30000" dirty="0">
                <a:solidFill>
                  <a:srgbClr val="3A3A3A"/>
                </a:solidFill>
              </a:rPr>
              <a:t>1,2</a:t>
            </a:r>
            <a:r>
              <a:rPr lang="en-US" sz="1200" dirty="0">
                <a:solidFill>
                  <a:srgbClr val="3A3A3A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188509-6CB4-7F4C-9797-7D02FD5FE8AC}"/>
              </a:ext>
            </a:extLst>
          </p:cNvPr>
          <p:cNvSpPr txBox="1"/>
          <p:nvPr/>
        </p:nvSpPr>
        <p:spPr>
          <a:xfrm>
            <a:off x="8069318" y="2692428"/>
            <a:ext cx="2795417" cy="1830437"/>
          </a:xfrm>
          <a:prstGeom prst="rect">
            <a:avLst/>
          </a:prstGeom>
          <a:noFill/>
        </p:spPr>
        <p:txBody>
          <a:bodyPr wrap="square" lIns="288000" tIns="0" rIns="28800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GB" sz="1200" dirty="0">
                <a:solidFill>
                  <a:schemeClr val="bg1"/>
                </a:solidFill>
              </a:rPr>
              <a:t>Our method requires the identification and annotation of sensitive attributes in the dataset used for downstream tasks.</a:t>
            </a:r>
          </a:p>
          <a:p>
            <a:pPr>
              <a:lnSpc>
                <a:spcPts val="1600"/>
              </a:lnSpc>
            </a:pPr>
            <a:endParaRPr lang="en-GB" sz="1200" dirty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</a:pPr>
            <a:r>
              <a:rPr lang="en-GB" sz="1200" dirty="0">
                <a:solidFill>
                  <a:schemeClr val="bg1"/>
                </a:solidFill>
              </a:rPr>
              <a:t>A more straightforward approach involving fine-tuning a large language model to produce private embeddings has appeal.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7F1CB-C0C8-4D20-B96F-CC163F812656}"/>
              </a:ext>
            </a:extLst>
          </p:cNvPr>
          <p:cNvSpPr txBox="1"/>
          <p:nvPr/>
        </p:nvSpPr>
        <p:spPr>
          <a:xfrm>
            <a:off x="4675314" y="6046392"/>
            <a:ext cx="297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 err="1"/>
              <a:t>Feyisetan</a:t>
            </a:r>
            <a:r>
              <a:rPr lang="en-GB" sz="1400" dirty="0"/>
              <a:t> et al. (2020)</a:t>
            </a:r>
          </a:p>
          <a:p>
            <a:pPr marL="342900" indent="-342900">
              <a:buAutoNum type="arabicPeriod"/>
            </a:pPr>
            <a:r>
              <a:rPr lang="en-GB" sz="1400" dirty="0"/>
              <a:t>Fernandes (2021)</a:t>
            </a:r>
          </a:p>
        </p:txBody>
      </p:sp>
    </p:spTree>
    <p:extLst>
      <p:ext uri="{BB962C8B-B14F-4D97-AF65-F5344CB8AC3E}">
        <p14:creationId xmlns:p14="http://schemas.microsoft.com/office/powerpoint/2010/main" val="295063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72900B-66B5-8141-80BD-9B2EB7AF68BF}"/>
              </a:ext>
            </a:extLst>
          </p:cNvPr>
          <p:cNvSpPr/>
          <p:nvPr/>
        </p:nvSpPr>
        <p:spPr>
          <a:xfrm>
            <a:off x="9063318" y="5907741"/>
            <a:ext cx="2707341" cy="600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FBF3B-8405-4444-AAA4-A5161B83E06A}"/>
              </a:ext>
            </a:extLst>
          </p:cNvPr>
          <p:cNvSpPr txBox="1"/>
          <p:nvPr/>
        </p:nvSpPr>
        <p:spPr>
          <a:xfrm>
            <a:off x="4578096" y="3799343"/>
            <a:ext cx="3035808" cy="554113"/>
          </a:xfrm>
          <a:prstGeom prst="rect">
            <a:avLst/>
          </a:prstGeom>
          <a:solidFill>
            <a:schemeClr val="tx2"/>
          </a:solidFill>
        </p:spPr>
        <p:txBody>
          <a:bodyPr wrap="square" tIns="0" bIns="10800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200" b="1" dirty="0">
                <a:solidFill>
                  <a:schemeClr val="bg1"/>
                </a:solidFill>
              </a:rPr>
              <a:t>r.plant@napier.ac.uk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5274AC-6963-0F43-B783-BD8A8BFF8DEA}"/>
              </a:ext>
            </a:extLst>
          </p:cNvPr>
          <p:cNvSpPr txBox="1">
            <a:spLocks/>
          </p:cNvSpPr>
          <p:nvPr/>
        </p:nvSpPr>
        <p:spPr>
          <a:xfrm>
            <a:off x="2317377" y="865848"/>
            <a:ext cx="7557247" cy="2387600"/>
          </a:xfrm>
          <a:prstGeom prst="rect">
            <a:avLst/>
          </a:prstGeom>
        </p:spPr>
        <p:txBody>
          <a:bodyPr lIns="288000" rIns="28800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latin typeface="+mn-lt"/>
              </a:rPr>
              <a:t>Thank you for your time!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5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55FE220-AD9A-D548-BF93-1807381FF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349" b="-18349"/>
          <a:stretch/>
        </p:blipFill>
        <p:spPr>
          <a:xfrm>
            <a:off x="0" y="-1248365"/>
            <a:ext cx="7396480" cy="9370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44EFD-5545-E248-A456-7C5C095E63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7756" cy="6858000"/>
          </a:xfrm>
          <a:prstGeom prst="rect">
            <a:avLst/>
          </a:prstGeom>
        </p:spPr>
      </p:pic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9F72AA60-1871-9948-80B7-A7F5A259FFC4}"/>
              </a:ext>
            </a:extLst>
          </p:cNvPr>
          <p:cNvSpPr/>
          <p:nvPr/>
        </p:nvSpPr>
        <p:spPr>
          <a:xfrm>
            <a:off x="4475181" y="1172585"/>
            <a:ext cx="7202245" cy="5459504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18E26-AF32-AC42-9CE4-C9CAA509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1" y="739587"/>
            <a:ext cx="2772976" cy="1512794"/>
          </a:xfrm>
          <a:solidFill>
            <a:schemeClr val="tx2"/>
          </a:solidFill>
        </p:spPr>
        <p:txBody>
          <a:bodyPr lIns="288000" tIns="72000" rIns="288000" bIns="0" anchor="t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Why do we care about privacy?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1099-238C-B348-BF4B-3A5BA744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654" y="1586753"/>
            <a:ext cx="6119557" cy="4744122"/>
          </a:xfrm>
        </p:spPr>
        <p:txBody>
          <a:bodyPr lIns="288000" tIns="360000" rIns="288000">
            <a:noAutofit/>
          </a:bodyPr>
          <a:lstStyle/>
          <a:p>
            <a:pPr lvl="0"/>
            <a:r>
              <a:rPr lang="en-GB" sz="2400" dirty="0">
                <a:latin typeface="+mn-lt"/>
              </a:rPr>
              <a:t>We have a responsibility to limit the amount of private information our models may expose</a:t>
            </a:r>
            <a:endParaRPr lang="en-GB" sz="2400" b="0" dirty="0">
              <a:latin typeface="+mn-lt"/>
            </a:endParaRPr>
          </a:p>
          <a:p>
            <a:pPr lvl="0"/>
            <a:r>
              <a:rPr lang="en-GB" sz="2400" b="0" dirty="0">
                <a:latin typeface="+mn-lt"/>
              </a:rPr>
              <a:t>Text data may reveal more about the author than they wish in ways they did not consider when providing samples</a:t>
            </a:r>
          </a:p>
          <a:p>
            <a:pPr lvl="0"/>
            <a:r>
              <a:rPr lang="en-GB" sz="2400" b="0" dirty="0">
                <a:latin typeface="+mn-lt"/>
              </a:rPr>
              <a:t>We may also have a legal </a:t>
            </a:r>
            <a:r>
              <a:rPr lang="en-GB" sz="2400" dirty="0">
                <a:latin typeface="+mn-lt"/>
              </a:rPr>
              <a:t>duty to consider this aspect, e.g. GDPR data processor regulation</a:t>
            </a:r>
            <a:endParaRPr lang="en-GB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78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373F-DBCB-954F-8A90-053B9500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01" y="1526887"/>
            <a:ext cx="7557247" cy="1107996"/>
          </a:xfrm>
        </p:spPr>
        <p:txBody>
          <a:bodyPr lIns="288000" rIns="288000"/>
          <a:lstStyle/>
          <a:p>
            <a:pPr algn="l"/>
            <a:r>
              <a:rPr lang="en-US" sz="4000" b="1" dirty="0">
                <a:latin typeface="+mn-lt"/>
              </a:rPr>
              <a:t>Why are we concerned with pretrained embeddings?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14F3F-C451-8C4C-8EA4-B4F0F927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001" y="2907628"/>
            <a:ext cx="2796863" cy="1928981"/>
          </a:xfrm>
        </p:spPr>
        <p:txBody>
          <a:bodyPr lIns="288000" tIns="72000" rIns="288000">
            <a:normAutofit/>
          </a:bodyPr>
          <a:lstStyle/>
          <a:p>
            <a:pPr algn="l"/>
            <a:r>
              <a:rPr lang="en-GB" sz="2000" dirty="0">
                <a:latin typeface="+mn-lt"/>
              </a:rPr>
              <a:t>Embeddings give us:</a:t>
            </a:r>
            <a:endParaRPr lang="en-US" sz="20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E69B-7169-2943-AD3B-60CD4BC44B4C}"/>
              </a:ext>
            </a:extLst>
          </p:cNvPr>
          <p:cNvSpPr txBox="1">
            <a:spLocks/>
          </p:cNvSpPr>
          <p:nvPr/>
        </p:nvSpPr>
        <p:spPr>
          <a:xfrm>
            <a:off x="5517863" y="4909809"/>
            <a:ext cx="3273949" cy="5083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Information leakage</a:t>
            </a:r>
            <a:r>
              <a:rPr lang="en-US" sz="2400" b="1" baseline="30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394C2F-CDFF-1740-AA90-266D41008E78}"/>
              </a:ext>
            </a:extLst>
          </p:cNvPr>
          <p:cNvSpPr txBox="1">
            <a:spLocks/>
          </p:cNvSpPr>
          <p:nvPr/>
        </p:nvSpPr>
        <p:spPr>
          <a:xfrm>
            <a:off x="5517864" y="3571613"/>
            <a:ext cx="3273951" cy="508386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</a:rPr>
              <a:t>Flexibility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B3243B2-1A2C-2848-884A-CBBC61E2CFFF}"/>
              </a:ext>
            </a:extLst>
          </p:cNvPr>
          <p:cNvSpPr txBox="1">
            <a:spLocks/>
          </p:cNvSpPr>
          <p:nvPr/>
        </p:nvSpPr>
        <p:spPr>
          <a:xfrm>
            <a:off x="5517866" y="4240711"/>
            <a:ext cx="3273949" cy="508386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</a:rPr>
              <a:t>Knowledge transfer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C870DA-1934-F84C-8608-2F85B18597A2}"/>
              </a:ext>
            </a:extLst>
          </p:cNvPr>
          <p:cNvSpPr txBox="1">
            <a:spLocks/>
          </p:cNvSpPr>
          <p:nvPr/>
        </p:nvSpPr>
        <p:spPr>
          <a:xfrm>
            <a:off x="5517864" y="2902514"/>
            <a:ext cx="3273949" cy="50838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</a:rPr>
              <a:t>Performance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9802D-19BA-42FF-A734-31E3D5CFD177}"/>
              </a:ext>
            </a:extLst>
          </p:cNvPr>
          <p:cNvSpPr txBox="1"/>
          <p:nvPr/>
        </p:nvSpPr>
        <p:spPr>
          <a:xfrm>
            <a:off x="4675314" y="6046392"/>
            <a:ext cx="297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 </a:t>
            </a:r>
            <a:r>
              <a:rPr lang="en-GB" sz="1400" dirty="0" err="1"/>
              <a:t>Preoţiuc</a:t>
            </a:r>
            <a:r>
              <a:rPr lang="en-GB" sz="1400" dirty="0"/>
              <a:t>-Pietro et al. (2015)</a:t>
            </a:r>
          </a:p>
        </p:txBody>
      </p:sp>
    </p:spTree>
    <p:extLst>
      <p:ext uri="{BB962C8B-B14F-4D97-AF65-F5344CB8AC3E}">
        <p14:creationId xmlns:p14="http://schemas.microsoft.com/office/powerpoint/2010/main" val="103150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8E26-AF32-AC42-9CE4-C9CAA509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76" y="1749554"/>
            <a:ext cx="2482972" cy="387798"/>
          </a:xfrm>
        </p:spPr>
        <p:txBody>
          <a:bodyPr lIns="288000" rIns="288000"/>
          <a:lstStyle/>
          <a:p>
            <a:r>
              <a:rPr lang="en-US" sz="2400" b="1" dirty="0">
                <a:latin typeface="+mn-lt"/>
              </a:rPr>
              <a:t>Original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D6AA-42DB-7D43-9D08-05D73B10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8722" y="2409851"/>
            <a:ext cx="1843269" cy="2038298"/>
          </a:xfrm>
          <a:noFill/>
          <a:ln w="38100">
            <a:solidFill>
              <a:schemeClr val="accent3"/>
            </a:solidFill>
          </a:ln>
        </p:spPr>
        <p:txBody>
          <a:bodyPr lIns="288000" tIns="288000" rIns="288000" bIns="288000">
            <a:normAutofit fontScale="92500"/>
          </a:bodyPr>
          <a:lstStyle/>
          <a:p>
            <a:r>
              <a:rPr lang="en-GB" dirty="0">
                <a:latin typeface="+mn-lt"/>
              </a:rPr>
              <a:t>“ […] when I bought the TV, I never knew it would be dead within 2 weeks, total joke […]”</a:t>
            </a:r>
            <a:endParaRPr lang="en-US" dirty="0">
              <a:latin typeface="+mn-lt"/>
            </a:endParaRP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A2A310F-D10C-0749-97BB-60C3802F690D}"/>
              </a:ext>
            </a:extLst>
          </p:cNvPr>
          <p:cNvSpPr/>
          <p:nvPr/>
        </p:nvSpPr>
        <p:spPr>
          <a:xfrm rot="13500000">
            <a:off x="3667203" y="3010217"/>
            <a:ext cx="473975" cy="473975"/>
          </a:xfrm>
          <a:prstGeom prst="corner">
            <a:avLst>
              <a:gd name="adj1" fmla="val 33453"/>
              <a:gd name="adj2" fmla="val 33454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4350A4-BBDE-A641-9D81-625483E77A69}"/>
              </a:ext>
            </a:extLst>
          </p:cNvPr>
          <p:cNvSpPr txBox="1">
            <a:spLocks/>
          </p:cNvSpPr>
          <p:nvPr/>
        </p:nvSpPr>
        <p:spPr>
          <a:xfrm>
            <a:off x="8569358" y="1842213"/>
            <a:ext cx="2938963" cy="387798"/>
          </a:xfrm>
          <a:prstGeom prst="rect">
            <a:avLst/>
          </a:prstGeom>
        </p:spPr>
        <p:txBody>
          <a:bodyPr vert="horz" lIns="288000" tIns="45720" rIns="28800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Demographic re-identification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A63DFA-1522-4742-9807-E134D8DE934F}"/>
              </a:ext>
            </a:extLst>
          </p:cNvPr>
          <p:cNvSpPr txBox="1">
            <a:spLocks/>
          </p:cNvSpPr>
          <p:nvPr/>
        </p:nvSpPr>
        <p:spPr>
          <a:xfrm>
            <a:off x="8917024" y="2420607"/>
            <a:ext cx="2065469" cy="1954151"/>
          </a:xfrm>
          <a:prstGeom prst="rect">
            <a:avLst/>
          </a:prstGeom>
          <a:solidFill>
            <a:schemeClr val="tx2"/>
          </a:solidFill>
        </p:spPr>
        <p:txBody>
          <a:bodyPr vert="horz" lIns="288000" tIns="288000" rIns="288000" bIns="288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itillium Regular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25-35</a:t>
            </a: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40453001-5E57-4E0C-A354-2FC4A57920B2}"/>
              </a:ext>
            </a:extLst>
          </p:cNvPr>
          <p:cNvSpPr/>
          <p:nvPr/>
        </p:nvSpPr>
        <p:spPr>
          <a:xfrm rot="13500000">
            <a:off x="7997219" y="2949275"/>
            <a:ext cx="473975" cy="473975"/>
          </a:xfrm>
          <a:prstGeom prst="corner">
            <a:avLst>
              <a:gd name="adj1" fmla="val 33453"/>
              <a:gd name="adj2" fmla="val 33454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57C970-1A33-4777-B0A9-9F2884EADB11}"/>
              </a:ext>
            </a:extLst>
          </p:cNvPr>
          <p:cNvSpPr txBox="1">
            <a:spLocks/>
          </p:cNvSpPr>
          <p:nvPr/>
        </p:nvSpPr>
        <p:spPr>
          <a:xfrm>
            <a:off x="4988817" y="1897612"/>
            <a:ext cx="2482972" cy="332399"/>
          </a:xfrm>
          <a:prstGeom prst="rect">
            <a:avLst/>
          </a:prstGeom>
        </p:spPr>
        <p:txBody>
          <a:bodyPr vert="horz" wrap="square" lIns="288000" tIns="0" rIns="28800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 Bold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Embedding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341AD-8D27-40C0-A4F7-39996ED3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3059" r="20816" b="7277"/>
          <a:stretch/>
        </p:blipFill>
        <p:spPr bwMode="auto">
          <a:xfrm>
            <a:off x="4537548" y="2564785"/>
            <a:ext cx="2960015" cy="17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5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F733-B5ED-ED45-82D2-AADDB5E9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82" y="1487387"/>
            <a:ext cx="9675668" cy="997196"/>
          </a:xfrm>
        </p:spPr>
        <p:txBody>
          <a:bodyPr/>
          <a:lstStyle/>
          <a:p>
            <a:r>
              <a:rPr lang="en-US" sz="3600" dirty="0"/>
              <a:t>How can we reduce the private information captured in our embedding?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A6D7-117D-C147-B6EC-02DCFD25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782" y="2632365"/>
            <a:ext cx="7969523" cy="3457286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Coavoux</a:t>
            </a:r>
            <a:r>
              <a:rPr lang="en-US" dirty="0"/>
              <a:t> et al. (2018) propose Multi-</a:t>
            </a:r>
            <a:r>
              <a:rPr lang="en-US" dirty="0" err="1"/>
              <a:t>detasking</a:t>
            </a:r>
            <a:r>
              <a:rPr lang="en-US" dirty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a duplicate classifier to predict the private information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Penalise</a:t>
            </a:r>
            <a:r>
              <a:rPr lang="en-US" dirty="0"/>
              <a:t> the main objective when this is effective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Lyu</a:t>
            </a:r>
            <a:r>
              <a:rPr lang="en-US" dirty="0"/>
              <a:t> et al. (2020) use local differential privacy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Normalise</a:t>
            </a:r>
            <a:r>
              <a:rPr lang="en-US" dirty="0"/>
              <a:t> the representation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noise from the Laplace distribution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D26D7-136F-1B40-81F4-F6B8C2A2AB64}"/>
              </a:ext>
            </a:extLst>
          </p:cNvPr>
          <p:cNvCxnSpPr>
            <a:cxnSpLocks/>
          </p:cNvCxnSpPr>
          <p:nvPr/>
        </p:nvCxnSpPr>
        <p:spPr>
          <a:xfrm>
            <a:off x="1843244" y="1340931"/>
            <a:ext cx="187692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F733-B5ED-ED45-82D2-AADDB5E9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927" y="1930585"/>
            <a:ext cx="4284656" cy="553998"/>
          </a:xfrm>
        </p:spPr>
        <p:txBody>
          <a:bodyPr/>
          <a:lstStyle/>
          <a:p>
            <a:pPr algn="r"/>
            <a:r>
              <a:rPr lang="en-US" dirty="0"/>
              <a:t>A hybrid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A6D7-117D-C147-B6EC-02DCFD25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1718" y="2736683"/>
            <a:ext cx="3709122" cy="34572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Additive noise is applied across the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adversarial classification system is used to obfuscate specific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D26D7-136F-1B40-81F4-F6B8C2A2AB64}"/>
              </a:ext>
            </a:extLst>
          </p:cNvPr>
          <p:cNvCxnSpPr>
            <a:cxnSpLocks/>
          </p:cNvCxnSpPr>
          <p:nvPr/>
        </p:nvCxnSpPr>
        <p:spPr>
          <a:xfrm>
            <a:off x="9690656" y="1663660"/>
            <a:ext cx="187692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4EE677C-0F7F-4C36-9351-6A35A973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408262"/>
            <a:ext cx="4124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F733-B5ED-ED45-82D2-AADDB5E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D26D7-136F-1B40-81F4-F6B8C2A2AB64}"/>
              </a:ext>
            </a:extLst>
          </p:cNvPr>
          <p:cNvCxnSpPr>
            <a:cxnSpLocks/>
          </p:cNvCxnSpPr>
          <p:nvPr/>
        </p:nvCxnSpPr>
        <p:spPr>
          <a:xfrm>
            <a:off x="1784077" y="1556084"/>
            <a:ext cx="187692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ustpilot - Seedrs Academy">
            <a:extLst>
              <a:ext uri="{FF2B5EF4-FFF2-40B4-BE49-F238E27FC236}">
                <a16:creationId xmlns:a16="http://schemas.microsoft.com/office/drawing/2014/main" id="{AEB21955-893A-4770-BF9E-78E78430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17" y="2743200"/>
            <a:ext cx="5155133" cy="3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CF5475-46C8-4DF1-BA04-1E96C0D8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077" y="2629107"/>
            <a:ext cx="4171916" cy="36130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use the Trustpilot dataset collected by </a:t>
            </a:r>
            <a:r>
              <a:rPr lang="en-US" dirty="0" err="1"/>
              <a:t>Hovy</a:t>
            </a:r>
            <a:r>
              <a:rPr lang="en-US" dirty="0"/>
              <a:t> et al. (2015)</a:t>
            </a:r>
          </a:p>
          <a:p>
            <a:pPr>
              <a:lnSpc>
                <a:spcPct val="120000"/>
              </a:lnSpc>
            </a:pPr>
            <a:r>
              <a:rPr lang="en-US" dirty="0"/>
              <a:t>This contains: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 texts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>
              <a:lnSpc>
                <a:spcPct val="120000"/>
              </a:lnSpc>
            </a:pPr>
            <a:r>
              <a:rPr lang="en-US" dirty="0"/>
              <a:t>Among others.</a:t>
            </a:r>
          </a:p>
        </p:txBody>
      </p:sp>
    </p:spTree>
    <p:extLst>
      <p:ext uri="{BB962C8B-B14F-4D97-AF65-F5344CB8AC3E}">
        <p14:creationId xmlns:p14="http://schemas.microsoft.com/office/powerpoint/2010/main" val="31188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A323BA9-B0EF-D140-BE7C-0C7B76EDF791}"/>
              </a:ext>
            </a:extLst>
          </p:cNvPr>
          <p:cNvSpPr txBox="1">
            <a:spLocks/>
          </p:cNvSpPr>
          <p:nvPr/>
        </p:nvSpPr>
        <p:spPr>
          <a:xfrm>
            <a:off x="1629505" y="1368145"/>
            <a:ext cx="5756815" cy="318455"/>
          </a:xfrm>
          <a:prstGeom prst="rect">
            <a:avLst/>
          </a:prstGeom>
          <a:noFill/>
        </p:spPr>
        <p:txBody>
          <a:bodyPr vert="horz" lIns="288000" tIns="45720" rIns="28800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  <a:latin typeface="+mn-lt"/>
              </a:rPr>
              <a:t>How good are we at hiding our private attributes?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045A73B-C8FD-664F-9354-FCB5E209C12C}"/>
              </a:ext>
            </a:extLst>
          </p:cNvPr>
          <p:cNvSpPr txBox="1">
            <a:spLocks/>
          </p:cNvSpPr>
          <p:nvPr/>
        </p:nvSpPr>
        <p:spPr>
          <a:xfrm>
            <a:off x="9219029" y="2478597"/>
            <a:ext cx="2373532" cy="65187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Attacker Task Performance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5D4A744-D2F1-A142-B603-67FEAD2AF373}"/>
              </a:ext>
            </a:extLst>
          </p:cNvPr>
          <p:cNvSpPr txBox="1">
            <a:spLocks/>
          </p:cNvSpPr>
          <p:nvPr/>
        </p:nvSpPr>
        <p:spPr>
          <a:xfrm>
            <a:off x="1736436" y="733702"/>
            <a:ext cx="9617364" cy="553998"/>
          </a:xfrm>
          <a:prstGeom prst="rect">
            <a:avLst/>
          </a:prstGeom>
        </p:spPr>
        <p:txBody>
          <a:bodyPr vert="horz" wrap="square" lIns="144000" tIns="0" rIns="14400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 Bold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AF29-B5C2-4C22-8357-930C97B3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" r="296"/>
          <a:stretch/>
        </p:blipFill>
        <p:spPr>
          <a:xfrm>
            <a:off x="1736436" y="1767045"/>
            <a:ext cx="7265589" cy="48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A323BA9-B0EF-D140-BE7C-0C7B76EDF791}"/>
              </a:ext>
            </a:extLst>
          </p:cNvPr>
          <p:cNvSpPr txBox="1">
            <a:spLocks/>
          </p:cNvSpPr>
          <p:nvPr/>
        </p:nvSpPr>
        <p:spPr>
          <a:xfrm>
            <a:off x="1629505" y="1368145"/>
            <a:ext cx="5756815" cy="318455"/>
          </a:xfrm>
          <a:prstGeom prst="rect">
            <a:avLst/>
          </a:prstGeom>
          <a:noFill/>
        </p:spPr>
        <p:txBody>
          <a:bodyPr vert="horz" lIns="288000" tIns="45720" rIns="28800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  <a:latin typeface="+mn-lt"/>
              </a:rPr>
              <a:t>How much does model performance suffer?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045A73B-C8FD-664F-9354-FCB5E209C12C}"/>
              </a:ext>
            </a:extLst>
          </p:cNvPr>
          <p:cNvSpPr txBox="1">
            <a:spLocks/>
          </p:cNvSpPr>
          <p:nvPr/>
        </p:nvSpPr>
        <p:spPr>
          <a:xfrm>
            <a:off x="9219029" y="2135393"/>
            <a:ext cx="2373532" cy="995081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Sentiment Analysis Task Performance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5D4A744-D2F1-A142-B603-67FEAD2AF373}"/>
              </a:ext>
            </a:extLst>
          </p:cNvPr>
          <p:cNvSpPr txBox="1">
            <a:spLocks/>
          </p:cNvSpPr>
          <p:nvPr/>
        </p:nvSpPr>
        <p:spPr>
          <a:xfrm>
            <a:off x="1736436" y="733702"/>
            <a:ext cx="9617364" cy="553998"/>
          </a:xfrm>
          <a:prstGeom prst="rect">
            <a:avLst/>
          </a:prstGeom>
        </p:spPr>
        <p:txBody>
          <a:bodyPr vert="horz" wrap="square" lIns="144000" tIns="0" rIns="14400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 Bold"/>
                <a:ea typeface="+mj-ea"/>
                <a:cs typeface="+mj-cs"/>
              </a:defRPr>
            </a:lvl1pPr>
          </a:lstStyle>
          <a:p>
            <a:r>
              <a:rPr lang="en-US" dirty="0"/>
              <a:t>Privacy/Utility tradeoff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A0492-B951-4DEB-868F-DD69EF08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01" y="1717624"/>
            <a:ext cx="7156798" cy="47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9881"/>
      </p:ext>
    </p:extLst>
  </p:cSld>
  <p:clrMapOvr>
    <a:masterClrMapping/>
  </p:clrMapOvr>
</p:sld>
</file>

<file path=ppt/theme/theme1.xml><?xml version="1.0" encoding="utf-8"?>
<a:theme xmlns:a="http://schemas.openxmlformats.org/drawingml/2006/main" name="ENU Corporate General">
  <a:themeElements>
    <a:clrScheme name="ENU General Palette">
      <a:dk1>
        <a:srgbClr val="272928"/>
      </a:dk1>
      <a:lt1>
        <a:srgbClr val="FFFFFF"/>
      </a:lt1>
      <a:dk2>
        <a:srgbClr val="E82340"/>
      </a:dk2>
      <a:lt2>
        <a:srgbClr val="E9E9E9"/>
      </a:lt2>
      <a:accent1>
        <a:srgbClr val="62B0DC"/>
      </a:accent1>
      <a:accent2>
        <a:srgbClr val="FFCD02"/>
      </a:accent2>
      <a:accent3>
        <a:srgbClr val="849FA4"/>
      </a:accent3>
      <a:accent4>
        <a:srgbClr val="E82340"/>
      </a:accent4>
      <a:accent5>
        <a:srgbClr val="1B1E1E"/>
      </a:accent5>
      <a:accent6>
        <a:srgbClr val="DBDDDB"/>
      </a:accent6>
      <a:hlink>
        <a:srgbClr val="309AD0"/>
      </a:hlink>
      <a:folHlink>
        <a:srgbClr val="1A1E1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U General Template PPT_101120" id="{E2BCA337-0D41-2F47-B96E-EFBAAA764047}" vid="{80CACB30-08DC-F84A-A9A8-415B3E5343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ENU General Template PPT_101120</Template>
  <TotalTime>214</TotalTime>
  <Words>420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Bold</vt:lpstr>
      <vt:lpstr>Arial Regular</vt:lpstr>
      <vt:lpstr>Calibri</vt:lpstr>
      <vt:lpstr>Calibri Light</vt:lpstr>
      <vt:lpstr>Wingdings</vt:lpstr>
      <vt:lpstr>ENU Corporate General</vt:lpstr>
      <vt:lpstr>CAPE: Context-Aware Private Embeddings for Private Language Learning</vt:lpstr>
      <vt:lpstr>Why do we care about privacy?</vt:lpstr>
      <vt:lpstr>Why are we concerned with pretrained embeddings?</vt:lpstr>
      <vt:lpstr>Original text</vt:lpstr>
      <vt:lpstr>How can we reduce the private information captured in our embedding?</vt:lpstr>
      <vt:lpstr>A hybrid model</vt:lpstr>
      <vt:lpstr>Experiments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Richard Plant</dc:creator>
  <cp:lastModifiedBy>Richard Plant</cp:lastModifiedBy>
  <cp:revision>30</cp:revision>
  <cp:lastPrinted>2019-04-04T16:32:46Z</cp:lastPrinted>
  <dcterms:created xsi:type="dcterms:W3CDTF">2021-09-29T15:14:54Z</dcterms:created>
  <dcterms:modified xsi:type="dcterms:W3CDTF">2021-10-08T11:45:45Z</dcterms:modified>
</cp:coreProperties>
</file>