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99"/>
    <p:restoredTop sz="94662"/>
  </p:normalViewPr>
  <p:slideViewPr>
    <p:cSldViewPr snapToGrid="0" snapToObjects="1">
      <p:cViewPr varScale="1">
        <p:scale>
          <a:sx n="134" d="100"/>
          <a:sy n="134" d="100"/>
        </p:scale>
        <p:origin x="19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211F0-A413-A545-869E-872033CBD7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65C72E-F377-DC4D-9C5E-81826CC6A2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87D472-7169-3A48-8463-A3025B58CB7F}"/>
              </a:ext>
            </a:extLst>
          </p:cNvPr>
          <p:cNvSpPr>
            <a:spLocks noGrp="1"/>
          </p:cNvSpPr>
          <p:nvPr>
            <p:ph type="dt" sz="half" idx="10"/>
          </p:nvPr>
        </p:nvSpPr>
        <p:spPr/>
        <p:txBody>
          <a:bodyPr/>
          <a:lstStyle/>
          <a:p>
            <a:fld id="{9D4828A9-3E29-C44B-B0D6-A96F277348CE}" type="datetimeFigureOut">
              <a:rPr lang="en-US" smtClean="0"/>
              <a:t>4/6/20</a:t>
            </a:fld>
            <a:endParaRPr lang="en-US"/>
          </a:p>
        </p:txBody>
      </p:sp>
      <p:sp>
        <p:nvSpPr>
          <p:cNvPr id="5" name="Footer Placeholder 4">
            <a:extLst>
              <a:ext uri="{FF2B5EF4-FFF2-40B4-BE49-F238E27FC236}">
                <a16:creationId xmlns:a16="http://schemas.microsoft.com/office/drawing/2014/main" id="{30C6DFAA-AFA3-3442-801B-57220870C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3DD75E-4FC3-4445-808D-B5B2F36495EB}"/>
              </a:ext>
            </a:extLst>
          </p:cNvPr>
          <p:cNvSpPr>
            <a:spLocks noGrp="1"/>
          </p:cNvSpPr>
          <p:nvPr>
            <p:ph type="sldNum" sz="quarter" idx="12"/>
          </p:nvPr>
        </p:nvSpPr>
        <p:spPr/>
        <p:txBody>
          <a:bodyPr/>
          <a:lstStyle/>
          <a:p>
            <a:fld id="{306E98E5-98CF-4A46-A513-B140BC5662D3}" type="slidenum">
              <a:rPr lang="en-US" smtClean="0"/>
              <a:t>‹#›</a:t>
            </a:fld>
            <a:endParaRPr lang="en-US"/>
          </a:p>
        </p:txBody>
      </p:sp>
    </p:spTree>
    <p:extLst>
      <p:ext uri="{BB962C8B-B14F-4D97-AF65-F5344CB8AC3E}">
        <p14:creationId xmlns:p14="http://schemas.microsoft.com/office/powerpoint/2010/main" val="1711360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80307-5C4A-6A44-97DF-1A5F2D7960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7C82BD-10F8-5C44-80C0-09B3ED2AAF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3B31D6-C40A-FF4E-BEF4-59B3B948FFCB}"/>
              </a:ext>
            </a:extLst>
          </p:cNvPr>
          <p:cNvSpPr>
            <a:spLocks noGrp="1"/>
          </p:cNvSpPr>
          <p:nvPr>
            <p:ph type="dt" sz="half" idx="10"/>
          </p:nvPr>
        </p:nvSpPr>
        <p:spPr/>
        <p:txBody>
          <a:bodyPr/>
          <a:lstStyle/>
          <a:p>
            <a:fld id="{9D4828A9-3E29-C44B-B0D6-A96F277348CE}" type="datetimeFigureOut">
              <a:rPr lang="en-US" smtClean="0"/>
              <a:t>4/6/20</a:t>
            </a:fld>
            <a:endParaRPr lang="en-US"/>
          </a:p>
        </p:txBody>
      </p:sp>
      <p:sp>
        <p:nvSpPr>
          <p:cNvPr id="5" name="Footer Placeholder 4">
            <a:extLst>
              <a:ext uri="{FF2B5EF4-FFF2-40B4-BE49-F238E27FC236}">
                <a16:creationId xmlns:a16="http://schemas.microsoft.com/office/drawing/2014/main" id="{213CEBA8-6971-A64B-A7B9-06F9FE749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63DAE-7237-6945-BA1A-AAC223911AD2}"/>
              </a:ext>
            </a:extLst>
          </p:cNvPr>
          <p:cNvSpPr>
            <a:spLocks noGrp="1"/>
          </p:cNvSpPr>
          <p:nvPr>
            <p:ph type="sldNum" sz="quarter" idx="12"/>
          </p:nvPr>
        </p:nvSpPr>
        <p:spPr/>
        <p:txBody>
          <a:bodyPr/>
          <a:lstStyle/>
          <a:p>
            <a:fld id="{306E98E5-98CF-4A46-A513-B140BC5662D3}" type="slidenum">
              <a:rPr lang="en-US" smtClean="0"/>
              <a:t>‹#›</a:t>
            </a:fld>
            <a:endParaRPr lang="en-US"/>
          </a:p>
        </p:txBody>
      </p:sp>
    </p:spTree>
    <p:extLst>
      <p:ext uri="{BB962C8B-B14F-4D97-AF65-F5344CB8AC3E}">
        <p14:creationId xmlns:p14="http://schemas.microsoft.com/office/powerpoint/2010/main" val="143751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B02D7F-CF7E-D141-8406-D855D3F533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1FB48B-AC3E-A041-A786-A9EC1664E6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F1169-3135-6B45-8B66-3C76AA7AD7E1}"/>
              </a:ext>
            </a:extLst>
          </p:cNvPr>
          <p:cNvSpPr>
            <a:spLocks noGrp="1"/>
          </p:cNvSpPr>
          <p:nvPr>
            <p:ph type="dt" sz="half" idx="10"/>
          </p:nvPr>
        </p:nvSpPr>
        <p:spPr/>
        <p:txBody>
          <a:bodyPr/>
          <a:lstStyle/>
          <a:p>
            <a:fld id="{9D4828A9-3E29-C44B-B0D6-A96F277348CE}" type="datetimeFigureOut">
              <a:rPr lang="en-US" smtClean="0"/>
              <a:t>4/6/20</a:t>
            </a:fld>
            <a:endParaRPr lang="en-US"/>
          </a:p>
        </p:txBody>
      </p:sp>
      <p:sp>
        <p:nvSpPr>
          <p:cNvPr id="5" name="Footer Placeholder 4">
            <a:extLst>
              <a:ext uri="{FF2B5EF4-FFF2-40B4-BE49-F238E27FC236}">
                <a16:creationId xmlns:a16="http://schemas.microsoft.com/office/drawing/2014/main" id="{C9C10C26-8852-D54E-9949-FD6A78C3F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CBE86-A468-A643-9EBF-CC67EFB5E19D}"/>
              </a:ext>
            </a:extLst>
          </p:cNvPr>
          <p:cNvSpPr>
            <a:spLocks noGrp="1"/>
          </p:cNvSpPr>
          <p:nvPr>
            <p:ph type="sldNum" sz="quarter" idx="12"/>
          </p:nvPr>
        </p:nvSpPr>
        <p:spPr/>
        <p:txBody>
          <a:bodyPr/>
          <a:lstStyle/>
          <a:p>
            <a:fld id="{306E98E5-98CF-4A46-A513-B140BC5662D3}" type="slidenum">
              <a:rPr lang="en-US" smtClean="0"/>
              <a:t>‹#›</a:t>
            </a:fld>
            <a:endParaRPr lang="en-US"/>
          </a:p>
        </p:txBody>
      </p:sp>
    </p:spTree>
    <p:extLst>
      <p:ext uri="{BB962C8B-B14F-4D97-AF65-F5344CB8AC3E}">
        <p14:creationId xmlns:p14="http://schemas.microsoft.com/office/powerpoint/2010/main" val="1328186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B6D5-B79C-9649-9162-F82E975B54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657AB2-2CA7-A34D-8796-FD797C8310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27654-C43D-4E47-BFBC-4E2DE18A3A3B}"/>
              </a:ext>
            </a:extLst>
          </p:cNvPr>
          <p:cNvSpPr>
            <a:spLocks noGrp="1"/>
          </p:cNvSpPr>
          <p:nvPr>
            <p:ph type="dt" sz="half" idx="10"/>
          </p:nvPr>
        </p:nvSpPr>
        <p:spPr/>
        <p:txBody>
          <a:bodyPr/>
          <a:lstStyle/>
          <a:p>
            <a:fld id="{9D4828A9-3E29-C44B-B0D6-A96F277348CE}" type="datetimeFigureOut">
              <a:rPr lang="en-US" smtClean="0"/>
              <a:t>4/6/20</a:t>
            </a:fld>
            <a:endParaRPr lang="en-US"/>
          </a:p>
        </p:txBody>
      </p:sp>
      <p:sp>
        <p:nvSpPr>
          <p:cNvPr id="5" name="Footer Placeholder 4">
            <a:extLst>
              <a:ext uri="{FF2B5EF4-FFF2-40B4-BE49-F238E27FC236}">
                <a16:creationId xmlns:a16="http://schemas.microsoft.com/office/drawing/2014/main" id="{837DA396-0CAC-E94F-91A0-71571DA9D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6825E-5B2E-1341-A1F8-6B70B4428386}"/>
              </a:ext>
            </a:extLst>
          </p:cNvPr>
          <p:cNvSpPr>
            <a:spLocks noGrp="1"/>
          </p:cNvSpPr>
          <p:nvPr>
            <p:ph type="sldNum" sz="quarter" idx="12"/>
          </p:nvPr>
        </p:nvSpPr>
        <p:spPr/>
        <p:txBody>
          <a:bodyPr/>
          <a:lstStyle/>
          <a:p>
            <a:fld id="{306E98E5-98CF-4A46-A513-B140BC5662D3}" type="slidenum">
              <a:rPr lang="en-US" smtClean="0"/>
              <a:t>‹#›</a:t>
            </a:fld>
            <a:endParaRPr lang="en-US"/>
          </a:p>
        </p:txBody>
      </p:sp>
    </p:spTree>
    <p:extLst>
      <p:ext uri="{BB962C8B-B14F-4D97-AF65-F5344CB8AC3E}">
        <p14:creationId xmlns:p14="http://schemas.microsoft.com/office/powerpoint/2010/main" val="17432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28B4-9012-F244-B9D3-E3C4113F22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7D1A0D-88A4-424B-A3E7-50562FFE25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D7AA04-FF78-C84A-BA72-05BC2856F08C}"/>
              </a:ext>
            </a:extLst>
          </p:cNvPr>
          <p:cNvSpPr>
            <a:spLocks noGrp="1"/>
          </p:cNvSpPr>
          <p:nvPr>
            <p:ph type="dt" sz="half" idx="10"/>
          </p:nvPr>
        </p:nvSpPr>
        <p:spPr/>
        <p:txBody>
          <a:bodyPr/>
          <a:lstStyle/>
          <a:p>
            <a:fld id="{9D4828A9-3E29-C44B-B0D6-A96F277348CE}" type="datetimeFigureOut">
              <a:rPr lang="en-US" smtClean="0"/>
              <a:t>4/6/20</a:t>
            </a:fld>
            <a:endParaRPr lang="en-US"/>
          </a:p>
        </p:txBody>
      </p:sp>
      <p:sp>
        <p:nvSpPr>
          <p:cNvPr id="5" name="Footer Placeholder 4">
            <a:extLst>
              <a:ext uri="{FF2B5EF4-FFF2-40B4-BE49-F238E27FC236}">
                <a16:creationId xmlns:a16="http://schemas.microsoft.com/office/drawing/2014/main" id="{F0B1A53C-00D9-9B4F-A6E7-11D86E461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80A329-D643-0645-BE1B-6CD27C22B394}"/>
              </a:ext>
            </a:extLst>
          </p:cNvPr>
          <p:cNvSpPr>
            <a:spLocks noGrp="1"/>
          </p:cNvSpPr>
          <p:nvPr>
            <p:ph type="sldNum" sz="quarter" idx="12"/>
          </p:nvPr>
        </p:nvSpPr>
        <p:spPr/>
        <p:txBody>
          <a:bodyPr/>
          <a:lstStyle/>
          <a:p>
            <a:fld id="{306E98E5-98CF-4A46-A513-B140BC5662D3}" type="slidenum">
              <a:rPr lang="en-US" smtClean="0"/>
              <a:t>‹#›</a:t>
            </a:fld>
            <a:endParaRPr lang="en-US"/>
          </a:p>
        </p:txBody>
      </p:sp>
    </p:spTree>
    <p:extLst>
      <p:ext uri="{BB962C8B-B14F-4D97-AF65-F5344CB8AC3E}">
        <p14:creationId xmlns:p14="http://schemas.microsoft.com/office/powerpoint/2010/main" val="1524112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98C7-D80A-2446-908B-C8D7337942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305AF1-EA9F-6F4B-80AB-4C2D8BE6B9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09D6A5-77E9-F04E-9316-B40247A6EE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A4AF42-8ED7-C447-B5BC-F061F05047F9}"/>
              </a:ext>
            </a:extLst>
          </p:cNvPr>
          <p:cNvSpPr>
            <a:spLocks noGrp="1"/>
          </p:cNvSpPr>
          <p:nvPr>
            <p:ph type="dt" sz="half" idx="10"/>
          </p:nvPr>
        </p:nvSpPr>
        <p:spPr/>
        <p:txBody>
          <a:bodyPr/>
          <a:lstStyle/>
          <a:p>
            <a:fld id="{9D4828A9-3E29-C44B-B0D6-A96F277348CE}" type="datetimeFigureOut">
              <a:rPr lang="en-US" smtClean="0"/>
              <a:t>4/6/20</a:t>
            </a:fld>
            <a:endParaRPr lang="en-US"/>
          </a:p>
        </p:txBody>
      </p:sp>
      <p:sp>
        <p:nvSpPr>
          <p:cNvPr id="6" name="Footer Placeholder 5">
            <a:extLst>
              <a:ext uri="{FF2B5EF4-FFF2-40B4-BE49-F238E27FC236}">
                <a16:creationId xmlns:a16="http://schemas.microsoft.com/office/drawing/2014/main" id="{18F1B5D0-45A7-FC43-8640-44BBC3047A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8C0488-A546-064F-A30D-98A1327B0A0F}"/>
              </a:ext>
            </a:extLst>
          </p:cNvPr>
          <p:cNvSpPr>
            <a:spLocks noGrp="1"/>
          </p:cNvSpPr>
          <p:nvPr>
            <p:ph type="sldNum" sz="quarter" idx="12"/>
          </p:nvPr>
        </p:nvSpPr>
        <p:spPr/>
        <p:txBody>
          <a:bodyPr/>
          <a:lstStyle/>
          <a:p>
            <a:fld id="{306E98E5-98CF-4A46-A513-B140BC5662D3}" type="slidenum">
              <a:rPr lang="en-US" smtClean="0"/>
              <a:t>‹#›</a:t>
            </a:fld>
            <a:endParaRPr lang="en-US"/>
          </a:p>
        </p:txBody>
      </p:sp>
    </p:spTree>
    <p:extLst>
      <p:ext uri="{BB962C8B-B14F-4D97-AF65-F5344CB8AC3E}">
        <p14:creationId xmlns:p14="http://schemas.microsoft.com/office/powerpoint/2010/main" val="2021866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A2EA-63C6-0C4D-A2F3-A9C8A00F3F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03F029-E06E-A643-B9D7-FE69402C29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F3CD8A-EC6F-2448-BE42-7D5CCEE732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A86F89-F310-C540-884D-EFDB337AFC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EB2692-C200-1E4D-9E3B-A738E30831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3F5CC0-53AF-754C-8C11-5773B91F26B9}"/>
              </a:ext>
            </a:extLst>
          </p:cNvPr>
          <p:cNvSpPr>
            <a:spLocks noGrp="1"/>
          </p:cNvSpPr>
          <p:nvPr>
            <p:ph type="dt" sz="half" idx="10"/>
          </p:nvPr>
        </p:nvSpPr>
        <p:spPr/>
        <p:txBody>
          <a:bodyPr/>
          <a:lstStyle/>
          <a:p>
            <a:fld id="{9D4828A9-3E29-C44B-B0D6-A96F277348CE}" type="datetimeFigureOut">
              <a:rPr lang="en-US" smtClean="0"/>
              <a:t>4/6/20</a:t>
            </a:fld>
            <a:endParaRPr lang="en-US"/>
          </a:p>
        </p:txBody>
      </p:sp>
      <p:sp>
        <p:nvSpPr>
          <p:cNvPr id="8" name="Footer Placeholder 7">
            <a:extLst>
              <a:ext uri="{FF2B5EF4-FFF2-40B4-BE49-F238E27FC236}">
                <a16:creationId xmlns:a16="http://schemas.microsoft.com/office/drawing/2014/main" id="{8410CD20-E5F6-5F4D-868A-16AFCC36DC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F16249-64A0-4C4C-BB8D-4CA8F2C4A783}"/>
              </a:ext>
            </a:extLst>
          </p:cNvPr>
          <p:cNvSpPr>
            <a:spLocks noGrp="1"/>
          </p:cNvSpPr>
          <p:nvPr>
            <p:ph type="sldNum" sz="quarter" idx="12"/>
          </p:nvPr>
        </p:nvSpPr>
        <p:spPr/>
        <p:txBody>
          <a:bodyPr/>
          <a:lstStyle/>
          <a:p>
            <a:fld id="{306E98E5-98CF-4A46-A513-B140BC5662D3}" type="slidenum">
              <a:rPr lang="en-US" smtClean="0"/>
              <a:t>‹#›</a:t>
            </a:fld>
            <a:endParaRPr lang="en-US"/>
          </a:p>
        </p:txBody>
      </p:sp>
    </p:spTree>
    <p:extLst>
      <p:ext uri="{BB962C8B-B14F-4D97-AF65-F5344CB8AC3E}">
        <p14:creationId xmlns:p14="http://schemas.microsoft.com/office/powerpoint/2010/main" val="3897707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AB61-B0AB-6943-A97A-151E112EE4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51D44C-FA81-DE43-B9DF-6D8459119B5F}"/>
              </a:ext>
            </a:extLst>
          </p:cNvPr>
          <p:cNvSpPr>
            <a:spLocks noGrp="1"/>
          </p:cNvSpPr>
          <p:nvPr>
            <p:ph type="dt" sz="half" idx="10"/>
          </p:nvPr>
        </p:nvSpPr>
        <p:spPr/>
        <p:txBody>
          <a:bodyPr/>
          <a:lstStyle/>
          <a:p>
            <a:fld id="{9D4828A9-3E29-C44B-B0D6-A96F277348CE}" type="datetimeFigureOut">
              <a:rPr lang="en-US" smtClean="0"/>
              <a:t>4/6/20</a:t>
            </a:fld>
            <a:endParaRPr lang="en-US"/>
          </a:p>
        </p:txBody>
      </p:sp>
      <p:sp>
        <p:nvSpPr>
          <p:cNvPr id="4" name="Footer Placeholder 3">
            <a:extLst>
              <a:ext uri="{FF2B5EF4-FFF2-40B4-BE49-F238E27FC236}">
                <a16:creationId xmlns:a16="http://schemas.microsoft.com/office/drawing/2014/main" id="{1B6846FA-B97F-6B4D-B863-B62F214314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6F3530-3A46-264C-8747-F9DE1C3B00ED}"/>
              </a:ext>
            </a:extLst>
          </p:cNvPr>
          <p:cNvSpPr>
            <a:spLocks noGrp="1"/>
          </p:cNvSpPr>
          <p:nvPr>
            <p:ph type="sldNum" sz="quarter" idx="12"/>
          </p:nvPr>
        </p:nvSpPr>
        <p:spPr/>
        <p:txBody>
          <a:bodyPr/>
          <a:lstStyle/>
          <a:p>
            <a:fld id="{306E98E5-98CF-4A46-A513-B140BC5662D3}" type="slidenum">
              <a:rPr lang="en-US" smtClean="0"/>
              <a:t>‹#›</a:t>
            </a:fld>
            <a:endParaRPr lang="en-US"/>
          </a:p>
        </p:txBody>
      </p:sp>
    </p:spTree>
    <p:extLst>
      <p:ext uri="{BB962C8B-B14F-4D97-AF65-F5344CB8AC3E}">
        <p14:creationId xmlns:p14="http://schemas.microsoft.com/office/powerpoint/2010/main" val="2556804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B13924-0E49-B844-9267-8434AB0827D8}"/>
              </a:ext>
            </a:extLst>
          </p:cNvPr>
          <p:cNvSpPr>
            <a:spLocks noGrp="1"/>
          </p:cNvSpPr>
          <p:nvPr>
            <p:ph type="dt" sz="half" idx="10"/>
          </p:nvPr>
        </p:nvSpPr>
        <p:spPr/>
        <p:txBody>
          <a:bodyPr/>
          <a:lstStyle/>
          <a:p>
            <a:fld id="{9D4828A9-3E29-C44B-B0D6-A96F277348CE}" type="datetimeFigureOut">
              <a:rPr lang="en-US" smtClean="0"/>
              <a:t>4/6/20</a:t>
            </a:fld>
            <a:endParaRPr lang="en-US"/>
          </a:p>
        </p:txBody>
      </p:sp>
      <p:sp>
        <p:nvSpPr>
          <p:cNvPr id="3" name="Footer Placeholder 2">
            <a:extLst>
              <a:ext uri="{FF2B5EF4-FFF2-40B4-BE49-F238E27FC236}">
                <a16:creationId xmlns:a16="http://schemas.microsoft.com/office/drawing/2014/main" id="{624B3986-708A-FA45-A8CE-A92CC7A422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397FB2-7FAB-854A-9C98-957D049C14BF}"/>
              </a:ext>
            </a:extLst>
          </p:cNvPr>
          <p:cNvSpPr>
            <a:spLocks noGrp="1"/>
          </p:cNvSpPr>
          <p:nvPr>
            <p:ph type="sldNum" sz="quarter" idx="12"/>
          </p:nvPr>
        </p:nvSpPr>
        <p:spPr/>
        <p:txBody>
          <a:bodyPr/>
          <a:lstStyle/>
          <a:p>
            <a:fld id="{306E98E5-98CF-4A46-A513-B140BC5662D3}" type="slidenum">
              <a:rPr lang="en-US" smtClean="0"/>
              <a:t>‹#›</a:t>
            </a:fld>
            <a:endParaRPr lang="en-US"/>
          </a:p>
        </p:txBody>
      </p:sp>
    </p:spTree>
    <p:extLst>
      <p:ext uri="{BB962C8B-B14F-4D97-AF65-F5344CB8AC3E}">
        <p14:creationId xmlns:p14="http://schemas.microsoft.com/office/powerpoint/2010/main" val="3706765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7ACC-F6AD-A445-BA3B-0B36071A8C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41260F-4DD3-524E-BFC8-3F46A41477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82E461-F1A9-5446-8F75-A95A98FE7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A7BC9-91E3-B149-B4DA-E8C214BF68F4}"/>
              </a:ext>
            </a:extLst>
          </p:cNvPr>
          <p:cNvSpPr>
            <a:spLocks noGrp="1"/>
          </p:cNvSpPr>
          <p:nvPr>
            <p:ph type="dt" sz="half" idx="10"/>
          </p:nvPr>
        </p:nvSpPr>
        <p:spPr/>
        <p:txBody>
          <a:bodyPr/>
          <a:lstStyle/>
          <a:p>
            <a:fld id="{9D4828A9-3E29-C44B-B0D6-A96F277348CE}" type="datetimeFigureOut">
              <a:rPr lang="en-US" smtClean="0"/>
              <a:t>4/6/20</a:t>
            </a:fld>
            <a:endParaRPr lang="en-US"/>
          </a:p>
        </p:txBody>
      </p:sp>
      <p:sp>
        <p:nvSpPr>
          <p:cNvPr id="6" name="Footer Placeholder 5">
            <a:extLst>
              <a:ext uri="{FF2B5EF4-FFF2-40B4-BE49-F238E27FC236}">
                <a16:creationId xmlns:a16="http://schemas.microsoft.com/office/drawing/2014/main" id="{3CB47DA3-4EE3-D94B-AC0D-A3ED8A50DE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6FF60-78D8-DC49-BF96-9F81D5B460E1}"/>
              </a:ext>
            </a:extLst>
          </p:cNvPr>
          <p:cNvSpPr>
            <a:spLocks noGrp="1"/>
          </p:cNvSpPr>
          <p:nvPr>
            <p:ph type="sldNum" sz="quarter" idx="12"/>
          </p:nvPr>
        </p:nvSpPr>
        <p:spPr/>
        <p:txBody>
          <a:bodyPr/>
          <a:lstStyle/>
          <a:p>
            <a:fld id="{306E98E5-98CF-4A46-A513-B140BC5662D3}" type="slidenum">
              <a:rPr lang="en-US" smtClean="0"/>
              <a:t>‹#›</a:t>
            </a:fld>
            <a:endParaRPr lang="en-US"/>
          </a:p>
        </p:txBody>
      </p:sp>
    </p:spTree>
    <p:extLst>
      <p:ext uri="{BB962C8B-B14F-4D97-AF65-F5344CB8AC3E}">
        <p14:creationId xmlns:p14="http://schemas.microsoft.com/office/powerpoint/2010/main" val="1131349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7580-47E1-814B-ADD2-E45A16903A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DE078F-4211-F649-A69F-E20DC68B90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DC66E9-AEF5-6D4A-9144-423BCF061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A63B60-EB9F-0A49-B975-55A780EF418C}"/>
              </a:ext>
            </a:extLst>
          </p:cNvPr>
          <p:cNvSpPr>
            <a:spLocks noGrp="1"/>
          </p:cNvSpPr>
          <p:nvPr>
            <p:ph type="dt" sz="half" idx="10"/>
          </p:nvPr>
        </p:nvSpPr>
        <p:spPr/>
        <p:txBody>
          <a:bodyPr/>
          <a:lstStyle/>
          <a:p>
            <a:fld id="{9D4828A9-3E29-C44B-B0D6-A96F277348CE}" type="datetimeFigureOut">
              <a:rPr lang="en-US" smtClean="0"/>
              <a:t>4/6/20</a:t>
            </a:fld>
            <a:endParaRPr lang="en-US"/>
          </a:p>
        </p:txBody>
      </p:sp>
      <p:sp>
        <p:nvSpPr>
          <p:cNvPr id="6" name="Footer Placeholder 5">
            <a:extLst>
              <a:ext uri="{FF2B5EF4-FFF2-40B4-BE49-F238E27FC236}">
                <a16:creationId xmlns:a16="http://schemas.microsoft.com/office/drawing/2014/main" id="{83BF36F3-5819-2D48-966E-B8AD5739A7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6CDE84-BCF2-6542-81B1-2D1CCA4FA852}"/>
              </a:ext>
            </a:extLst>
          </p:cNvPr>
          <p:cNvSpPr>
            <a:spLocks noGrp="1"/>
          </p:cNvSpPr>
          <p:nvPr>
            <p:ph type="sldNum" sz="quarter" idx="12"/>
          </p:nvPr>
        </p:nvSpPr>
        <p:spPr/>
        <p:txBody>
          <a:bodyPr/>
          <a:lstStyle/>
          <a:p>
            <a:fld id="{306E98E5-98CF-4A46-A513-B140BC5662D3}" type="slidenum">
              <a:rPr lang="en-US" smtClean="0"/>
              <a:t>‹#›</a:t>
            </a:fld>
            <a:endParaRPr lang="en-US"/>
          </a:p>
        </p:txBody>
      </p:sp>
    </p:spTree>
    <p:extLst>
      <p:ext uri="{BB962C8B-B14F-4D97-AF65-F5344CB8AC3E}">
        <p14:creationId xmlns:p14="http://schemas.microsoft.com/office/powerpoint/2010/main" val="212828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ED8E56-BA31-9E4A-87DD-67734D82C9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26FEFD-00FA-6D45-8262-6B146966FD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791B27-83F7-864C-8217-ECDA26C85B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4828A9-3E29-C44B-B0D6-A96F277348CE}" type="datetimeFigureOut">
              <a:rPr lang="en-US" smtClean="0"/>
              <a:t>4/6/20</a:t>
            </a:fld>
            <a:endParaRPr lang="en-US"/>
          </a:p>
        </p:txBody>
      </p:sp>
      <p:sp>
        <p:nvSpPr>
          <p:cNvPr id="5" name="Footer Placeholder 4">
            <a:extLst>
              <a:ext uri="{FF2B5EF4-FFF2-40B4-BE49-F238E27FC236}">
                <a16:creationId xmlns:a16="http://schemas.microsoft.com/office/drawing/2014/main" id="{6C217BD2-F7DB-914E-924D-0C252ECEC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DEB653-99B3-734F-A9F6-0294BFB1F8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E98E5-98CF-4A46-A513-B140BC5662D3}" type="slidenum">
              <a:rPr lang="en-US" smtClean="0"/>
              <a:t>‹#›</a:t>
            </a:fld>
            <a:endParaRPr lang="en-US"/>
          </a:p>
        </p:txBody>
      </p:sp>
    </p:spTree>
    <p:extLst>
      <p:ext uri="{BB962C8B-B14F-4D97-AF65-F5344CB8AC3E}">
        <p14:creationId xmlns:p14="http://schemas.microsoft.com/office/powerpoint/2010/main" val="117262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6E1695-07E3-7A4F-8182-B08B74EF5AE4}"/>
              </a:ext>
            </a:extLst>
          </p:cNvPr>
          <p:cNvSpPr txBox="1"/>
          <p:nvPr/>
        </p:nvSpPr>
        <p:spPr>
          <a:xfrm>
            <a:off x="399393" y="231228"/>
            <a:ext cx="11466786" cy="923330"/>
          </a:xfrm>
          <a:prstGeom prst="rect">
            <a:avLst/>
          </a:prstGeom>
          <a:noFill/>
        </p:spPr>
        <p:txBody>
          <a:bodyPr wrap="square" rtlCol="0">
            <a:spAutoFit/>
          </a:bodyPr>
          <a:lstStyle/>
          <a:p>
            <a:r>
              <a:rPr lang="en-US" dirty="0"/>
              <a:t>This is a version of a SEIR model, where an additional step between Infectious and Recovered is added, and an additional outcome (Deceased) is added.  An individual who is Infectious may go straight to Recovered, go to Hospitalized Leading To Recovery, Critical Leading to Recovery, or Critical Leading to Deceased.</a:t>
            </a:r>
          </a:p>
        </p:txBody>
      </p:sp>
      <p:sp>
        <p:nvSpPr>
          <p:cNvPr id="5" name="Rectangle 4">
            <a:extLst>
              <a:ext uri="{FF2B5EF4-FFF2-40B4-BE49-F238E27FC236}">
                <a16:creationId xmlns:a16="http://schemas.microsoft.com/office/drawing/2014/main" id="{4E77EDEE-1F6A-3043-B326-351DFEA69A9A}"/>
              </a:ext>
            </a:extLst>
          </p:cNvPr>
          <p:cNvSpPr/>
          <p:nvPr/>
        </p:nvSpPr>
        <p:spPr>
          <a:xfrm>
            <a:off x="3605048" y="1292772"/>
            <a:ext cx="5139559" cy="525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Susceptible</a:t>
            </a:r>
          </a:p>
        </p:txBody>
      </p:sp>
      <p:sp>
        <p:nvSpPr>
          <p:cNvPr id="6" name="Rectangle 5">
            <a:extLst>
              <a:ext uri="{FF2B5EF4-FFF2-40B4-BE49-F238E27FC236}">
                <a16:creationId xmlns:a16="http://schemas.microsoft.com/office/drawing/2014/main" id="{8A17251B-3692-1146-98F5-D1E583FFB7D4}"/>
              </a:ext>
            </a:extLst>
          </p:cNvPr>
          <p:cNvSpPr/>
          <p:nvPr/>
        </p:nvSpPr>
        <p:spPr>
          <a:xfrm>
            <a:off x="3605048" y="2243958"/>
            <a:ext cx="5139559" cy="525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Exposed</a:t>
            </a:r>
          </a:p>
        </p:txBody>
      </p:sp>
      <p:sp>
        <p:nvSpPr>
          <p:cNvPr id="7" name="Rectangle 6">
            <a:extLst>
              <a:ext uri="{FF2B5EF4-FFF2-40B4-BE49-F238E27FC236}">
                <a16:creationId xmlns:a16="http://schemas.microsoft.com/office/drawing/2014/main" id="{260A7F47-E732-D246-989C-F1DF68C60F47}"/>
              </a:ext>
            </a:extLst>
          </p:cNvPr>
          <p:cNvSpPr/>
          <p:nvPr/>
        </p:nvSpPr>
        <p:spPr>
          <a:xfrm>
            <a:off x="3605048" y="3166241"/>
            <a:ext cx="5139559" cy="525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Infectious</a:t>
            </a:r>
          </a:p>
        </p:txBody>
      </p:sp>
      <p:sp>
        <p:nvSpPr>
          <p:cNvPr id="8" name="Rectangle 7">
            <a:extLst>
              <a:ext uri="{FF2B5EF4-FFF2-40B4-BE49-F238E27FC236}">
                <a16:creationId xmlns:a16="http://schemas.microsoft.com/office/drawing/2014/main" id="{8A07ADD6-523E-0E4A-BE3D-B31668094A8D}"/>
              </a:ext>
            </a:extLst>
          </p:cNvPr>
          <p:cNvSpPr/>
          <p:nvPr/>
        </p:nvSpPr>
        <p:spPr>
          <a:xfrm>
            <a:off x="162911" y="4088524"/>
            <a:ext cx="3631323" cy="525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Mild Hospitalization</a:t>
            </a:r>
          </a:p>
        </p:txBody>
      </p:sp>
      <p:sp>
        <p:nvSpPr>
          <p:cNvPr id="9" name="Rectangle 8">
            <a:extLst>
              <a:ext uri="{FF2B5EF4-FFF2-40B4-BE49-F238E27FC236}">
                <a16:creationId xmlns:a16="http://schemas.microsoft.com/office/drawing/2014/main" id="{4669C5AC-46DC-2D40-B94A-A521C21232FD}"/>
              </a:ext>
            </a:extLst>
          </p:cNvPr>
          <p:cNvSpPr/>
          <p:nvPr/>
        </p:nvSpPr>
        <p:spPr>
          <a:xfrm>
            <a:off x="4156844" y="4088524"/>
            <a:ext cx="4240924" cy="525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Critical Hospitalization</a:t>
            </a:r>
          </a:p>
        </p:txBody>
      </p:sp>
      <p:sp>
        <p:nvSpPr>
          <p:cNvPr id="10" name="Rectangle 9">
            <a:extLst>
              <a:ext uri="{FF2B5EF4-FFF2-40B4-BE49-F238E27FC236}">
                <a16:creationId xmlns:a16="http://schemas.microsoft.com/office/drawing/2014/main" id="{F5921DED-0FDC-4141-9756-69C56ECABCFA}"/>
              </a:ext>
            </a:extLst>
          </p:cNvPr>
          <p:cNvSpPr/>
          <p:nvPr/>
        </p:nvSpPr>
        <p:spPr>
          <a:xfrm>
            <a:off x="8760378" y="4088524"/>
            <a:ext cx="3431622" cy="525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Critical Hospitalization</a:t>
            </a:r>
          </a:p>
        </p:txBody>
      </p:sp>
      <p:sp>
        <p:nvSpPr>
          <p:cNvPr id="11" name="Rectangle 10">
            <a:extLst>
              <a:ext uri="{FF2B5EF4-FFF2-40B4-BE49-F238E27FC236}">
                <a16:creationId xmlns:a16="http://schemas.microsoft.com/office/drawing/2014/main" id="{D11ECE91-3226-D146-A08F-5FC1AE9FFF51}"/>
              </a:ext>
            </a:extLst>
          </p:cNvPr>
          <p:cNvSpPr/>
          <p:nvPr/>
        </p:nvSpPr>
        <p:spPr>
          <a:xfrm>
            <a:off x="162911" y="5234152"/>
            <a:ext cx="8234857" cy="546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Recovered</a:t>
            </a:r>
          </a:p>
        </p:txBody>
      </p:sp>
      <p:sp>
        <p:nvSpPr>
          <p:cNvPr id="12" name="Rectangle 11">
            <a:extLst>
              <a:ext uri="{FF2B5EF4-FFF2-40B4-BE49-F238E27FC236}">
                <a16:creationId xmlns:a16="http://schemas.microsoft.com/office/drawing/2014/main" id="{236A6896-6F99-3C42-8C2B-31011827EF12}"/>
              </a:ext>
            </a:extLst>
          </p:cNvPr>
          <p:cNvSpPr/>
          <p:nvPr/>
        </p:nvSpPr>
        <p:spPr>
          <a:xfrm>
            <a:off x="8760378" y="5234152"/>
            <a:ext cx="3431622" cy="525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Deceased</a:t>
            </a:r>
          </a:p>
        </p:txBody>
      </p:sp>
      <p:cxnSp>
        <p:nvCxnSpPr>
          <p:cNvPr id="14" name="Straight Arrow Connector 13">
            <a:extLst>
              <a:ext uri="{FF2B5EF4-FFF2-40B4-BE49-F238E27FC236}">
                <a16:creationId xmlns:a16="http://schemas.microsoft.com/office/drawing/2014/main" id="{96A322B6-9B6C-E74F-B178-C6F4B4581D34}"/>
              </a:ext>
            </a:extLst>
          </p:cNvPr>
          <p:cNvCxnSpPr>
            <a:stCxn id="5" idx="2"/>
            <a:endCxn id="6" idx="0"/>
          </p:cNvCxnSpPr>
          <p:nvPr/>
        </p:nvCxnSpPr>
        <p:spPr>
          <a:xfrm>
            <a:off x="6174828" y="1818290"/>
            <a:ext cx="0" cy="425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686145F-2932-534B-8241-0E223DDC83CF}"/>
              </a:ext>
            </a:extLst>
          </p:cNvPr>
          <p:cNvCxnSpPr>
            <a:stCxn id="6" idx="2"/>
            <a:endCxn id="7" idx="0"/>
          </p:cNvCxnSpPr>
          <p:nvPr/>
        </p:nvCxnSpPr>
        <p:spPr>
          <a:xfrm>
            <a:off x="6174828" y="2769476"/>
            <a:ext cx="0" cy="396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C16FCDA-FC87-AF49-A275-8F8B7395BA3C}"/>
              </a:ext>
            </a:extLst>
          </p:cNvPr>
          <p:cNvCxnSpPr>
            <a:stCxn id="7" idx="2"/>
          </p:cNvCxnSpPr>
          <p:nvPr/>
        </p:nvCxnSpPr>
        <p:spPr>
          <a:xfrm flipH="1">
            <a:off x="3510455" y="3691759"/>
            <a:ext cx="2664373" cy="396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371F8A1-185E-EF41-B3AE-0B89170E5A32}"/>
              </a:ext>
            </a:extLst>
          </p:cNvPr>
          <p:cNvCxnSpPr>
            <a:stCxn id="7" idx="2"/>
          </p:cNvCxnSpPr>
          <p:nvPr/>
        </p:nvCxnSpPr>
        <p:spPr>
          <a:xfrm flipH="1">
            <a:off x="6174827" y="3691759"/>
            <a:ext cx="1" cy="396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8ADB255-6D92-7E44-8E1D-CFC0333516A0}"/>
              </a:ext>
            </a:extLst>
          </p:cNvPr>
          <p:cNvCxnSpPr>
            <a:stCxn id="7" idx="2"/>
          </p:cNvCxnSpPr>
          <p:nvPr/>
        </p:nvCxnSpPr>
        <p:spPr>
          <a:xfrm>
            <a:off x="6174828" y="3691759"/>
            <a:ext cx="2585550" cy="396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AB70F74-F27C-2048-A585-A92DC4F8FEA2}"/>
              </a:ext>
            </a:extLst>
          </p:cNvPr>
          <p:cNvCxnSpPr>
            <a:stCxn id="8" idx="2"/>
          </p:cNvCxnSpPr>
          <p:nvPr/>
        </p:nvCxnSpPr>
        <p:spPr>
          <a:xfrm flipH="1">
            <a:off x="1978572" y="4614042"/>
            <a:ext cx="1" cy="620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F815AB0-CBB3-6D4B-934F-BD6B68F54FCE}"/>
              </a:ext>
            </a:extLst>
          </p:cNvPr>
          <p:cNvCxnSpPr>
            <a:stCxn id="9" idx="2"/>
          </p:cNvCxnSpPr>
          <p:nvPr/>
        </p:nvCxnSpPr>
        <p:spPr>
          <a:xfrm>
            <a:off x="6277306" y="4614042"/>
            <a:ext cx="0" cy="620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029B97D-2FC2-9644-879D-2EF939CF8667}"/>
              </a:ext>
            </a:extLst>
          </p:cNvPr>
          <p:cNvCxnSpPr>
            <a:stCxn id="10" idx="2"/>
            <a:endCxn id="12" idx="0"/>
          </p:cNvCxnSpPr>
          <p:nvPr/>
        </p:nvCxnSpPr>
        <p:spPr>
          <a:xfrm>
            <a:off x="10476189" y="4614042"/>
            <a:ext cx="0" cy="620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65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578523A-F36D-BA43-B8CA-636F15F8E12D}"/>
              </a:ext>
            </a:extLst>
          </p:cNvPr>
          <p:cNvGraphicFramePr>
            <a:graphicFrameLocks noGrp="1"/>
          </p:cNvGraphicFramePr>
          <p:nvPr>
            <p:extLst>
              <p:ext uri="{D42A27DB-BD31-4B8C-83A1-F6EECF244321}">
                <p14:modId xmlns:p14="http://schemas.microsoft.com/office/powerpoint/2010/main" val="958901003"/>
              </p:ext>
            </p:extLst>
          </p:nvPr>
        </p:nvGraphicFramePr>
        <p:xfrm>
          <a:off x="2032000" y="719666"/>
          <a:ext cx="8128000" cy="3876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8449715"/>
                    </a:ext>
                  </a:extLst>
                </a:gridCol>
                <a:gridCol w="4064000">
                  <a:extLst>
                    <a:ext uri="{9D8B030D-6E8A-4147-A177-3AD203B41FA5}">
                      <a16:colId xmlns:a16="http://schemas.microsoft.com/office/drawing/2014/main" val="1460041787"/>
                    </a:ext>
                  </a:extLst>
                </a:gridCol>
              </a:tblGrid>
              <a:tr h="370840">
                <a:tc>
                  <a:txBody>
                    <a:bodyPr/>
                    <a:lstStyle/>
                    <a:p>
                      <a:r>
                        <a:rPr lang="en-US" dirty="0"/>
                        <a:t>Parameter</a:t>
                      </a:r>
                    </a:p>
                  </a:txBody>
                  <a:tcPr/>
                </a:tc>
                <a:tc>
                  <a:txBody>
                    <a:bodyPr/>
                    <a:lstStyle/>
                    <a:p>
                      <a:r>
                        <a:rPr lang="en-US" dirty="0"/>
                        <a:t>Value</a:t>
                      </a:r>
                    </a:p>
                  </a:txBody>
                  <a:tcPr/>
                </a:tc>
                <a:extLst>
                  <a:ext uri="{0D108BD9-81ED-4DB2-BD59-A6C34878D82A}">
                    <a16:rowId xmlns:a16="http://schemas.microsoft.com/office/drawing/2014/main" val="2267663557"/>
                  </a:ext>
                </a:extLst>
              </a:tr>
              <a:tr h="370840">
                <a:tc>
                  <a:txBody>
                    <a:bodyPr/>
                    <a:lstStyle/>
                    <a:p>
                      <a:r>
                        <a:rPr lang="en-US" dirty="0"/>
                        <a:t>Incubation Time</a:t>
                      </a:r>
                    </a:p>
                  </a:txBody>
                  <a:tcPr/>
                </a:tc>
                <a:tc>
                  <a:txBody>
                    <a:bodyPr/>
                    <a:lstStyle/>
                    <a:p>
                      <a:r>
                        <a:rPr lang="en-US" dirty="0"/>
                        <a:t>5 days</a:t>
                      </a:r>
                    </a:p>
                  </a:txBody>
                  <a:tcPr/>
                </a:tc>
                <a:extLst>
                  <a:ext uri="{0D108BD9-81ED-4DB2-BD59-A6C34878D82A}">
                    <a16:rowId xmlns:a16="http://schemas.microsoft.com/office/drawing/2014/main" val="1052027194"/>
                  </a:ext>
                </a:extLst>
              </a:tr>
              <a:tr h="370840">
                <a:tc>
                  <a:txBody>
                    <a:bodyPr/>
                    <a:lstStyle/>
                    <a:p>
                      <a:r>
                        <a:rPr lang="en-US" dirty="0"/>
                        <a:t>Infectious Time (before either recovery or hospitalization)</a:t>
                      </a:r>
                    </a:p>
                  </a:txBody>
                  <a:tcPr/>
                </a:tc>
                <a:tc>
                  <a:txBody>
                    <a:bodyPr/>
                    <a:lstStyle/>
                    <a:p>
                      <a:r>
                        <a:rPr lang="en-US" dirty="0"/>
                        <a:t>3 days</a:t>
                      </a:r>
                    </a:p>
                  </a:txBody>
                  <a:tcPr/>
                </a:tc>
                <a:extLst>
                  <a:ext uri="{0D108BD9-81ED-4DB2-BD59-A6C34878D82A}">
                    <a16:rowId xmlns:a16="http://schemas.microsoft.com/office/drawing/2014/main" val="2416030608"/>
                  </a:ext>
                </a:extLst>
              </a:tr>
              <a:tr h="370840">
                <a:tc>
                  <a:txBody>
                    <a:bodyPr/>
                    <a:lstStyle/>
                    <a:p>
                      <a:r>
                        <a:rPr lang="en-US" dirty="0"/>
                        <a:t>Hospitalization Recovery Time</a:t>
                      </a:r>
                    </a:p>
                  </a:txBody>
                  <a:tcPr/>
                </a:tc>
                <a:tc>
                  <a:txBody>
                    <a:bodyPr/>
                    <a:lstStyle/>
                    <a:p>
                      <a:r>
                        <a:rPr lang="en-US" dirty="0"/>
                        <a:t>23 days</a:t>
                      </a:r>
                    </a:p>
                  </a:txBody>
                  <a:tcPr/>
                </a:tc>
                <a:extLst>
                  <a:ext uri="{0D108BD9-81ED-4DB2-BD59-A6C34878D82A}">
                    <a16:rowId xmlns:a16="http://schemas.microsoft.com/office/drawing/2014/main" val="2595518861"/>
                  </a:ext>
                </a:extLst>
              </a:tr>
              <a:tr h="370840">
                <a:tc>
                  <a:txBody>
                    <a:bodyPr/>
                    <a:lstStyle/>
                    <a:p>
                      <a:r>
                        <a:rPr lang="en-US" dirty="0"/>
                        <a:t>Time between Hospitalization and Death</a:t>
                      </a:r>
                    </a:p>
                  </a:txBody>
                  <a:tcPr/>
                </a:tc>
                <a:tc>
                  <a:txBody>
                    <a:bodyPr/>
                    <a:lstStyle/>
                    <a:p>
                      <a:r>
                        <a:rPr lang="en-US" dirty="0"/>
                        <a:t>18 days</a:t>
                      </a:r>
                    </a:p>
                  </a:txBody>
                  <a:tcPr/>
                </a:tc>
                <a:extLst>
                  <a:ext uri="{0D108BD9-81ED-4DB2-BD59-A6C34878D82A}">
                    <a16:rowId xmlns:a16="http://schemas.microsoft.com/office/drawing/2014/main" val="723924651"/>
                  </a:ext>
                </a:extLst>
              </a:tr>
              <a:tr h="370840">
                <a:tc>
                  <a:txBody>
                    <a:bodyPr/>
                    <a:lstStyle/>
                    <a:p>
                      <a:r>
                        <a:rPr lang="en-US" dirty="0"/>
                        <a:t>Hospitalization Rate</a:t>
                      </a:r>
                    </a:p>
                  </a:txBody>
                  <a:tcPr/>
                </a:tc>
                <a:tc>
                  <a:txBody>
                    <a:bodyPr/>
                    <a:lstStyle/>
                    <a:p>
                      <a:r>
                        <a:rPr lang="en-US" dirty="0"/>
                        <a:t>3% of all infections (including asymptomatic)</a:t>
                      </a:r>
                    </a:p>
                  </a:txBody>
                  <a:tcPr/>
                </a:tc>
                <a:extLst>
                  <a:ext uri="{0D108BD9-81ED-4DB2-BD59-A6C34878D82A}">
                    <a16:rowId xmlns:a16="http://schemas.microsoft.com/office/drawing/2014/main" val="2810524148"/>
                  </a:ext>
                </a:extLst>
              </a:tr>
              <a:tr h="370840">
                <a:tc>
                  <a:txBody>
                    <a:bodyPr/>
                    <a:lstStyle/>
                    <a:p>
                      <a:r>
                        <a:rPr lang="en-US" dirty="0"/>
                        <a:t>Critical hospitalization rate</a:t>
                      </a:r>
                    </a:p>
                  </a:txBody>
                  <a:tcPr/>
                </a:tc>
                <a:tc>
                  <a:txBody>
                    <a:bodyPr/>
                    <a:lstStyle/>
                    <a:p>
                      <a:r>
                        <a:rPr lang="en-US" dirty="0"/>
                        <a:t>1.0% of all infections</a:t>
                      </a:r>
                    </a:p>
                  </a:txBody>
                  <a:tcPr/>
                </a:tc>
                <a:extLst>
                  <a:ext uri="{0D108BD9-81ED-4DB2-BD59-A6C34878D82A}">
                    <a16:rowId xmlns:a16="http://schemas.microsoft.com/office/drawing/2014/main" val="2873250171"/>
                  </a:ext>
                </a:extLst>
              </a:tr>
              <a:tr h="370840">
                <a:tc>
                  <a:txBody>
                    <a:bodyPr/>
                    <a:lstStyle/>
                    <a:p>
                      <a:r>
                        <a:rPr lang="en-US" dirty="0"/>
                        <a:t>Death rate</a:t>
                      </a:r>
                    </a:p>
                  </a:txBody>
                  <a:tcPr/>
                </a:tc>
                <a:tc>
                  <a:txBody>
                    <a:bodyPr/>
                    <a:lstStyle/>
                    <a:p>
                      <a:r>
                        <a:rPr lang="en-US" dirty="0"/>
                        <a:t>0.66% of all infections</a:t>
                      </a:r>
                    </a:p>
                  </a:txBody>
                  <a:tcPr/>
                </a:tc>
                <a:extLst>
                  <a:ext uri="{0D108BD9-81ED-4DB2-BD59-A6C34878D82A}">
                    <a16:rowId xmlns:a16="http://schemas.microsoft.com/office/drawing/2014/main" val="304160396"/>
                  </a:ext>
                </a:extLst>
              </a:tr>
              <a:tr h="370840">
                <a:tc>
                  <a:txBody>
                    <a:bodyPr/>
                    <a:lstStyle/>
                    <a:p>
                      <a:r>
                        <a:rPr lang="en-US" dirty="0"/>
                        <a:t>Day Zero</a:t>
                      </a:r>
                    </a:p>
                  </a:txBody>
                  <a:tcPr/>
                </a:tc>
                <a:tc>
                  <a:txBody>
                    <a:bodyPr/>
                    <a:lstStyle/>
                    <a:p>
                      <a:r>
                        <a:rPr lang="en-US" dirty="0"/>
                        <a:t>5 January 2020</a:t>
                      </a:r>
                    </a:p>
                  </a:txBody>
                  <a:tcPr/>
                </a:tc>
                <a:extLst>
                  <a:ext uri="{0D108BD9-81ED-4DB2-BD59-A6C34878D82A}">
                    <a16:rowId xmlns:a16="http://schemas.microsoft.com/office/drawing/2014/main" val="1371388765"/>
                  </a:ext>
                </a:extLst>
              </a:tr>
            </a:tbl>
          </a:graphicData>
        </a:graphic>
      </p:graphicFrame>
    </p:spTree>
    <p:extLst>
      <p:ext uri="{BB962C8B-B14F-4D97-AF65-F5344CB8AC3E}">
        <p14:creationId xmlns:p14="http://schemas.microsoft.com/office/powerpoint/2010/main" val="1507113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C6A871-7978-964A-931F-401195434394}"/>
              </a:ext>
            </a:extLst>
          </p:cNvPr>
          <p:cNvPicPr>
            <a:picLocks noChangeAspect="1"/>
          </p:cNvPicPr>
          <p:nvPr/>
        </p:nvPicPr>
        <p:blipFill>
          <a:blip r:embed="rId2"/>
          <a:stretch>
            <a:fillRect/>
          </a:stretch>
        </p:blipFill>
        <p:spPr>
          <a:xfrm>
            <a:off x="0" y="215822"/>
            <a:ext cx="3148693" cy="3420653"/>
          </a:xfrm>
          <a:prstGeom prst="rect">
            <a:avLst/>
          </a:prstGeom>
        </p:spPr>
      </p:pic>
      <p:pic>
        <p:nvPicPr>
          <p:cNvPr id="5" name="Picture 4">
            <a:extLst>
              <a:ext uri="{FF2B5EF4-FFF2-40B4-BE49-F238E27FC236}">
                <a16:creationId xmlns:a16="http://schemas.microsoft.com/office/drawing/2014/main" id="{A98C020B-99DF-C14F-AE68-AEAA20390389}"/>
              </a:ext>
            </a:extLst>
          </p:cNvPr>
          <p:cNvPicPr>
            <a:picLocks noChangeAspect="1"/>
          </p:cNvPicPr>
          <p:nvPr/>
        </p:nvPicPr>
        <p:blipFill>
          <a:blip r:embed="rId3"/>
          <a:stretch>
            <a:fillRect/>
          </a:stretch>
        </p:blipFill>
        <p:spPr>
          <a:xfrm>
            <a:off x="0" y="3428999"/>
            <a:ext cx="3148693" cy="3420653"/>
          </a:xfrm>
          <a:prstGeom prst="rect">
            <a:avLst/>
          </a:prstGeom>
        </p:spPr>
      </p:pic>
      <p:sp>
        <p:nvSpPr>
          <p:cNvPr id="6" name="TextBox 5">
            <a:extLst>
              <a:ext uri="{FF2B5EF4-FFF2-40B4-BE49-F238E27FC236}">
                <a16:creationId xmlns:a16="http://schemas.microsoft.com/office/drawing/2014/main" id="{7493D833-AE83-5541-AB26-EF23FAE6D622}"/>
              </a:ext>
            </a:extLst>
          </p:cNvPr>
          <p:cNvSpPr txBox="1"/>
          <p:nvPr/>
        </p:nvSpPr>
        <p:spPr>
          <a:xfrm>
            <a:off x="4408714" y="734786"/>
            <a:ext cx="6825343" cy="3693319"/>
          </a:xfrm>
          <a:prstGeom prst="rect">
            <a:avLst/>
          </a:prstGeom>
          <a:noFill/>
        </p:spPr>
        <p:txBody>
          <a:bodyPr wrap="square" rtlCol="0">
            <a:spAutoFit/>
          </a:bodyPr>
          <a:lstStyle/>
          <a:p>
            <a:r>
              <a:rPr lang="en-US" dirty="0"/>
              <a:t>Fitting model deceased curve to observed deaths:</a:t>
            </a:r>
          </a:p>
          <a:p>
            <a:endParaRPr lang="en-US" dirty="0"/>
          </a:p>
          <a:p>
            <a:r>
              <a:rPr lang="en-US" dirty="0"/>
              <a:t>The curve that fit closest was for R0=2.30 (above).  However, upon inspection, it was seen that the curve underpredicted observations slightly.</a:t>
            </a:r>
          </a:p>
          <a:p>
            <a:endParaRPr lang="en-US" dirty="0"/>
          </a:p>
          <a:p>
            <a:r>
              <a:rPr lang="en-US" dirty="0"/>
              <a:t>The reality is there are probably more deaths than are being counted that are COVID-19 deaths, so we opted for the scenario where R=2.35 (below).</a:t>
            </a:r>
          </a:p>
          <a:p>
            <a:endParaRPr lang="en-US" dirty="0"/>
          </a:p>
          <a:p>
            <a:r>
              <a:rPr lang="en-US" dirty="0"/>
              <a:t>Note that intervention is regarded to have occurred on day 79, 25 March 2019—the date of the stay-at-home order—and this is to soon for the intervention to affect the curve of the deceased.</a:t>
            </a:r>
          </a:p>
        </p:txBody>
      </p:sp>
    </p:spTree>
    <p:extLst>
      <p:ext uri="{BB962C8B-B14F-4D97-AF65-F5344CB8AC3E}">
        <p14:creationId xmlns:p14="http://schemas.microsoft.com/office/powerpoint/2010/main" val="1679641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832986-D610-5944-B109-071CEA74D509}"/>
              </a:ext>
            </a:extLst>
          </p:cNvPr>
          <p:cNvPicPr>
            <a:picLocks noChangeAspect="1"/>
          </p:cNvPicPr>
          <p:nvPr/>
        </p:nvPicPr>
        <p:blipFill>
          <a:blip r:embed="rId2"/>
          <a:stretch>
            <a:fillRect/>
          </a:stretch>
        </p:blipFill>
        <p:spPr>
          <a:xfrm>
            <a:off x="0" y="0"/>
            <a:ext cx="6312753" cy="6858000"/>
          </a:xfrm>
          <a:prstGeom prst="rect">
            <a:avLst/>
          </a:prstGeom>
        </p:spPr>
      </p:pic>
      <p:sp>
        <p:nvSpPr>
          <p:cNvPr id="4" name="TextBox 3">
            <a:extLst>
              <a:ext uri="{FF2B5EF4-FFF2-40B4-BE49-F238E27FC236}">
                <a16:creationId xmlns:a16="http://schemas.microsoft.com/office/drawing/2014/main" id="{00F587B1-2D42-2E44-B0D6-64C34E3F4B17}"/>
              </a:ext>
            </a:extLst>
          </p:cNvPr>
          <p:cNvSpPr txBox="1"/>
          <p:nvPr/>
        </p:nvSpPr>
        <p:spPr>
          <a:xfrm>
            <a:off x="6792686" y="555171"/>
            <a:ext cx="5045528" cy="4524315"/>
          </a:xfrm>
          <a:prstGeom prst="rect">
            <a:avLst/>
          </a:prstGeom>
          <a:noFill/>
        </p:spPr>
        <p:txBody>
          <a:bodyPr wrap="square" rtlCol="0">
            <a:spAutoFit/>
          </a:bodyPr>
          <a:lstStyle/>
          <a:p>
            <a:r>
              <a:rPr lang="en-US" dirty="0"/>
              <a:t>Without knowing the actual reduction in transmission rate, we can consider a few possible scenarios.</a:t>
            </a:r>
          </a:p>
          <a:p>
            <a:endParaRPr lang="en-US" dirty="0"/>
          </a:p>
          <a:p>
            <a:r>
              <a:rPr lang="en-US" dirty="0"/>
              <a:t>First, the blue curve, indicates no NPI whatsoever, resulting in 40K deaths by the end of October.  This is very unlikely, as substantial measures have been taken to curtail transmission.</a:t>
            </a:r>
          </a:p>
          <a:p>
            <a:endParaRPr lang="en-US" dirty="0"/>
          </a:p>
          <a:p>
            <a:r>
              <a:rPr lang="en-US" dirty="0"/>
              <a:t>The red curve indicates a 50% reduction in transmission, with 10K deaths by the end of October.</a:t>
            </a:r>
          </a:p>
          <a:p>
            <a:endParaRPr lang="en-US" dirty="0"/>
          </a:p>
          <a:p>
            <a:r>
              <a:rPr lang="en-US" dirty="0"/>
              <a:t>The green curve indicates 80% reduction in transmission, with about 500 deaths by the end of October.</a:t>
            </a:r>
          </a:p>
        </p:txBody>
      </p:sp>
    </p:spTree>
    <p:extLst>
      <p:ext uri="{BB962C8B-B14F-4D97-AF65-F5344CB8AC3E}">
        <p14:creationId xmlns:p14="http://schemas.microsoft.com/office/powerpoint/2010/main" val="289278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4BC7FB-AA6D-7543-80D5-180921872539}"/>
              </a:ext>
            </a:extLst>
          </p:cNvPr>
          <p:cNvPicPr>
            <a:picLocks noChangeAspect="1"/>
          </p:cNvPicPr>
          <p:nvPr/>
        </p:nvPicPr>
        <p:blipFill>
          <a:blip r:embed="rId2"/>
          <a:stretch>
            <a:fillRect/>
          </a:stretch>
        </p:blipFill>
        <p:spPr>
          <a:xfrm>
            <a:off x="0" y="0"/>
            <a:ext cx="4088259" cy="4441371"/>
          </a:xfrm>
          <a:prstGeom prst="rect">
            <a:avLst/>
          </a:prstGeom>
        </p:spPr>
      </p:pic>
      <p:pic>
        <p:nvPicPr>
          <p:cNvPr id="5" name="Picture 4">
            <a:extLst>
              <a:ext uri="{FF2B5EF4-FFF2-40B4-BE49-F238E27FC236}">
                <a16:creationId xmlns:a16="http://schemas.microsoft.com/office/drawing/2014/main" id="{325CFA19-7A54-1C40-A2E5-609E5021D12F}"/>
              </a:ext>
            </a:extLst>
          </p:cNvPr>
          <p:cNvPicPr>
            <a:picLocks noChangeAspect="1"/>
          </p:cNvPicPr>
          <p:nvPr/>
        </p:nvPicPr>
        <p:blipFill>
          <a:blip r:embed="rId3"/>
          <a:stretch>
            <a:fillRect/>
          </a:stretch>
        </p:blipFill>
        <p:spPr>
          <a:xfrm>
            <a:off x="4070872" y="114300"/>
            <a:ext cx="3983046" cy="4327071"/>
          </a:xfrm>
          <a:prstGeom prst="rect">
            <a:avLst/>
          </a:prstGeom>
        </p:spPr>
      </p:pic>
      <p:pic>
        <p:nvPicPr>
          <p:cNvPr id="7" name="Picture 6">
            <a:extLst>
              <a:ext uri="{FF2B5EF4-FFF2-40B4-BE49-F238E27FC236}">
                <a16:creationId xmlns:a16="http://schemas.microsoft.com/office/drawing/2014/main" id="{187E9F34-8DFC-9348-AC15-91D919F5C847}"/>
              </a:ext>
            </a:extLst>
          </p:cNvPr>
          <p:cNvPicPr>
            <a:picLocks noChangeAspect="1"/>
          </p:cNvPicPr>
          <p:nvPr/>
        </p:nvPicPr>
        <p:blipFill>
          <a:blip r:embed="rId4"/>
          <a:stretch>
            <a:fillRect/>
          </a:stretch>
        </p:blipFill>
        <p:spPr>
          <a:xfrm>
            <a:off x="8064804" y="0"/>
            <a:ext cx="4088259" cy="4441371"/>
          </a:xfrm>
          <a:prstGeom prst="rect">
            <a:avLst/>
          </a:prstGeom>
        </p:spPr>
      </p:pic>
      <p:sp>
        <p:nvSpPr>
          <p:cNvPr id="8" name="TextBox 7">
            <a:extLst>
              <a:ext uri="{FF2B5EF4-FFF2-40B4-BE49-F238E27FC236}">
                <a16:creationId xmlns:a16="http://schemas.microsoft.com/office/drawing/2014/main" id="{A5F1B8A8-8850-6C4E-B195-FF9F4E9765D8}"/>
              </a:ext>
            </a:extLst>
          </p:cNvPr>
          <p:cNvSpPr txBox="1"/>
          <p:nvPr/>
        </p:nvSpPr>
        <p:spPr>
          <a:xfrm>
            <a:off x="523875" y="4848225"/>
            <a:ext cx="11296650" cy="1200329"/>
          </a:xfrm>
          <a:prstGeom prst="rect">
            <a:avLst/>
          </a:prstGeom>
          <a:noFill/>
        </p:spPr>
        <p:txBody>
          <a:bodyPr wrap="square" rtlCol="0">
            <a:spAutoFit/>
          </a:bodyPr>
          <a:lstStyle/>
          <a:p>
            <a:r>
              <a:rPr lang="en-US" dirty="0"/>
              <a:t>The worst case (and unlikely) scenario at this point would have us peaking in infectious at the end of April and in hospitalizations in mid-May.  50% reduction has the peak in hospitalizations occurring in late July.  80% reduction has the peak in infectious and hospitalization occurring now.</a:t>
            </a:r>
          </a:p>
          <a:p>
            <a:r>
              <a:rPr lang="en-US" dirty="0"/>
              <a:t>	</a:t>
            </a:r>
            <a:r>
              <a:rPr lang="en-US"/>
              <a:t>Which scenario </a:t>
            </a:r>
            <a:r>
              <a:rPr lang="en-US" dirty="0"/>
              <a:t>is most accurate will not be evident for a few more weeks.</a:t>
            </a:r>
          </a:p>
        </p:txBody>
      </p:sp>
    </p:spTree>
    <p:extLst>
      <p:ext uri="{BB962C8B-B14F-4D97-AF65-F5344CB8AC3E}">
        <p14:creationId xmlns:p14="http://schemas.microsoft.com/office/powerpoint/2010/main" val="1376408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396</Words>
  <Application>Microsoft Macintosh PowerPoint</Application>
  <PresentationFormat>Widescreen</PresentationFormat>
  <Paragraphs>43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Hastings, Ryan M</dc:creator>
  <cp:lastModifiedBy>Hastings, Ryan M</cp:lastModifiedBy>
  <cp:revision>5</cp:revision>
  <dcterms:created xsi:type="dcterms:W3CDTF">2020-04-06T19:13:07Z</dcterms:created>
  <dcterms:modified xsi:type="dcterms:W3CDTF">2020-04-06T21:24:07Z</dcterms:modified>
</cp:coreProperties>
</file>