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4"/>
  </p:notesMasterIdLst>
  <p:sldIdLst>
    <p:sldId id="256" r:id="rId2"/>
    <p:sldId id="259" r:id="rId3"/>
    <p:sldId id="257" r:id="rId4"/>
    <p:sldId id="260" r:id="rId5"/>
    <p:sldId id="261" r:id="rId6"/>
    <p:sldId id="262" r:id="rId7"/>
    <p:sldId id="266" r:id="rId8"/>
    <p:sldId id="267" r:id="rId9"/>
    <p:sldId id="263" r:id="rId10"/>
    <p:sldId id="264" r:id="rId11"/>
    <p:sldId id="265"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87" autoAdjust="0"/>
  </p:normalViewPr>
  <p:slideViewPr>
    <p:cSldViewPr>
      <p:cViewPr varScale="1">
        <p:scale>
          <a:sx n="107" d="100"/>
          <a:sy n="107" d="100"/>
        </p:scale>
        <p:origin x="-156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590154-FDD0-4BCD-93FA-8E6EED28919E}" type="datetimeFigureOut">
              <a:rPr lang="en-US" smtClean="0"/>
              <a:t>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8AE47B-7430-4927-833F-BA41E5A0E005}" type="slidenum">
              <a:rPr lang="en-US" smtClean="0"/>
              <a:t>‹#›</a:t>
            </a:fld>
            <a:endParaRPr lang="en-US"/>
          </a:p>
        </p:txBody>
      </p:sp>
    </p:spTree>
    <p:extLst>
      <p:ext uri="{BB962C8B-B14F-4D97-AF65-F5344CB8AC3E}">
        <p14:creationId xmlns:p14="http://schemas.microsoft.com/office/powerpoint/2010/main" val="402048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term was popularized in World War I by French doctors treating the wounded at aid stations.  They would sort the wounded into three categories:</a:t>
            </a:r>
          </a:p>
          <a:p>
            <a:endParaRPr lang="en-US" dirty="0" smtClean="0"/>
          </a:p>
          <a:p>
            <a:r>
              <a:rPr lang="en-US" dirty="0" smtClean="0"/>
              <a:t>    Those who are likely to live, regardless of what care they receive;</a:t>
            </a:r>
          </a:p>
          <a:p>
            <a:r>
              <a:rPr lang="en-US" dirty="0" smtClean="0"/>
              <a:t>    Those who are likely to die, regardless of what care they receive;</a:t>
            </a:r>
          </a:p>
          <a:p>
            <a:r>
              <a:rPr lang="en-US" dirty="0" smtClean="0"/>
              <a:t>    Those for whom immediate care might make a positive difference in outcome.</a:t>
            </a:r>
          </a:p>
          <a:p>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2</a:t>
            </a:fld>
            <a:endParaRPr lang="en-US"/>
          </a:p>
        </p:txBody>
      </p:sp>
    </p:spTree>
    <p:extLst>
      <p:ext uri="{BB962C8B-B14F-4D97-AF65-F5344CB8AC3E}">
        <p14:creationId xmlns:p14="http://schemas.microsoft.com/office/powerpoint/2010/main" val="843124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a production issue is reported we need to first triage, or diagnose, that issue to decide how we should deal with it.</a:t>
            </a:r>
          </a:p>
          <a:p>
            <a:endParaRPr lang="en-US" baseline="0" dirty="0" smtClean="0"/>
          </a:p>
          <a:p>
            <a:r>
              <a:rPr lang="en-US" baseline="0" dirty="0" smtClean="0"/>
              <a:t>What environment?  This seems obvious but we’ve had situations where a miscommunication delayed our response to the issue.  Even just this week, someone asked me if the </a:t>
            </a:r>
            <a:r>
              <a:rPr lang="en-US" baseline="0" dirty="0" err="1" smtClean="0"/>
              <a:t>RavenDB</a:t>
            </a:r>
            <a:r>
              <a:rPr lang="en-US" baseline="0" dirty="0" smtClean="0"/>
              <a:t> server was having and issue because the website was timing out and wouldn’t load.  I knew the server was fine because I had just checked it, so I asked what they were seeing happen.  At that point they mentioned the QA site wouldn’t load.</a:t>
            </a:r>
          </a:p>
          <a:p>
            <a:endParaRPr lang="en-US" baseline="0" dirty="0" smtClean="0"/>
          </a:p>
          <a:p>
            <a:r>
              <a:rPr lang="en-US" dirty="0" smtClean="0"/>
              <a:t>How many people</a:t>
            </a:r>
            <a:r>
              <a:rPr lang="en-US" baseline="0" dirty="0" smtClean="0"/>
              <a:t> are affected? Not to downplay the importance of issues that might only be affecting a few people, but this will affect our response to the issue.  Should we drop everything to focus on the issue or is this something we should refer to QA to investigate further?  COMMUNICATION IS KEY. A couple months ago an issue occurred that was affecting everyone, but I inferred from the person I was talking to that the issue was of minor importance and only affecting some people.  Because of that, the issue lasted for over an hour before the underlying problem was resolved.  The failure went both ways, they never mentioned that it was happening across the board, and I never asked.</a:t>
            </a:r>
          </a:p>
          <a:p>
            <a:endParaRPr lang="en-US" baseline="0" dirty="0" smtClean="0"/>
          </a:p>
          <a:p>
            <a:r>
              <a:rPr lang="en-US" baseline="0" dirty="0" smtClean="0"/>
              <a:t>What are the symptoms? </a:t>
            </a:r>
            <a:r>
              <a:rPr lang="en-US" baseline="0" dirty="0" smtClean="0"/>
              <a:t> This may described like “When I click x then y happens.”</a:t>
            </a:r>
            <a:r>
              <a:rPr lang="en-US" baseline="0" dirty="0" smtClean="0"/>
              <a:t>  We need a description of the problem with as much detail as possible so that we aren’t led down the wrong path. Once we get the initial description we can ask more questions to help us narrow down where the issue is occurring.  From there we can begin looking at that particular process.  We have a lot of interconnected systems, so narrowing down whether the issue is with the phone controls, call routing, general application, or something else will help us resolve the issue as quickly as possible.</a:t>
            </a:r>
          </a:p>
          <a:p>
            <a:endParaRPr lang="en-US" baseline="0" dirty="0" smtClean="0"/>
          </a:p>
          <a:p>
            <a:r>
              <a:rPr lang="en-US" baseline="0" dirty="0" smtClean="0"/>
              <a:t>This will also determine our next steps.  Do we begin looking at the servers? Do we talk to the database team? Do we need to contact a third-party and report the issue?</a:t>
            </a:r>
          </a:p>
          <a:p>
            <a:endParaRPr lang="en-US" baseline="0" dirty="0" smtClean="0"/>
          </a:p>
          <a:p>
            <a:r>
              <a:rPr lang="en-US" baseline="0" dirty="0" smtClean="0"/>
              <a:t>These last two points will start to inform us on how we should approach resolving the issue, so we can then dig deeper, which brings us to… debugging.</a:t>
            </a:r>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3</a:t>
            </a:fld>
            <a:endParaRPr lang="en-US"/>
          </a:p>
        </p:txBody>
      </p:sp>
    </p:spTree>
    <p:extLst>
      <p:ext uri="{BB962C8B-B14F-4D97-AF65-F5344CB8AC3E}">
        <p14:creationId xmlns:p14="http://schemas.microsoft.com/office/powerpoint/2010/main" val="138813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QA</a:t>
            </a:r>
            <a:r>
              <a:rPr lang="en-US" baseline="0" dirty="0" smtClean="0"/>
              <a:t> will often do a lot of this for us, and by the time it’s come to us we’ll already know whether it’s an environment issue or it’s a bug in the system.  If we can reproduce the issue locally or in QA, it’s generally easier to debug it there.</a:t>
            </a:r>
          </a:p>
          <a:p>
            <a:endParaRPr lang="en-US" baseline="0" dirty="0" smtClean="0"/>
          </a:p>
          <a:p>
            <a:r>
              <a:rPr lang="en-US" baseline="0" dirty="0" smtClean="0"/>
              <a:t>If we can only reproduce the issue in production, we need to determine whether we can safely do so.  We don’t want to cause more problems </a:t>
            </a:r>
            <a:r>
              <a:rPr lang="en-US" baseline="0" smtClean="0"/>
              <a:t>or corrupt data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4</a:t>
            </a:fld>
            <a:endParaRPr lang="en-US"/>
          </a:p>
        </p:txBody>
      </p:sp>
    </p:spTree>
    <p:extLst>
      <p:ext uri="{BB962C8B-B14F-4D97-AF65-F5344CB8AC3E}">
        <p14:creationId xmlns:p14="http://schemas.microsoft.com/office/powerpoint/2010/main" val="1718264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managed stack traces in </a:t>
            </a:r>
            <a:r>
              <a:rPr lang="en-US" dirty="0" err="1" smtClean="0"/>
              <a:t>ProcessExplorer</a:t>
            </a:r>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8</a:t>
            </a:fld>
            <a:endParaRPr lang="en-US"/>
          </a:p>
        </p:txBody>
      </p:sp>
    </p:spTree>
    <p:extLst>
      <p:ext uri="{BB962C8B-B14F-4D97-AF65-F5344CB8AC3E}">
        <p14:creationId xmlns:p14="http://schemas.microsoft.com/office/powerpoint/2010/main" val="2962493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TAKE A DUMP AS A LAST RESORT – IT IS A SLOW AND PAINFUL PROCESS!</a:t>
            </a:r>
          </a:p>
          <a:p>
            <a:r>
              <a:rPr lang="en-US" dirty="0" smtClean="0"/>
              <a:t>Try to reproduce</a:t>
            </a:r>
            <a:r>
              <a:rPr lang="en-US" baseline="0" dirty="0" smtClean="0"/>
              <a:t> memory leaks locally so you can use a profiler</a:t>
            </a:r>
          </a:p>
          <a:p>
            <a:r>
              <a:rPr lang="en-US" baseline="0" dirty="0" smtClean="0"/>
              <a:t>Process crash may have logged the exception by using the tricks mentioned previously, don’t forget to check the Event Log</a:t>
            </a:r>
            <a:endParaRPr lang="en-US" dirty="0"/>
          </a:p>
        </p:txBody>
      </p:sp>
      <p:sp>
        <p:nvSpPr>
          <p:cNvPr id="4" name="Slide Number Placeholder 3"/>
          <p:cNvSpPr>
            <a:spLocks noGrp="1"/>
          </p:cNvSpPr>
          <p:nvPr>
            <p:ph type="sldNum" sz="quarter" idx="10"/>
          </p:nvPr>
        </p:nvSpPr>
        <p:spPr/>
        <p:txBody>
          <a:bodyPr/>
          <a:lstStyle/>
          <a:p>
            <a:fld id="{D48AE47B-7430-4927-833F-BA41E5A0E005}" type="slidenum">
              <a:rPr lang="en-US" smtClean="0"/>
              <a:t>9</a:t>
            </a:fld>
            <a:endParaRPr lang="en-US"/>
          </a:p>
        </p:txBody>
      </p:sp>
    </p:spTree>
    <p:extLst>
      <p:ext uri="{BB962C8B-B14F-4D97-AF65-F5344CB8AC3E}">
        <p14:creationId xmlns:p14="http://schemas.microsoft.com/office/powerpoint/2010/main" val="4132889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AC38DFF-9BB3-4414-931F-A8F31B1295C4}" type="datetimeFigureOut">
              <a:rPr lang="en-US" smtClean="0"/>
              <a:t>1/9/2014</a:t>
            </a:fld>
            <a:endParaRPr lang="en-US"/>
          </a:p>
        </p:txBody>
      </p:sp>
      <p:sp>
        <p:nvSpPr>
          <p:cNvPr id="8" name="Slide Number Placeholder 7"/>
          <p:cNvSpPr>
            <a:spLocks noGrp="1"/>
          </p:cNvSpPr>
          <p:nvPr>
            <p:ph type="sldNum" sz="quarter" idx="11"/>
          </p:nvPr>
        </p:nvSpPr>
        <p:spPr/>
        <p:txBody>
          <a:bodyPr/>
          <a:lstStyle/>
          <a:p>
            <a:fld id="{02240057-BE08-4C23-A6DF-E7A1636EFEF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C38DFF-9BB3-4414-931F-A8F31B1295C4}" type="datetimeFigureOut">
              <a:rPr lang="en-US" smtClean="0"/>
              <a:t>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0057-BE08-4C23-A6DF-E7A1636EFE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C38DFF-9BB3-4414-931F-A8F31B1295C4}" type="datetimeFigureOut">
              <a:rPr lang="en-US" smtClean="0"/>
              <a:t>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0057-BE08-4C23-A6DF-E7A1636EFE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DAC38DFF-9BB3-4414-931F-A8F31B1295C4}" type="datetimeFigureOut">
              <a:rPr lang="en-US" smtClean="0"/>
              <a:t>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0057-BE08-4C23-A6DF-E7A1636EFEF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C38DFF-9BB3-4414-931F-A8F31B1295C4}" type="datetimeFigureOut">
              <a:rPr lang="en-US" smtClean="0"/>
              <a:t>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0057-BE08-4C23-A6DF-E7A1636EFEF0}"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DAC38DFF-9BB3-4414-931F-A8F31B1295C4}" type="datetimeFigureOut">
              <a:rPr lang="en-US" smtClean="0"/>
              <a:t>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40057-BE08-4C23-A6DF-E7A1636EFEF0}"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AC38DFF-9BB3-4414-931F-A8F31B1295C4}" type="datetimeFigureOut">
              <a:rPr lang="en-US" smtClean="0"/>
              <a:t>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240057-BE08-4C23-A6DF-E7A1636EFEF0}"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C38DFF-9BB3-4414-931F-A8F31B1295C4}" type="datetimeFigureOut">
              <a:rPr lang="en-US" smtClean="0"/>
              <a:t>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240057-BE08-4C23-A6DF-E7A1636EFEF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38DFF-9BB3-4414-931F-A8F31B1295C4}" type="datetimeFigureOut">
              <a:rPr lang="en-US" smtClean="0"/>
              <a:t>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240057-BE08-4C23-A6DF-E7A1636EFE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C38DFF-9BB3-4414-931F-A8F31B1295C4}" type="datetimeFigureOut">
              <a:rPr lang="en-US" smtClean="0"/>
              <a:t>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40057-BE08-4C23-A6DF-E7A1636EFEF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C38DFF-9BB3-4414-931F-A8F31B1295C4}" type="datetimeFigureOut">
              <a:rPr lang="en-US" smtClean="0"/>
              <a:t>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40057-BE08-4C23-A6DF-E7A1636EFEF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DAC38DFF-9BB3-4414-931F-A8F31B1295C4}" type="datetimeFigureOut">
              <a:rPr lang="en-US" smtClean="0"/>
              <a:t>1/9/2014</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2240057-BE08-4C23-A6DF-E7A1636EFEF0}"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Handling Production </a:t>
            </a:r>
            <a:r>
              <a:rPr lang="en-US" dirty="0" smtClean="0"/>
              <a:t>Issues</a:t>
            </a:r>
            <a:endParaRPr lang="en-US" dirty="0"/>
          </a:p>
        </p:txBody>
      </p:sp>
      <p:sp>
        <p:nvSpPr>
          <p:cNvPr id="3" name="Subtitle 2"/>
          <p:cNvSpPr>
            <a:spLocks noGrp="1"/>
          </p:cNvSpPr>
          <p:nvPr>
            <p:ph type="subTitle" idx="1"/>
          </p:nvPr>
        </p:nvSpPr>
        <p:spPr/>
        <p:txBody>
          <a:bodyPr/>
          <a:lstStyle/>
          <a:p>
            <a:r>
              <a:rPr lang="en-US" dirty="0" smtClean="0"/>
              <a:t>How to make your boss think you’re Superman</a:t>
            </a:r>
            <a:endParaRPr lang="en-US" dirty="0"/>
          </a:p>
        </p:txBody>
      </p:sp>
    </p:spTree>
    <p:extLst>
      <p:ext uri="{BB962C8B-B14F-4D97-AF65-F5344CB8AC3E}">
        <p14:creationId xmlns:p14="http://schemas.microsoft.com/office/powerpoint/2010/main" val="6857238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100" y="2177256"/>
            <a:ext cx="6019800" cy="3371850"/>
          </a:xfrm>
        </p:spPr>
      </p:pic>
    </p:spTree>
    <p:extLst>
      <p:ext uri="{BB962C8B-B14F-4D97-AF65-F5344CB8AC3E}">
        <p14:creationId xmlns:p14="http://schemas.microsoft.com/office/powerpoint/2010/main" val="301266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442" y="381000"/>
            <a:ext cx="8543758" cy="5745163"/>
          </a:xfrm>
        </p:spPr>
      </p:pic>
    </p:spTree>
    <p:extLst>
      <p:ext uri="{BB962C8B-B14F-4D97-AF65-F5344CB8AC3E}">
        <p14:creationId xmlns:p14="http://schemas.microsoft.com/office/powerpoint/2010/main" val="2970762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09232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3276600" y="6248400"/>
            <a:ext cx="5791200" cy="365125"/>
          </a:xfrm>
        </p:spPr>
        <p:txBody>
          <a:bodyPr/>
          <a:lstStyle/>
          <a:p>
            <a:pPr algn="r"/>
            <a:r>
              <a:rPr lang="en-US" dirty="0" smtClean="0"/>
              <a:t>Source: http://en.wikipedia.org/wiki/File:Deconference-2002-triage-tag.jpg</a:t>
            </a:r>
            <a:endParaRPr lang="en-US" dirty="0"/>
          </a:p>
        </p:txBody>
      </p:sp>
      <p:sp>
        <p:nvSpPr>
          <p:cNvPr id="3" name="Content Placeholder 2"/>
          <p:cNvSpPr>
            <a:spLocks noGrp="1"/>
          </p:cNvSpPr>
          <p:nvPr>
            <p:ph sz="half" idx="4294967295"/>
          </p:nvPr>
        </p:nvSpPr>
        <p:spPr>
          <a:xfrm>
            <a:off x="533400" y="762000"/>
            <a:ext cx="8610600" cy="1600200"/>
          </a:xfrm>
        </p:spPr>
        <p:txBody>
          <a:bodyPr/>
          <a:lstStyle/>
          <a:p>
            <a:r>
              <a:rPr lang="en-US" dirty="0" smtClean="0"/>
              <a:t>Triage - the sorting of patients (as in an emergency room) according to the urgency of their need for care</a:t>
            </a:r>
          </a:p>
          <a:p>
            <a:pPr lvl="1"/>
            <a:r>
              <a:rPr lang="en-US" dirty="0"/>
              <a:t>http://www.merriam-webster.com/dictionary/triage</a:t>
            </a:r>
          </a:p>
          <a:p>
            <a:pPr marL="457200" lvl="1" indent="0">
              <a:buNone/>
            </a:pPr>
            <a:r>
              <a:rPr lang="en-US" dirty="0" smtClean="0"/>
              <a:t> </a:t>
            </a:r>
            <a:endParaRPr lang="en-US" dirty="0"/>
          </a:p>
        </p:txBody>
      </p:sp>
      <p:pic>
        <p:nvPicPr>
          <p:cNvPr id="1027" name="Picture 3" descr="C:\Projects\Presentations\Debugging\deconference-2002-triage-tag.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6828"/>
          <a:stretch/>
        </p:blipFill>
        <p:spPr bwMode="auto">
          <a:xfrm>
            <a:off x="3505200" y="2240280"/>
            <a:ext cx="4761048" cy="301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207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Triage Steps</a:t>
            </a:r>
            <a:endParaRPr lang="en-US" dirty="0"/>
          </a:p>
        </p:txBody>
      </p:sp>
      <p:sp>
        <p:nvSpPr>
          <p:cNvPr id="3" name="Content Placeholder 2"/>
          <p:cNvSpPr>
            <a:spLocks noGrp="1"/>
          </p:cNvSpPr>
          <p:nvPr>
            <p:ph idx="1"/>
          </p:nvPr>
        </p:nvSpPr>
        <p:spPr/>
        <p:txBody>
          <a:bodyPr/>
          <a:lstStyle/>
          <a:p>
            <a:r>
              <a:rPr lang="en-US" dirty="0" smtClean="0"/>
              <a:t>What environment?</a:t>
            </a:r>
          </a:p>
          <a:p>
            <a:r>
              <a:rPr lang="en-US" dirty="0" smtClean="0"/>
              <a:t>How many people are affected?</a:t>
            </a:r>
          </a:p>
          <a:p>
            <a:r>
              <a:rPr lang="en-US" dirty="0" smtClean="0"/>
              <a:t>What are the symptoms?</a:t>
            </a:r>
          </a:p>
          <a:p>
            <a:pPr lvl="1"/>
            <a:r>
              <a:rPr lang="en-US" dirty="0" smtClean="0"/>
              <a:t>Does it happen all the time or intermittently?</a:t>
            </a:r>
          </a:p>
          <a:p>
            <a:r>
              <a:rPr lang="en-US" dirty="0" smtClean="0"/>
              <a:t>Try to narrow down where the issue is </a:t>
            </a:r>
            <a:r>
              <a:rPr lang="en-US" dirty="0" smtClean="0"/>
              <a:t>occurring</a:t>
            </a:r>
          </a:p>
          <a:p>
            <a:pPr lvl="1"/>
            <a:r>
              <a:rPr lang="en-US" dirty="0" smtClean="0"/>
              <a:t>Client-side?</a:t>
            </a:r>
          </a:p>
          <a:p>
            <a:pPr lvl="1"/>
            <a:r>
              <a:rPr lang="en-US" dirty="0" smtClean="0"/>
              <a:t>Server-side?</a:t>
            </a:r>
          </a:p>
          <a:p>
            <a:pPr lvl="1"/>
            <a:r>
              <a:rPr lang="en-US" dirty="0" smtClean="0"/>
              <a:t>Backend services?</a:t>
            </a:r>
          </a:p>
          <a:p>
            <a:pPr lvl="1"/>
            <a:r>
              <a:rPr lang="en-US" dirty="0" smtClean="0"/>
              <a:t>Database?</a:t>
            </a:r>
          </a:p>
          <a:p>
            <a:pPr lvl="1"/>
            <a:r>
              <a:rPr lang="en-US" dirty="0" smtClean="0"/>
              <a:t>Third-party?</a:t>
            </a:r>
            <a:endParaRPr lang="en-US" dirty="0" smtClean="0"/>
          </a:p>
        </p:txBody>
      </p:sp>
    </p:spTree>
    <p:extLst>
      <p:ext uri="{BB962C8B-B14F-4D97-AF65-F5344CB8AC3E}">
        <p14:creationId xmlns:p14="http://schemas.microsoft.com/office/powerpoint/2010/main" val="22329971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a:t>
            </a:r>
            <a:endParaRPr lang="en-US" dirty="0"/>
          </a:p>
        </p:txBody>
      </p:sp>
      <p:sp>
        <p:nvSpPr>
          <p:cNvPr id="4" name="Content Placeholder 3"/>
          <p:cNvSpPr>
            <a:spLocks noGrp="1"/>
          </p:cNvSpPr>
          <p:nvPr>
            <p:ph idx="1"/>
          </p:nvPr>
        </p:nvSpPr>
        <p:spPr/>
        <p:txBody>
          <a:bodyPr>
            <a:normAutofit lnSpcReduction="10000"/>
          </a:bodyPr>
          <a:lstStyle/>
          <a:p>
            <a:r>
              <a:rPr lang="en-US" dirty="0"/>
              <a:t>Gather </a:t>
            </a:r>
            <a:r>
              <a:rPr lang="en-US" dirty="0" smtClean="0"/>
              <a:t>details</a:t>
            </a:r>
          </a:p>
          <a:p>
            <a:pPr lvl="1"/>
            <a:r>
              <a:rPr lang="en-US" dirty="0" smtClean="0"/>
              <a:t>IDs</a:t>
            </a:r>
          </a:p>
          <a:p>
            <a:pPr lvl="1"/>
            <a:r>
              <a:rPr lang="en-US" dirty="0" smtClean="0"/>
              <a:t>Time of occurrence</a:t>
            </a:r>
          </a:p>
          <a:p>
            <a:pPr lvl="1"/>
            <a:r>
              <a:rPr lang="en-US" dirty="0" smtClean="0"/>
              <a:t>Expected behavior</a:t>
            </a:r>
          </a:p>
          <a:p>
            <a:pPr lvl="1"/>
            <a:r>
              <a:rPr lang="en-US" dirty="0" smtClean="0"/>
              <a:t>Actual behavior</a:t>
            </a:r>
          </a:p>
          <a:p>
            <a:pPr lvl="1"/>
            <a:r>
              <a:rPr lang="en-US" dirty="0" smtClean="0"/>
              <a:t>Reproducible?</a:t>
            </a:r>
          </a:p>
          <a:p>
            <a:r>
              <a:rPr lang="en-US" dirty="0" smtClean="0"/>
              <a:t>Is it safe to reproduce the issue?</a:t>
            </a:r>
          </a:p>
          <a:p>
            <a:r>
              <a:rPr lang="en-US" dirty="0" smtClean="0"/>
              <a:t>Check </a:t>
            </a:r>
            <a:r>
              <a:rPr lang="en-US" dirty="0"/>
              <a:t>the logs</a:t>
            </a:r>
          </a:p>
          <a:p>
            <a:r>
              <a:rPr lang="en-US" dirty="0"/>
              <a:t>Check all the </a:t>
            </a:r>
            <a:r>
              <a:rPr lang="en-US" dirty="0" smtClean="0"/>
              <a:t>logs</a:t>
            </a:r>
          </a:p>
          <a:p>
            <a:r>
              <a:rPr lang="en-US" dirty="0" smtClean="0"/>
              <a:t>Increase logging level or try other tracing (e.g. IIS)</a:t>
            </a:r>
          </a:p>
          <a:p>
            <a:endParaRPr lang="en-US" dirty="0"/>
          </a:p>
          <a:p>
            <a:r>
              <a:rPr lang="en-US" dirty="0"/>
              <a:t>Memory dump?</a:t>
            </a:r>
          </a:p>
        </p:txBody>
      </p:sp>
    </p:spTree>
    <p:extLst>
      <p:ext uri="{BB962C8B-B14F-4D97-AF65-F5344CB8AC3E}">
        <p14:creationId xmlns:p14="http://schemas.microsoft.com/office/powerpoint/2010/main" val="3200685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fade">
                                      <p:cBhvr>
                                        <p:cTn id="4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normAutofit lnSpcReduction="10000"/>
          </a:bodyPr>
          <a:lstStyle/>
          <a:p>
            <a:r>
              <a:rPr lang="en-US" dirty="0" smtClean="0"/>
              <a:t>Don’t log too much</a:t>
            </a:r>
          </a:p>
          <a:p>
            <a:r>
              <a:rPr lang="en-US" dirty="0" smtClean="0"/>
              <a:t>Don’t log too little</a:t>
            </a:r>
          </a:p>
          <a:p>
            <a:r>
              <a:rPr lang="en-US" dirty="0" smtClean="0"/>
              <a:t>Info = normal log level for production</a:t>
            </a:r>
          </a:p>
          <a:p>
            <a:r>
              <a:rPr lang="en-US" dirty="0" smtClean="0"/>
              <a:t>Debug/Verbose = local/</a:t>
            </a:r>
            <a:r>
              <a:rPr lang="en-US" dirty="0" err="1" smtClean="0"/>
              <a:t>dev</a:t>
            </a:r>
            <a:r>
              <a:rPr lang="en-US" dirty="0" smtClean="0"/>
              <a:t>/sometimes QA</a:t>
            </a:r>
          </a:p>
          <a:p>
            <a:r>
              <a:rPr lang="en-US" dirty="0" smtClean="0"/>
              <a:t>Log exceptions</a:t>
            </a:r>
          </a:p>
          <a:p>
            <a:pPr lvl="1"/>
            <a:r>
              <a:rPr lang="en-US" dirty="0" err="1" smtClean="0"/>
              <a:t>AppDomain.CurrentDomain.UnhandledException</a:t>
            </a:r>
            <a:endParaRPr lang="en-US" dirty="0" smtClean="0"/>
          </a:p>
          <a:p>
            <a:pPr lvl="1"/>
            <a:r>
              <a:rPr lang="en-US" dirty="0" err="1" smtClean="0"/>
              <a:t>TaskScheduler.UnobservedTaskException</a:t>
            </a:r>
            <a:endParaRPr lang="en-US" dirty="0" smtClean="0"/>
          </a:p>
          <a:p>
            <a:pPr lvl="2"/>
            <a:endParaRPr lang="en-US" dirty="0" smtClean="0"/>
          </a:p>
          <a:p>
            <a:r>
              <a:rPr lang="en-US" dirty="0" smtClean="0"/>
              <a:t>Event Log</a:t>
            </a:r>
          </a:p>
          <a:p>
            <a:r>
              <a:rPr lang="en-US" dirty="0" smtClean="0"/>
              <a:t>Contextual information is vital</a:t>
            </a:r>
          </a:p>
          <a:p>
            <a:pPr lvl="1"/>
            <a:r>
              <a:rPr lang="en-US" dirty="0" smtClean="0"/>
              <a:t>IDs </a:t>
            </a:r>
          </a:p>
          <a:p>
            <a:pPr lvl="1"/>
            <a:r>
              <a:rPr lang="en-US" dirty="0" smtClean="0"/>
              <a:t>“Call has ended” vs “Call 12345 has ended with status Transferred”</a:t>
            </a:r>
            <a:endParaRPr lang="en-US" dirty="0"/>
          </a:p>
        </p:txBody>
      </p:sp>
    </p:spTree>
    <p:extLst>
      <p:ext uri="{BB962C8B-B14F-4D97-AF65-F5344CB8AC3E}">
        <p14:creationId xmlns:p14="http://schemas.microsoft.com/office/powerpoint/2010/main" val="8429420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fade">
                                      <p:cBhvr>
                                        <p:cTn id="4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Diagnose the issue</a:t>
            </a:r>
            <a:endParaRPr lang="en-US" dirty="0"/>
          </a:p>
        </p:txBody>
      </p:sp>
      <p:sp>
        <p:nvSpPr>
          <p:cNvPr id="3" name="Content Placeholder 2"/>
          <p:cNvSpPr>
            <a:spLocks noGrp="1"/>
          </p:cNvSpPr>
          <p:nvPr>
            <p:ph idx="1"/>
          </p:nvPr>
        </p:nvSpPr>
        <p:spPr/>
        <p:txBody>
          <a:bodyPr/>
          <a:lstStyle/>
          <a:p>
            <a:r>
              <a:rPr lang="en-US" dirty="0" smtClean="0"/>
              <a:t>“The tool isn’t working”</a:t>
            </a:r>
          </a:p>
          <a:p>
            <a:r>
              <a:rPr lang="en-US" dirty="0" smtClean="0"/>
              <a:t>Type </a:t>
            </a:r>
            <a:r>
              <a:rPr lang="en-US" dirty="0"/>
              <a:t>: </a:t>
            </a:r>
            <a:r>
              <a:rPr lang="en-US" dirty="0" err="1" smtClean="0"/>
              <a:t>System.Data.SqlClient.SqlException</a:t>
            </a:r>
            <a:endParaRPr lang="en-US" dirty="0" smtClean="0"/>
          </a:p>
          <a:p>
            <a:pPr lvl="1"/>
            <a:r>
              <a:rPr lang="en-US" dirty="0" smtClean="0"/>
              <a:t>Message </a:t>
            </a:r>
            <a:r>
              <a:rPr lang="en-US" dirty="0"/>
              <a:t>: A network-related or instance-specific error occurred while establishing a connection to SQL Server. The server was not found or was not accessible. Verify that the instance name is correct and that SQL Server is configured to allow remote connections.</a:t>
            </a:r>
          </a:p>
        </p:txBody>
      </p:sp>
    </p:spTree>
    <p:extLst>
      <p:ext uri="{BB962C8B-B14F-4D97-AF65-F5344CB8AC3E}">
        <p14:creationId xmlns:p14="http://schemas.microsoft.com/office/powerpoint/2010/main" val="1595577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smtClean="0"/>
              <a:t>Visual Studio</a:t>
            </a:r>
          </a:p>
          <a:p>
            <a:pPr lvl="1"/>
            <a:r>
              <a:rPr lang="en-US" dirty="0"/>
              <a:t>"Debug Managed Memory" </a:t>
            </a:r>
            <a:r>
              <a:rPr lang="en-US" dirty="0" smtClean="0"/>
              <a:t>available in VS2013 Ultimate</a:t>
            </a:r>
          </a:p>
          <a:p>
            <a:r>
              <a:rPr lang="en-US" dirty="0" err="1" smtClean="0"/>
              <a:t>WinDbg</a:t>
            </a:r>
            <a:endParaRPr lang="en-US" dirty="0" smtClean="0"/>
          </a:p>
          <a:p>
            <a:r>
              <a:rPr lang="en-US" dirty="0" smtClean="0"/>
              <a:t>Memory/Performance Profilers</a:t>
            </a:r>
          </a:p>
          <a:p>
            <a:r>
              <a:rPr lang="en-US" dirty="0" smtClean="0"/>
              <a:t>Process Explorer</a:t>
            </a:r>
          </a:p>
          <a:p>
            <a:r>
              <a:rPr lang="en-US" dirty="0" smtClean="0"/>
              <a:t>Process Monitor</a:t>
            </a:r>
            <a:endParaRPr lang="en-US" dirty="0"/>
          </a:p>
        </p:txBody>
      </p:sp>
    </p:spTree>
    <p:extLst>
      <p:ext uri="{BB962C8B-B14F-4D97-AF65-F5344CB8AC3E}">
        <p14:creationId xmlns:p14="http://schemas.microsoft.com/office/powerpoint/2010/main" val="16745687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621534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Dumps</a:t>
            </a:r>
            <a:endParaRPr lang="en-US" dirty="0"/>
          </a:p>
        </p:txBody>
      </p:sp>
      <p:sp>
        <p:nvSpPr>
          <p:cNvPr id="3" name="Content Placeholder 2"/>
          <p:cNvSpPr>
            <a:spLocks noGrp="1"/>
          </p:cNvSpPr>
          <p:nvPr>
            <p:ph idx="1"/>
          </p:nvPr>
        </p:nvSpPr>
        <p:spPr/>
        <p:txBody>
          <a:bodyPr/>
          <a:lstStyle/>
          <a:p>
            <a:r>
              <a:rPr lang="en-US" dirty="0" smtClean="0"/>
              <a:t>Memory Leaks</a:t>
            </a:r>
          </a:p>
          <a:p>
            <a:pPr lvl="1"/>
            <a:r>
              <a:rPr lang="en-US" dirty="0" smtClean="0"/>
              <a:t>Use a profiler when possible</a:t>
            </a:r>
            <a:endParaRPr lang="en-US" dirty="0"/>
          </a:p>
          <a:p>
            <a:r>
              <a:rPr lang="en-US" dirty="0"/>
              <a:t>Random crashes</a:t>
            </a:r>
          </a:p>
          <a:p>
            <a:pPr lvl="1"/>
            <a:r>
              <a:rPr lang="en-US" dirty="0" smtClean="0"/>
              <a:t>Check the logs </a:t>
            </a:r>
            <a:r>
              <a:rPr lang="en-US" dirty="0" smtClean="0"/>
              <a:t>first</a:t>
            </a:r>
          </a:p>
          <a:p>
            <a:pPr lvl="1"/>
            <a:r>
              <a:rPr lang="en-US" dirty="0" smtClean="0"/>
              <a:t>If even you missed it in logging the Application Event Log might have it</a:t>
            </a:r>
            <a:endParaRPr lang="en-US" dirty="0" smtClean="0"/>
          </a:p>
          <a:p>
            <a:r>
              <a:rPr lang="en-US" dirty="0" smtClean="0"/>
              <a:t>Deadlocks</a:t>
            </a:r>
          </a:p>
          <a:p>
            <a:r>
              <a:rPr lang="en-US" dirty="0" smtClean="0"/>
              <a:t>Infinite loops</a:t>
            </a:r>
            <a:endParaRPr lang="en-US" dirty="0"/>
          </a:p>
        </p:txBody>
      </p:sp>
    </p:spTree>
    <p:extLst>
      <p:ext uri="{BB962C8B-B14F-4D97-AF65-F5344CB8AC3E}">
        <p14:creationId xmlns:p14="http://schemas.microsoft.com/office/powerpoint/2010/main" val="1816103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390</TotalTime>
  <Words>924</Words>
  <Application>Microsoft Office PowerPoint</Application>
  <PresentationFormat>On-screen Show (4:3)</PresentationFormat>
  <Paragraphs>93</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Executive</vt:lpstr>
      <vt:lpstr>Handling Production Issues</vt:lpstr>
      <vt:lpstr>PowerPoint Presentation</vt:lpstr>
      <vt:lpstr>Triage Steps</vt:lpstr>
      <vt:lpstr>Debugging</vt:lpstr>
      <vt:lpstr>Logging</vt:lpstr>
      <vt:lpstr>Diagnose the issue</vt:lpstr>
      <vt:lpstr>Tools</vt:lpstr>
      <vt:lpstr>Demo</vt:lpstr>
      <vt:lpstr>Memory Dumps</vt:lpstr>
      <vt:lpstr>Configuration</vt:lpstr>
      <vt:lpstr>PowerPoint Presentation</vt:lpstr>
      <vt:lpstr>Demo</vt:lpstr>
    </vt:vector>
  </TitlesOfParts>
  <Company>Extend Health,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Triaging Production Issues</dc:title>
  <dc:creator>Ryan Hauert</dc:creator>
  <cp:lastModifiedBy>Ryan Hauert</cp:lastModifiedBy>
  <cp:revision>48</cp:revision>
  <dcterms:created xsi:type="dcterms:W3CDTF">2014-01-07T14:28:56Z</dcterms:created>
  <dcterms:modified xsi:type="dcterms:W3CDTF">2014-01-10T03:07:09Z</dcterms:modified>
</cp:coreProperties>
</file>