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5"/>
  </p:notesMasterIdLst>
  <p:sldIdLst>
    <p:sldId id="256" r:id="rId2"/>
    <p:sldId id="259" r:id="rId3"/>
    <p:sldId id="257" r:id="rId4"/>
    <p:sldId id="260" r:id="rId5"/>
    <p:sldId id="261" r:id="rId6"/>
    <p:sldId id="262" r:id="rId7"/>
    <p:sldId id="266" r:id="rId8"/>
    <p:sldId id="267" r:id="rId9"/>
    <p:sldId id="263" r:id="rId10"/>
    <p:sldId id="264" r:id="rId11"/>
    <p:sldId id="265"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282" autoAdjust="0"/>
  </p:normalViewPr>
  <p:slideViewPr>
    <p:cSldViewPr>
      <p:cViewPr varScale="1">
        <p:scale>
          <a:sx n="107" d="100"/>
          <a:sy n="107" d="100"/>
        </p:scale>
        <p:origin x="-156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590154-FDD0-4BCD-93FA-8E6EED28919E}" type="datetimeFigureOut">
              <a:rPr lang="en-US" smtClean="0"/>
              <a:t>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8AE47B-7430-4927-833F-BA41E5A0E005}" type="slidenum">
              <a:rPr lang="en-US" smtClean="0"/>
              <a:t>‹#›</a:t>
            </a:fld>
            <a:endParaRPr lang="en-US"/>
          </a:p>
        </p:txBody>
      </p:sp>
    </p:spTree>
    <p:extLst>
      <p:ext uri="{BB962C8B-B14F-4D97-AF65-F5344CB8AC3E}">
        <p14:creationId xmlns:p14="http://schemas.microsoft.com/office/powerpoint/2010/main" val="402048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term was popularized in World War I by French doctors treating the wounded at aid stations.  They would sort the wounded into three categories:</a:t>
            </a:r>
          </a:p>
          <a:p>
            <a:endParaRPr lang="en-US" dirty="0" smtClean="0"/>
          </a:p>
          <a:p>
            <a:r>
              <a:rPr lang="en-US" dirty="0" smtClean="0"/>
              <a:t>    Those who are likely to live, regardless of what care they receive;</a:t>
            </a:r>
          </a:p>
          <a:p>
            <a:r>
              <a:rPr lang="en-US" dirty="0" smtClean="0"/>
              <a:t>    Those who are likely to die, regardless of what care they receive;</a:t>
            </a:r>
          </a:p>
          <a:p>
            <a:r>
              <a:rPr lang="en-US" dirty="0" smtClean="0"/>
              <a:t>    Those for whom immediate care might make a positive difference in outcome.</a:t>
            </a:r>
          </a:p>
          <a:p>
            <a:endParaRPr lang="en-US" dirty="0"/>
          </a:p>
        </p:txBody>
      </p:sp>
      <p:sp>
        <p:nvSpPr>
          <p:cNvPr id="4" name="Slide Number Placeholder 3"/>
          <p:cNvSpPr>
            <a:spLocks noGrp="1"/>
          </p:cNvSpPr>
          <p:nvPr>
            <p:ph type="sldNum" sz="quarter" idx="10"/>
          </p:nvPr>
        </p:nvSpPr>
        <p:spPr/>
        <p:txBody>
          <a:bodyPr/>
          <a:lstStyle/>
          <a:p>
            <a:fld id="{D48AE47B-7430-4927-833F-BA41E5A0E005}" type="slidenum">
              <a:rPr lang="en-US" smtClean="0"/>
              <a:t>2</a:t>
            </a:fld>
            <a:endParaRPr lang="en-US"/>
          </a:p>
        </p:txBody>
      </p:sp>
    </p:spTree>
    <p:extLst>
      <p:ext uri="{BB962C8B-B14F-4D97-AF65-F5344CB8AC3E}">
        <p14:creationId xmlns:p14="http://schemas.microsoft.com/office/powerpoint/2010/main" val="843124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a production issue is reported we need to first triage, or diagnose, that issue to decide how we should deal with it.</a:t>
            </a:r>
          </a:p>
          <a:p>
            <a:endParaRPr lang="en-US" baseline="0" dirty="0" smtClean="0"/>
          </a:p>
          <a:p>
            <a:r>
              <a:rPr lang="en-US" baseline="0" dirty="0" smtClean="0"/>
              <a:t>What environment?  This seems obvious but we’ve had situations where a miscommunication delayed our response to the issue.  Even just this week, someone asked me if the </a:t>
            </a:r>
            <a:r>
              <a:rPr lang="en-US" baseline="0" dirty="0" err="1" smtClean="0"/>
              <a:t>RavenDB</a:t>
            </a:r>
            <a:r>
              <a:rPr lang="en-US" baseline="0" dirty="0" smtClean="0"/>
              <a:t> server was having and issue because the website was timing out and wouldn’t load.  I knew the server was fine because I had just checked it, so I asked what they were seeing happen.  At that point they mentioned the QA site wouldn’t load.</a:t>
            </a:r>
          </a:p>
          <a:p>
            <a:endParaRPr lang="en-US" baseline="0" dirty="0" smtClean="0"/>
          </a:p>
          <a:p>
            <a:r>
              <a:rPr lang="en-US" dirty="0" smtClean="0"/>
              <a:t>How many people</a:t>
            </a:r>
            <a:r>
              <a:rPr lang="en-US" baseline="0" dirty="0" smtClean="0"/>
              <a:t> are affected? Not to downplay the importance of issues that might only be affecting a few people, but this will affect our response to the issue.  Should we drop everything to focus on the issue or is this something we should refer to QA to investigate further?  COMMUNICATION IS KEY. A couple months ago an issue occurred that was affecting everyone, but I inferred from the person I was talking to that the issue was of minor importance and only affecting some people.  Because of that, the issue lasted for over an hour before the underlying problem was resolved.  The failure went both ways, they never mentioned that it was happening across the board, and I never asked.</a:t>
            </a:r>
          </a:p>
          <a:p>
            <a:endParaRPr lang="en-US" baseline="0" dirty="0" smtClean="0"/>
          </a:p>
          <a:p>
            <a:r>
              <a:rPr lang="en-US" baseline="0" dirty="0" smtClean="0"/>
              <a:t>What are the symptoms? </a:t>
            </a:r>
            <a:r>
              <a:rPr lang="en-US" baseline="0" dirty="0" smtClean="0"/>
              <a:t> This may described like “When I click x then y happens.”</a:t>
            </a:r>
            <a:r>
              <a:rPr lang="en-US" baseline="0" dirty="0" smtClean="0"/>
              <a:t>  We need a description of the problem with as much detail as possible so that we aren’t led down the wrong path. Once we get the initial description we can ask more questions to help us narrow down where the issue is occurring.  From there we can begin looking at that particular process.  We have a lot of interconnected systems, so narrowing down whether the issue is with the phone controls, call routing, general application, or something else will help us resolve the issue as quickly as possible.</a:t>
            </a:r>
          </a:p>
          <a:p>
            <a:endParaRPr lang="en-US" baseline="0" dirty="0" smtClean="0"/>
          </a:p>
          <a:p>
            <a:r>
              <a:rPr lang="en-US" baseline="0" dirty="0" smtClean="0"/>
              <a:t>This will also determine our next steps.  Do we begin looking at the servers? Do we talk to the database team? Do we need to contact a third-party and report the issue?</a:t>
            </a:r>
          </a:p>
          <a:p>
            <a:endParaRPr lang="en-US" baseline="0" dirty="0" smtClean="0"/>
          </a:p>
          <a:p>
            <a:r>
              <a:rPr lang="en-US" baseline="0" dirty="0" smtClean="0"/>
              <a:t>These last two points will start to inform us on how we should approach resolving the issue, so we can then dig deeper, which brings us to… debugging.</a:t>
            </a:r>
            <a:endParaRPr lang="en-US" dirty="0"/>
          </a:p>
        </p:txBody>
      </p:sp>
      <p:sp>
        <p:nvSpPr>
          <p:cNvPr id="4" name="Slide Number Placeholder 3"/>
          <p:cNvSpPr>
            <a:spLocks noGrp="1"/>
          </p:cNvSpPr>
          <p:nvPr>
            <p:ph type="sldNum" sz="quarter" idx="10"/>
          </p:nvPr>
        </p:nvSpPr>
        <p:spPr/>
        <p:txBody>
          <a:bodyPr/>
          <a:lstStyle/>
          <a:p>
            <a:fld id="{D48AE47B-7430-4927-833F-BA41E5A0E005}" type="slidenum">
              <a:rPr lang="en-US" smtClean="0"/>
              <a:t>3</a:t>
            </a:fld>
            <a:endParaRPr lang="en-US"/>
          </a:p>
        </p:txBody>
      </p:sp>
    </p:spTree>
    <p:extLst>
      <p:ext uri="{BB962C8B-B14F-4D97-AF65-F5344CB8AC3E}">
        <p14:creationId xmlns:p14="http://schemas.microsoft.com/office/powerpoint/2010/main" val="138813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QA</a:t>
            </a:r>
            <a:r>
              <a:rPr lang="en-US" baseline="0" dirty="0" smtClean="0"/>
              <a:t> will often do a lot of this for us, and by the time it’s come to us we’ll already know whether it’s an environment issue or it’s a bug in the system.  If we can reproduce the issue locally or in QA, it’s generally easier to debug it there.</a:t>
            </a:r>
          </a:p>
          <a:p>
            <a:endParaRPr lang="en-US" baseline="0" dirty="0" smtClean="0"/>
          </a:p>
          <a:p>
            <a:r>
              <a:rPr lang="en-US" baseline="0" dirty="0" smtClean="0"/>
              <a:t>If we can only reproduce the issue in production, we need to determine whether we can safely do so.  We don’t want to cause more problems or corrupt data.  What are some things we wouldn’t want to intentionally reproduce? (e.g. duplicate emails to customers, transmitting data to carriers, irreversible actions like discarding a customer’s application (can be reversed manually in DB but is time consuming)</a:t>
            </a:r>
          </a:p>
          <a:p>
            <a:endParaRPr lang="en-US" baseline="0" dirty="0" smtClean="0"/>
          </a:p>
          <a:p>
            <a:r>
              <a:rPr lang="en-US" baseline="0" dirty="0" smtClean="0"/>
              <a:t>The logs are going to be most important when debugging something that is hard to reproduce.  Sometimes we may forgot all the different places that have logs, make sure to check them all.  Don’t forget </a:t>
            </a:r>
            <a:r>
              <a:rPr lang="en-US" baseline="0" dirty="0" err="1" smtClean="0"/>
              <a:t>fubu</a:t>
            </a:r>
            <a:r>
              <a:rPr lang="en-US" baseline="0" dirty="0" smtClean="0"/>
              <a:t> diagnostics/instrumentation might have details.</a:t>
            </a:r>
          </a:p>
          <a:p>
            <a:r>
              <a:rPr lang="en-US" baseline="0" dirty="0" smtClean="0"/>
              <a:t>Sometimes increasing the logging level or trying custom logging can help.  IIS has a request tracing feature that can be enabled that stores a lot of details about a particular web request.</a:t>
            </a:r>
          </a:p>
          <a:p>
            <a:endParaRPr lang="en-US" baseline="0" dirty="0" smtClean="0"/>
          </a:p>
          <a:p>
            <a:r>
              <a:rPr lang="en-US" baseline="0" dirty="0" smtClean="0"/>
              <a:t>There are other tools that can help us look deeper at an application.  Process Explorer has a lot of nice functionality that I will demo later.</a:t>
            </a:r>
          </a:p>
          <a:p>
            <a:endParaRPr lang="en-US" baseline="0" dirty="0" smtClean="0"/>
          </a:p>
          <a:p>
            <a:r>
              <a:rPr lang="en-US" dirty="0" smtClean="0"/>
              <a:t>If all else fails we might need to take a memory dump, but this should only be done as a last</a:t>
            </a:r>
            <a:r>
              <a:rPr lang="en-US" baseline="0" dirty="0" smtClean="0"/>
              <a:t> resort.  This is time consuming and tedious to look through.  Before I get into that, let’s talk about… Logging.</a:t>
            </a:r>
            <a:endParaRPr lang="en-US" dirty="0"/>
          </a:p>
        </p:txBody>
      </p:sp>
      <p:sp>
        <p:nvSpPr>
          <p:cNvPr id="4" name="Slide Number Placeholder 3"/>
          <p:cNvSpPr>
            <a:spLocks noGrp="1"/>
          </p:cNvSpPr>
          <p:nvPr>
            <p:ph type="sldNum" sz="quarter" idx="10"/>
          </p:nvPr>
        </p:nvSpPr>
        <p:spPr/>
        <p:txBody>
          <a:bodyPr/>
          <a:lstStyle/>
          <a:p>
            <a:fld id="{D48AE47B-7430-4927-833F-BA41E5A0E005}" type="slidenum">
              <a:rPr lang="en-US" smtClean="0"/>
              <a:t>4</a:t>
            </a:fld>
            <a:endParaRPr lang="en-US"/>
          </a:p>
        </p:txBody>
      </p:sp>
    </p:spTree>
    <p:extLst>
      <p:ext uri="{BB962C8B-B14F-4D97-AF65-F5344CB8AC3E}">
        <p14:creationId xmlns:p14="http://schemas.microsoft.com/office/powerpoint/2010/main" val="1718264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Logging is something</a:t>
            </a:r>
            <a:r>
              <a:rPr lang="en-US" baseline="0" dirty="0" smtClean="0"/>
              <a:t> we take for granted most of the time, until we need it and realize we didn’t log the right things.  We have to be careful not to log too much, but we also have to be careful not to log too little.  Think of Goldilocks and the Three Bears.  When we log we want to get it just right, and it takes some practice to learn what kinds of things are useful to log.</a:t>
            </a:r>
          </a:p>
          <a:p>
            <a:endParaRPr lang="en-US" baseline="0" dirty="0" smtClean="0"/>
          </a:p>
          <a:p>
            <a:r>
              <a:rPr lang="en-US" baseline="0" dirty="0" smtClean="0"/>
              <a:t>When we configure logging in production, we’ll typically set it to log at INFO.  Anything that you’re going to need to see in order to tell that the application is functioning normally should be logged at INFO.  This includes things like logging when a user performs an action, a summary of what that action entailed, and interaction between other systems.</a:t>
            </a:r>
          </a:p>
          <a:p>
            <a:endParaRPr lang="en-US" baseline="0" dirty="0" smtClean="0"/>
          </a:p>
          <a:p>
            <a:r>
              <a:rPr lang="en-US" baseline="0" dirty="0" smtClean="0"/>
              <a:t>DEBUG level is what we’ll usually set when running locally, in </a:t>
            </a:r>
            <a:r>
              <a:rPr lang="en-US" baseline="0" dirty="0" err="1" smtClean="0"/>
              <a:t>dev</a:t>
            </a:r>
            <a:r>
              <a:rPr lang="en-US" baseline="0" dirty="0" smtClean="0"/>
              <a:t>, or in QA.  DEBUG level may include fine-grained details about what the system is doing, database calls, and other frequent things that we usually don’t need to see.  For example, we have a tool where a user can upload a file to be imported by the system.  We’ll log at INFO when the user starts the import with the username and file name.  When the import completes we’ll log at INFO again with a summary of what was imported.  All of the individual pieces of data that were imported will be logged at DEBUG.  We’ll use DEBUG in production when we need to dig deep to determine whether something happened or why it happened.</a:t>
            </a:r>
          </a:p>
          <a:p>
            <a:endParaRPr lang="en-US" baseline="0" dirty="0" smtClean="0"/>
          </a:p>
          <a:p>
            <a:r>
              <a:rPr lang="en-US" baseline="0" dirty="0" smtClean="0"/>
              <a:t>That covers logging at INFO and DEBUG, which brings us to ERRORS.  Anytime something happens in the system that shouldn’t have happened, we should log an error.  I’ll repeat that.  Anytime something happens in the system that SHOULDN’T have happened, we should log an error.  Most of time this will be in the form of logging an exception.  We should log exceptions whether we catch and handle them or whether we allow them to go unhandled.  Unavoidable exceptions from third-party libraries that become part of the control flow don’t necessarily need to be logged, but this should be considered on a case by case basis.</a:t>
            </a:r>
          </a:p>
          <a:p>
            <a:endParaRPr lang="en-US" baseline="0" dirty="0" smtClean="0"/>
          </a:p>
          <a:p>
            <a:r>
              <a:rPr lang="en-US" baseline="0" dirty="0" smtClean="0"/>
              <a:t>When exceptions go unhandled there are two ways we can get at them in order to log them.</a:t>
            </a:r>
            <a:r>
              <a:rPr lang="en-US" baseline="0" dirty="0" smtClean="0"/>
              <a:t> When an unhandled exception is thrown on a background thread, the process will crash.  Before it does the </a:t>
            </a:r>
            <a:r>
              <a:rPr lang="en-US" baseline="0" dirty="0" err="1" smtClean="0"/>
              <a:t>AppDomain</a:t>
            </a:r>
            <a:r>
              <a:rPr lang="en-US" baseline="0" dirty="0" smtClean="0"/>
              <a:t> raises an event that we can listen to in order to see the exception before the process dies.</a:t>
            </a:r>
            <a:r>
              <a:rPr lang="en-US" baseline="0" dirty="0" smtClean="0"/>
              <a:t>  When using TPL, the </a:t>
            </a:r>
            <a:r>
              <a:rPr lang="en-US" baseline="0" dirty="0" err="1" smtClean="0"/>
              <a:t>TaskScheduler</a:t>
            </a:r>
            <a:r>
              <a:rPr lang="en-US" baseline="0" dirty="0" smtClean="0"/>
              <a:t> has different rules for how it treats exceptions thrown from a Task.  In </a:t>
            </a:r>
            <a:r>
              <a:rPr lang="en-US" baseline="0" dirty="0" err="1" smtClean="0"/>
              <a:t>.net</a:t>
            </a:r>
            <a:r>
              <a:rPr lang="en-US" baseline="0" dirty="0" smtClean="0"/>
              <a:t> 4.0 this would crash the process.  The default behavior has changed in </a:t>
            </a:r>
            <a:r>
              <a:rPr lang="en-US" baseline="0" dirty="0" err="1" smtClean="0"/>
              <a:t>.net</a:t>
            </a:r>
            <a:r>
              <a:rPr lang="en-US" baseline="0" dirty="0" smtClean="0"/>
              <a:t> 4.5 to not crash the process.  The </a:t>
            </a:r>
            <a:r>
              <a:rPr lang="en-US" baseline="0" dirty="0" err="1" smtClean="0"/>
              <a:t>TaskScheduler</a:t>
            </a:r>
            <a:r>
              <a:rPr lang="en-US" baseline="0" dirty="0" smtClean="0"/>
              <a:t> exposes and event that will be raised if the exception is never observed.  The event </a:t>
            </a:r>
            <a:r>
              <a:rPr lang="en-US" baseline="0" dirty="0" err="1" smtClean="0"/>
              <a:t>args</a:t>
            </a:r>
            <a:r>
              <a:rPr lang="en-US" baseline="0" dirty="0" smtClean="0"/>
              <a:t> include a </a:t>
            </a:r>
            <a:r>
              <a:rPr lang="en-US" baseline="0" dirty="0" err="1" smtClean="0"/>
              <a:t>SetObserved</a:t>
            </a:r>
            <a:r>
              <a:rPr lang="en-US" baseline="0" dirty="0" smtClean="0"/>
              <a:t>() method that you can call to prevent it from crashing the process on </a:t>
            </a:r>
            <a:r>
              <a:rPr lang="en-US" baseline="0" dirty="0" err="1" smtClean="0"/>
              <a:t>.net</a:t>
            </a:r>
            <a:r>
              <a:rPr lang="en-US" baseline="0" dirty="0" smtClean="0"/>
              <a:t> 4.0.  [Show code example of wiring up to the unhandled exception events]</a:t>
            </a:r>
          </a:p>
          <a:p>
            <a:endParaRPr lang="en-US" baseline="0" dirty="0" smtClean="0"/>
          </a:p>
          <a:p>
            <a:r>
              <a:rPr lang="en-US" baseline="0" dirty="0" smtClean="0"/>
              <a:t>If we missed seeing the exception that caused the crash, we can check the Application Event Log and might be able to see the exception there. [Show example of a crashing app and the exception that is created in the event log].</a:t>
            </a:r>
          </a:p>
          <a:p>
            <a:endParaRPr lang="en-US" baseline="0" dirty="0" smtClean="0"/>
          </a:p>
          <a:p>
            <a:r>
              <a:rPr lang="en-US" baseline="0" dirty="0" smtClean="0"/>
              <a:t>As Jeremy and Corey stressed yesterday, logging the right details is extremely important and can really make our lives easier.  Including IDs really makes a difference.  Simply logging “call has ended” might be enough in </a:t>
            </a:r>
            <a:r>
              <a:rPr lang="en-US" baseline="0" dirty="0" err="1" smtClean="0"/>
              <a:t>dev</a:t>
            </a:r>
            <a:r>
              <a:rPr lang="en-US" baseline="0" dirty="0" smtClean="0"/>
              <a:t> when there’s only one phone call, but is useless in a production log.  When you’re writing a log statement ask yourself “How will I correlate this with everything else that’s being logged?”</a:t>
            </a:r>
          </a:p>
          <a:p>
            <a:endParaRPr lang="en-US" baseline="0" dirty="0" smtClean="0"/>
          </a:p>
          <a:p>
            <a:r>
              <a:rPr lang="en-US" baseline="0" dirty="0" smtClean="0"/>
              <a:t>Raise your hand if you’ve used </a:t>
            </a:r>
            <a:r>
              <a:rPr lang="en-US" baseline="0" dirty="0" err="1" smtClean="0"/>
              <a:t>StructureMap</a:t>
            </a:r>
            <a:r>
              <a:rPr lang="en-US" baseline="0" dirty="0" smtClean="0"/>
              <a:t>.  Keep your hand up if you’ve ever had a configuration exception thrown.  When you’re resolving an instance the </a:t>
            </a:r>
            <a:r>
              <a:rPr lang="en-US" baseline="0" dirty="0" err="1" smtClean="0"/>
              <a:t>StructureMap</a:t>
            </a:r>
            <a:r>
              <a:rPr lang="en-US" baseline="0" dirty="0" smtClean="0"/>
              <a:t> exception that is thrown only states that it was missing the dependency, but it doesn’t tell you where in the object graph that dependency was requested, which makes it hard to figure out why it was misconfigured.  (Jeremy has promised this is better in </a:t>
            </a:r>
            <a:r>
              <a:rPr lang="en-US" baseline="0" dirty="0" err="1" smtClean="0"/>
              <a:t>StructureMap</a:t>
            </a:r>
            <a:r>
              <a:rPr lang="en-US" baseline="0" dirty="0" smtClean="0"/>
              <a:t> 3).</a:t>
            </a:r>
            <a:endParaRPr lang="en-US" dirty="0"/>
          </a:p>
        </p:txBody>
      </p:sp>
      <p:sp>
        <p:nvSpPr>
          <p:cNvPr id="4" name="Slide Number Placeholder 3"/>
          <p:cNvSpPr>
            <a:spLocks noGrp="1"/>
          </p:cNvSpPr>
          <p:nvPr>
            <p:ph type="sldNum" sz="quarter" idx="10"/>
          </p:nvPr>
        </p:nvSpPr>
        <p:spPr/>
        <p:txBody>
          <a:bodyPr/>
          <a:lstStyle/>
          <a:p>
            <a:fld id="{D48AE47B-7430-4927-833F-BA41E5A0E005}" type="slidenum">
              <a:rPr lang="en-US" smtClean="0"/>
              <a:t>5</a:t>
            </a:fld>
            <a:endParaRPr lang="en-US"/>
          </a:p>
        </p:txBody>
      </p:sp>
    </p:spTree>
    <p:extLst>
      <p:ext uri="{BB962C8B-B14F-4D97-AF65-F5344CB8AC3E}">
        <p14:creationId xmlns:p14="http://schemas.microsoft.com/office/powerpoint/2010/main" val="4034325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I’ve covered the steps for debugging an issue, let’s do a simple exercise.  I’m going to play the role of a user and I’ve just</a:t>
            </a:r>
            <a:r>
              <a:rPr lang="en-US" baseline="0" dirty="0" smtClean="0"/>
              <a:t> reported to you “The tool isn’t working.”  What do you do next?</a:t>
            </a:r>
          </a:p>
          <a:p>
            <a:endParaRPr lang="en-US" baseline="0" dirty="0" smtClean="0"/>
          </a:p>
          <a:p>
            <a:r>
              <a:rPr lang="en-US" baseline="0" dirty="0" smtClean="0"/>
              <a:t>-This is in production.</a:t>
            </a:r>
          </a:p>
          <a:p>
            <a:r>
              <a:rPr lang="en-US" baseline="0" dirty="0" smtClean="0"/>
              <a:t>-This is happening to everyone.</a:t>
            </a:r>
          </a:p>
          <a:p>
            <a:r>
              <a:rPr lang="en-US" baseline="0" dirty="0" smtClean="0"/>
              <a:t>-When I try to open a record the screen freezes with a spinner.</a:t>
            </a:r>
          </a:p>
          <a:p>
            <a:r>
              <a:rPr lang="en-US" baseline="0" dirty="0" smtClean="0"/>
              <a:t>-Now we’re getting reports that the website won’t load either.</a:t>
            </a:r>
          </a:p>
          <a:p>
            <a:r>
              <a:rPr lang="en-US" baseline="0" dirty="0" smtClean="0"/>
              <a:t>-Here’s what the log shows [show exception].</a:t>
            </a:r>
            <a:endParaRPr lang="en-US" dirty="0"/>
          </a:p>
        </p:txBody>
      </p:sp>
      <p:sp>
        <p:nvSpPr>
          <p:cNvPr id="4" name="Slide Number Placeholder 3"/>
          <p:cNvSpPr>
            <a:spLocks noGrp="1"/>
          </p:cNvSpPr>
          <p:nvPr>
            <p:ph type="sldNum" sz="quarter" idx="10"/>
          </p:nvPr>
        </p:nvSpPr>
        <p:spPr/>
        <p:txBody>
          <a:bodyPr/>
          <a:lstStyle/>
          <a:p>
            <a:fld id="{D48AE47B-7430-4927-833F-BA41E5A0E005}" type="slidenum">
              <a:rPr lang="en-US" smtClean="0"/>
              <a:t>6</a:t>
            </a:fld>
            <a:endParaRPr lang="en-US"/>
          </a:p>
        </p:txBody>
      </p:sp>
    </p:spTree>
    <p:extLst>
      <p:ext uri="{BB962C8B-B14F-4D97-AF65-F5344CB8AC3E}">
        <p14:creationId xmlns:p14="http://schemas.microsoft.com/office/powerpoint/2010/main" val="3593624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Tools for debugging and analyzing memory dumps.</a:t>
            </a:r>
          </a:p>
          <a:p>
            <a:endParaRPr lang="en-US" dirty="0" smtClean="0"/>
          </a:p>
          <a:p>
            <a:r>
              <a:rPr lang="en-US" dirty="0" smtClean="0"/>
              <a:t>Visual</a:t>
            </a:r>
            <a:r>
              <a:rPr lang="en-US" baseline="0" dirty="0" smtClean="0"/>
              <a:t> Studio can open a memory dump, but the “Debug Managed Memory” feature is only available in Ultimate.  You can still view threads/stack traces.</a:t>
            </a:r>
          </a:p>
          <a:p>
            <a:endParaRPr lang="en-US" baseline="0" dirty="0" smtClean="0"/>
          </a:p>
          <a:p>
            <a:r>
              <a:rPr lang="en-US" baseline="0" dirty="0" err="1" smtClean="0"/>
              <a:t>WinDbg</a:t>
            </a:r>
            <a:r>
              <a:rPr lang="en-US" baseline="0" dirty="0" smtClean="0"/>
              <a:t> is the one I use most often when digging into memory dumps</a:t>
            </a:r>
          </a:p>
          <a:p>
            <a:endParaRPr lang="en-US" baseline="0" dirty="0" smtClean="0"/>
          </a:p>
          <a:p>
            <a:r>
              <a:rPr lang="en-US" baseline="0" dirty="0" err="1" smtClean="0"/>
              <a:t>DebugDiag</a:t>
            </a:r>
            <a:r>
              <a:rPr lang="en-US" baseline="0" dirty="0" smtClean="0"/>
              <a:t> just released 2.0 and is becoming very useful.</a:t>
            </a:r>
          </a:p>
          <a:p>
            <a:endParaRPr lang="en-US" baseline="0" dirty="0" smtClean="0"/>
          </a:p>
          <a:p>
            <a:r>
              <a:rPr lang="en-US" baseline="0" dirty="0" smtClean="0"/>
              <a:t>If dealing with a memory leak, remember that it’s much easier to find using a memory profiler if it’s something you can reproduce locally.  There are some profilers that can even be attached to a production application but you have to be very careful about when you decide to do so.</a:t>
            </a:r>
          </a:p>
          <a:p>
            <a:endParaRPr lang="en-US" baseline="0" dirty="0" smtClean="0"/>
          </a:p>
          <a:p>
            <a:r>
              <a:rPr lang="en-US" baseline="0" dirty="0" smtClean="0"/>
              <a:t>When I first looked at Process Explorer a long time ago it couldn’t display threads and stack traces for managed applications, which wasn’t very useful.  Since then that functionality has been added and it’s now a useful tool for seeing what happening within a process while it’s still running.  This can possibly help to see what’s happening when the process freezes without the need for a memory dump.</a:t>
            </a:r>
          </a:p>
          <a:p>
            <a:endParaRPr lang="en-US" baseline="0" dirty="0" smtClean="0"/>
          </a:p>
          <a:p>
            <a:r>
              <a:rPr lang="en-US" baseline="0" dirty="0" smtClean="0"/>
              <a:t>Process Monitor is another useful tool for viewing what a process is doing.  It will show you everything the process is touching (all of the handles like files, network, registry, etc.)</a:t>
            </a:r>
            <a:endParaRPr lang="en-US" dirty="0" smtClean="0"/>
          </a:p>
        </p:txBody>
      </p:sp>
      <p:sp>
        <p:nvSpPr>
          <p:cNvPr id="4" name="Slide Number Placeholder 3"/>
          <p:cNvSpPr>
            <a:spLocks noGrp="1"/>
          </p:cNvSpPr>
          <p:nvPr>
            <p:ph type="sldNum" sz="quarter" idx="10"/>
          </p:nvPr>
        </p:nvSpPr>
        <p:spPr/>
        <p:txBody>
          <a:bodyPr/>
          <a:lstStyle/>
          <a:p>
            <a:fld id="{D48AE47B-7430-4927-833F-BA41E5A0E005}" type="slidenum">
              <a:rPr lang="en-US" smtClean="0"/>
              <a:t>7</a:t>
            </a:fld>
            <a:endParaRPr lang="en-US"/>
          </a:p>
        </p:txBody>
      </p:sp>
    </p:spTree>
    <p:extLst>
      <p:ext uri="{BB962C8B-B14F-4D97-AF65-F5344CB8AC3E}">
        <p14:creationId xmlns:p14="http://schemas.microsoft.com/office/powerpoint/2010/main" val="1333216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managed stack traces in </a:t>
            </a:r>
            <a:r>
              <a:rPr lang="en-US" dirty="0" err="1" smtClean="0"/>
              <a:t>ProcessExplorer</a:t>
            </a:r>
            <a:endParaRPr lang="en-US" dirty="0"/>
          </a:p>
        </p:txBody>
      </p:sp>
      <p:sp>
        <p:nvSpPr>
          <p:cNvPr id="4" name="Slide Number Placeholder 3"/>
          <p:cNvSpPr>
            <a:spLocks noGrp="1"/>
          </p:cNvSpPr>
          <p:nvPr>
            <p:ph type="sldNum" sz="quarter" idx="10"/>
          </p:nvPr>
        </p:nvSpPr>
        <p:spPr/>
        <p:txBody>
          <a:bodyPr/>
          <a:lstStyle/>
          <a:p>
            <a:fld id="{D48AE47B-7430-4927-833F-BA41E5A0E005}" type="slidenum">
              <a:rPr lang="en-US" smtClean="0"/>
              <a:t>8</a:t>
            </a:fld>
            <a:endParaRPr lang="en-US"/>
          </a:p>
        </p:txBody>
      </p:sp>
    </p:spTree>
    <p:extLst>
      <p:ext uri="{BB962C8B-B14F-4D97-AF65-F5344CB8AC3E}">
        <p14:creationId xmlns:p14="http://schemas.microsoft.com/office/powerpoint/2010/main" val="2962493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TAKE A DUMP AS A LAST RESORT – IT IS A SLOW AND PAINFUL PROCESS!</a:t>
            </a:r>
          </a:p>
          <a:p>
            <a:r>
              <a:rPr lang="en-US" dirty="0" smtClean="0"/>
              <a:t>Try to reproduce</a:t>
            </a:r>
            <a:r>
              <a:rPr lang="en-US" baseline="0" dirty="0" smtClean="0"/>
              <a:t> memory leaks locally so you can use a profiler</a:t>
            </a:r>
          </a:p>
          <a:p>
            <a:r>
              <a:rPr lang="en-US" baseline="0" dirty="0" smtClean="0"/>
              <a:t>Process crash may have logged the exception by using the tricks mentioned previously, don’t forget to check the Event Log</a:t>
            </a:r>
          </a:p>
          <a:p>
            <a:endParaRPr lang="en-US" baseline="0" dirty="0" smtClean="0"/>
          </a:p>
          <a:p>
            <a:r>
              <a:rPr lang="en-US" baseline="0" dirty="0" smtClean="0"/>
              <a:t>There are multiple ways to gather a dump which I’ll be demoing later, but first we need to configure our environment so we don’t get this error [</a:t>
            </a:r>
            <a:r>
              <a:rPr lang="en-US" baseline="0" smtClean="0"/>
              <a:t>next slide]</a:t>
            </a:r>
            <a:endParaRPr lang="en-US" dirty="0"/>
          </a:p>
        </p:txBody>
      </p:sp>
      <p:sp>
        <p:nvSpPr>
          <p:cNvPr id="4" name="Slide Number Placeholder 3"/>
          <p:cNvSpPr>
            <a:spLocks noGrp="1"/>
          </p:cNvSpPr>
          <p:nvPr>
            <p:ph type="sldNum" sz="quarter" idx="10"/>
          </p:nvPr>
        </p:nvSpPr>
        <p:spPr/>
        <p:txBody>
          <a:bodyPr/>
          <a:lstStyle/>
          <a:p>
            <a:fld id="{D48AE47B-7430-4927-833F-BA41E5A0E005}" type="slidenum">
              <a:rPr lang="en-US" smtClean="0"/>
              <a:t>9</a:t>
            </a:fld>
            <a:endParaRPr lang="en-US"/>
          </a:p>
        </p:txBody>
      </p:sp>
    </p:spTree>
    <p:extLst>
      <p:ext uri="{BB962C8B-B14F-4D97-AF65-F5344CB8AC3E}">
        <p14:creationId xmlns:p14="http://schemas.microsoft.com/office/powerpoint/2010/main" val="4132889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AC38DFF-9BB3-4414-931F-A8F31B1295C4}" type="datetimeFigureOut">
              <a:rPr lang="en-US" smtClean="0"/>
              <a:t>1/9/2014</a:t>
            </a:fld>
            <a:endParaRPr lang="en-US"/>
          </a:p>
        </p:txBody>
      </p:sp>
      <p:sp>
        <p:nvSpPr>
          <p:cNvPr id="8" name="Slide Number Placeholder 7"/>
          <p:cNvSpPr>
            <a:spLocks noGrp="1"/>
          </p:cNvSpPr>
          <p:nvPr>
            <p:ph type="sldNum" sz="quarter" idx="11"/>
          </p:nvPr>
        </p:nvSpPr>
        <p:spPr/>
        <p:txBody>
          <a:bodyPr/>
          <a:lstStyle/>
          <a:p>
            <a:fld id="{02240057-BE08-4C23-A6DF-E7A1636EFEF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C38DFF-9BB3-4414-931F-A8F31B1295C4}" type="datetimeFigureOut">
              <a:rPr lang="en-US" smtClean="0"/>
              <a:t>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40057-BE08-4C23-A6DF-E7A1636EFEF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C38DFF-9BB3-4414-931F-A8F31B1295C4}" type="datetimeFigureOut">
              <a:rPr lang="en-US" smtClean="0"/>
              <a:t>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40057-BE08-4C23-A6DF-E7A1636EFEF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DAC38DFF-9BB3-4414-931F-A8F31B1295C4}" type="datetimeFigureOut">
              <a:rPr lang="en-US" smtClean="0"/>
              <a:t>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40057-BE08-4C23-A6DF-E7A1636EFEF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C38DFF-9BB3-4414-931F-A8F31B1295C4}" type="datetimeFigureOut">
              <a:rPr lang="en-US" smtClean="0"/>
              <a:t>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40057-BE08-4C23-A6DF-E7A1636EFEF0}"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DAC38DFF-9BB3-4414-931F-A8F31B1295C4}" type="datetimeFigureOut">
              <a:rPr lang="en-US" smtClean="0"/>
              <a:t>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40057-BE08-4C23-A6DF-E7A1636EFEF0}"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AC38DFF-9BB3-4414-931F-A8F31B1295C4}" type="datetimeFigureOut">
              <a:rPr lang="en-US" smtClean="0"/>
              <a:t>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240057-BE08-4C23-A6DF-E7A1636EFEF0}"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C38DFF-9BB3-4414-931F-A8F31B1295C4}" type="datetimeFigureOut">
              <a:rPr lang="en-US" smtClean="0"/>
              <a:t>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240057-BE08-4C23-A6DF-E7A1636EFEF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38DFF-9BB3-4414-931F-A8F31B1295C4}" type="datetimeFigureOut">
              <a:rPr lang="en-US" smtClean="0"/>
              <a:t>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240057-BE08-4C23-A6DF-E7A1636EFEF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C38DFF-9BB3-4414-931F-A8F31B1295C4}" type="datetimeFigureOut">
              <a:rPr lang="en-US" smtClean="0"/>
              <a:t>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40057-BE08-4C23-A6DF-E7A1636EFEF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C38DFF-9BB3-4414-931F-A8F31B1295C4}" type="datetimeFigureOut">
              <a:rPr lang="en-US" smtClean="0"/>
              <a:t>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40057-BE08-4C23-A6DF-E7A1636EFEF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DAC38DFF-9BB3-4414-931F-A8F31B1295C4}" type="datetimeFigureOut">
              <a:rPr lang="en-US" smtClean="0"/>
              <a:t>1/9/2014</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2240057-BE08-4C23-A6DF-E7A1636EFEF0}"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blogs.msdn.com/b/visualstudioalm/archive/2013/06/20/using-visual-studio-2013-to-diagnose-net-memory-issues-in-production.aspx" TargetMode="External"/><Relationship Id="rId2" Type="http://schemas.openxmlformats.org/officeDocument/2006/relationships/hyperlink" Target="http://msdn.microsoft.com/en-us/library/dd997415%28v=vs.110%29.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Handling Production </a:t>
            </a:r>
            <a:r>
              <a:rPr lang="en-US" dirty="0" smtClean="0"/>
              <a:t>Issues</a:t>
            </a:r>
            <a:endParaRPr lang="en-US" dirty="0"/>
          </a:p>
        </p:txBody>
      </p:sp>
      <p:sp>
        <p:nvSpPr>
          <p:cNvPr id="3" name="Subtitle 2"/>
          <p:cNvSpPr>
            <a:spLocks noGrp="1"/>
          </p:cNvSpPr>
          <p:nvPr>
            <p:ph type="subTitle" idx="1"/>
          </p:nvPr>
        </p:nvSpPr>
        <p:spPr/>
        <p:txBody>
          <a:bodyPr/>
          <a:lstStyle/>
          <a:p>
            <a:r>
              <a:rPr lang="en-US" dirty="0" smtClean="0"/>
              <a:t>How to make your boss think you’re Superman</a:t>
            </a:r>
            <a:endParaRPr lang="en-US" dirty="0"/>
          </a:p>
        </p:txBody>
      </p:sp>
    </p:spTree>
    <p:extLst>
      <p:ext uri="{BB962C8B-B14F-4D97-AF65-F5344CB8AC3E}">
        <p14:creationId xmlns:p14="http://schemas.microsoft.com/office/powerpoint/2010/main" val="6857238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100" y="2177256"/>
            <a:ext cx="6019800" cy="3371850"/>
          </a:xfrm>
        </p:spPr>
      </p:pic>
    </p:spTree>
    <p:extLst>
      <p:ext uri="{BB962C8B-B14F-4D97-AF65-F5344CB8AC3E}">
        <p14:creationId xmlns:p14="http://schemas.microsoft.com/office/powerpoint/2010/main" val="301266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442" y="381000"/>
            <a:ext cx="8543758" cy="5745163"/>
          </a:xfrm>
        </p:spPr>
      </p:pic>
    </p:spTree>
    <p:extLst>
      <p:ext uri="{BB962C8B-B14F-4D97-AF65-F5344CB8AC3E}">
        <p14:creationId xmlns:p14="http://schemas.microsoft.com/office/powerpoint/2010/main" val="2970762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09232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p:txBody>
          <a:bodyPr/>
          <a:lstStyle/>
          <a:p>
            <a:r>
              <a:rPr lang="en-US" dirty="0" smtClean="0"/>
              <a:t>Exception handling in TPL</a:t>
            </a:r>
          </a:p>
          <a:p>
            <a:pPr lvl="1"/>
            <a:r>
              <a:rPr lang="en-US" dirty="0">
                <a:hlinkClick r:id="rId2"/>
              </a:rPr>
              <a:t>http://</a:t>
            </a:r>
            <a:r>
              <a:rPr lang="en-US" dirty="0" smtClean="0">
                <a:hlinkClick r:id="rId2"/>
              </a:rPr>
              <a:t>msdn.microsoft.com/en-us/library/dd997415%28v=vs.110%29.aspx</a:t>
            </a:r>
            <a:r>
              <a:rPr lang="en-US" dirty="0" smtClean="0"/>
              <a:t> </a:t>
            </a:r>
          </a:p>
          <a:p>
            <a:r>
              <a:rPr lang="en-US" dirty="0" smtClean="0"/>
              <a:t>Debugging memory leaks in visual studio</a:t>
            </a:r>
          </a:p>
          <a:p>
            <a:pPr lvl="1"/>
            <a:r>
              <a:rPr lang="en-US" dirty="0"/>
              <a:t>  </a:t>
            </a:r>
            <a:r>
              <a:rPr lang="en-US" dirty="0">
                <a:hlinkClick r:id="rId3"/>
              </a:rPr>
              <a:t>http://</a:t>
            </a:r>
            <a:r>
              <a:rPr lang="en-US" dirty="0" smtClean="0">
                <a:hlinkClick r:id="rId3"/>
              </a:rPr>
              <a:t>blogs.msdn.com/b/visualstudioalm/archive/2013/06/20/using-visual-studio-2013-to-diagnose-net-memory-issues-in-production.aspx</a:t>
            </a:r>
            <a:endParaRPr lang="en-US" dirty="0" smtClean="0"/>
          </a:p>
        </p:txBody>
      </p:sp>
    </p:spTree>
    <p:extLst>
      <p:ext uri="{BB962C8B-B14F-4D97-AF65-F5344CB8AC3E}">
        <p14:creationId xmlns:p14="http://schemas.microsoft.com/office/powerpoint/2010/main" val="2309542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3276600" y="6248400"/>
            <a:ext cx="5791200" cy="365125"/>
          </a:xfrm>
        </p:spPr>
        <p:txBody>
          <a:bodyPr/>
          <a:lstStyle/>
          <a:p>
            <a:pPr algn="r"/>
            <a:r>
              <a:rPr lang="en-US" dirty="0" smtClean="0"/>
              <a:t>Source: http://en.wikipedia.org/wiki/File:Deconference-2002-triage-tag.jpg</a:t>
            </a:r>
            <a:endParaRPr lang="en-US" dirty="0"/>
          </a:p>
        </p:txBody>
      </p:sp>
      <p:sp>
        <p:nvSpPr>
          <p:cNvPr id="3" name="Content Placeholder 2"/>
          <p:cNvSpPr>
            <a:spLocks noGrp="1"/>
          </p:cNvSpPr>
          <p:nvPr>
            <p:ph sz="half" idx="4294967295"/>
          </p:nvPr>
        </p:nvSpPr>
        <p:spPr>
          <a:xfrm>
            <a:off x="533400" y="762000"/>
            <a:ext cx="8610600" cy="1600200"/>
          </a:xfrm>
        </p:spPr>
        <p:txBody>
          <a:bodyPr/>
          <a:lstStyle/>
          <a:p>
            <a:r>
              <a:rPr lang="en-US" dirty="0" smtClean="0"/>
              <a:t>Triage - the sorting of patients (as in an emergency room) according to the urgency of their need for care</a:t>
            </a:r>
          </a:p>
          <a:p>
            <a:pPr lvl="1"/>
            <a:r>
              <a:rPr lang="en-US" dirty="0"/>
              <a:t>http://www.merriam-webster.com/dictionary/triage</a:t>
            </a:r>
          </a:p>
          <a:p>
            <a:pPr marL="457200" lvl="1" indent="0">
              <a:buNone/>
            </a:pPr>
            <a:r>
              <a:rPr lang="en-US" dirty="0" smtClean="0"/>
              <a:t> </a:t>
            </a:r>
            <a:endParaRPr lang="en-US" dirty="0"/>
          </a:p>
        </p:txBody>
      </p:sp>
      <p:pic>
        <p:nvPicPr>
          <p:cNvPr id="1027" name="Picture 3" descr="C:\Projects\Presentations\Debugging\deconference-2002-triage-tag.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6828"/>
          <a:stretch/>
        </p:blipFill>
        <p:spPr bwMode="auto">
          <a:xfrm>
            <a:off x="3505200" y="2240280"/>
            <a:ext cx="4761048" cy="301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207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Triage Steps</a:t>
            </a:r>
            <a:endParaRPr lang="en-US" dirty="0"/>
          </a:p>
        </p:txBody>
      </p:sp>
      <p:sp>
        <p:nvSpPr>
          <p:cNvPr id="3" name="Content Placeholder 2"/>
          <p:cNvSpPr>
            <a:spLocks noGrp="1"/>
          </p:cNvSpPr>
          <p:nvPr>
            <p:ph idx="1"/>
          </p:nvPr>
        </p:nvSpPr>
        <p:spPr/>
        <p:txBody>
          <a:bodyPr/>
          <a:lstStyle/>
          <a:p>
            <a:r>
              <a:rPr lang="en-US" dirty="0" smtClean="0"/>
              <a:t>What environment?</a:t>
            </a:r>
          </a:p>
          <a:p>
            <a:r>
              <a:rPr lang="en-US" dirty="0" smtClean="0"/>
              <a:t>How many people are affected?</a:t>
            </a:r>
          </a:p>
          <a:p>
            <a:r>
              <a:rPr lang="en-US" dirty="0" smtClean="0"/>
              <a:t>What are the symptoms?</a:t>
            </a:r>
          </a:p>
          <a:p>
            <a:pPr lvl="1"/>
            <a:r>
              <a:rPr lang="en-US" dirty="0" smtClean="0"/>
              <a:t>Does it happen all the time or intermittently?</a:t>
            </a:r>
          </a:p>
          <a:p>
            <a:r>
              <a:rPr lang="en-US" dirty="0" smtClean="0"/>
              <a:t>Try to narrow down where the issue is </a:t>
            </a:r>
            <a:r>
              <a:rPr lang="en-US" dirty="0" smtClean="0"/>
              <a:t>occurring</a:t>
            </a:r>
          </a:p>
          <a:p>
            <a:pPr lvl="1"/>
            <a:r>
              <a:rPr lang="en-US" dirty="0" smtClean="0"/>
              <a:t>Client-side?</a:t>
            </a:r>
          </a:p>
          <a:p>
            <a:pPr lvl="1"/>
            <a:r>
              <a:rPr lang="en-US" dirty="0" smtClean="0"/>
              <a:t>Server-side?</a:t>
            </a:r>
          </a:p>
          <a:p>
            <a:pPr lvl="1"/>
            <a:r>
              <a:rPr lang="en-US" dirty="0" smtClean="0"/>
              <a:t>Backend services?</a:t>
            </a:r>
          </a:p>
          <a:p>
            <a:pPr lvl="1"/>
            <a:r>
              <a:rPr lang="en-US" dirty="0" smtClean="0"/>
              <a:t>Database?</a:t>
            </a:r>
          </a:p>
          <a:p>
            <a:pPr lvl="1"/>
            <a:r>
              <a:rPr lang="en-US" dirty="0" smtClean="0"/>
              <a:t>Third-party?</a:t>
            </a:r>
            <a:endParaRPr lang="en-US" dirty="0" smtClean="0"/>
          </a:p>
        </p:txBody>
      </p:sp>
    </p:spTree>
    <p:extLst>
      <p:ext uri="{BB962C8B-B14F-4D97-AF65-F5344CB8AC3E}">
        <p14:creationId xmlns:p14="http://schemas.microsoft.com/office/powerpoint/2010/main" val="22329971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a:t>
            </a:r>
            <a:endParaRPr lang="en-US" dirty="0"/>
          </a:p>
        </p:txBody>
      </p:sp>
      <p:sp>
        <p:nvSpPr>
          <p:cNvPr id="4" name="Content Placeholder 3"/>
          <p:cNvSpPr>
            <a:spLocks noGrp="1"/>
          </p:cNvSpPr>
          <p:nvPr>
            <p:ph idx="1"/>
          </p:nvPr>
        </p:nvSpPr>
        <p:spPr/>
        <p:txBody>
          <a:bodyPr>
            <a:normAutofit lnSpcReduction="10000"/>
          </a:bodyPr>
          <a:lstStyle/>
          <a:p>
            <a:r>
              <a:rPr lang="en-US" dirty="0"/>
              <a:t>Gather </a:t>
            </a:r>
            <a:r>
              <a:rPr lang="en-US" dirty="0" smtClean="0"/>
              <a:t>details</a:t>
            </a:r>
          </a:p>
          <a:p>
            <a:pPr lvl="1"/>
            <a:r>
              <a:rPr lang="en-US" dirty="0" smtClean="0"/>
              <a:t>IDs</a:t>
            </a:r>
          </a:p>
          <a:p>
            <a:pPr lvl="1"/>
            <a:r>
              <a:rPr lang="en-US" dirty="0" smtClean="0"/>
              <a:t>Time of occurrence</a:t>
            </a:r>
          </a:p>
          <a:p>
            <a:pPr lvl="1"/>
            <a:r>
              <a:rPr lang="en-US" dirty="0" smtClean="0"/>
              <a:t>Expected behavior</a:t>
            </a:r>
          </a:p>
          <a:p>
            <a:pPr lvl="1"/>
            <a:r>
              <a:rPr lang="en-US" dirty="0" smtClean="0"/>
              <a:t>Actual behavior</a:t>
            </a:r>
          </a:p>
          <a:p>
            <a:pPr lvl="1"/>
            <a:r>
              <a:rPr lang="en-US" dirty="0" smtClean="0"/>
              <a:t>Reproducible?</a:t>
            </a:r>
          </a:p>
          <a:p>
            <a:r>
              <a:rPr lang="en-US" dirty="0" smtClean="0"/>
              <a:t>Is it safe to reproduce the issue?</a:t>
            </a:r>
          </a:p>
          <a:p>
            <a:r>
              <a:rPr lang="en-US" dirty="0" smtClean="0"/>
              <a:t>Check </a:t>
            </a:r>
            <a:r>
              <a:rPr lang="en-US" dirty="0"/>
              <a:t>the logs</a:t>
            </a:r>
          </a:p>
          <a:p>
            <a:r>
              <a:rPr lang="en-US" dirty="0"/>
              <a:t>Check all the </a:t>
            </a:r>
            <a:r>
              <a:rPr lang="en-US" dirty="0" smtClean="0"/>
              <a:t>logs</a:t>
            </a:r>
          </a:p>
          <a:p>
            <a:r>
              <a:rPr lang="en-US" dirty="0" smtClean="0"/>
              <a:t>Increase logging level or try other tracing (e.g. IIS)</a:t>
            </a:r>
          </a:p>
          <a:p>
            <a:r>
              <a:rPr lang="en-US" dirty="0" smtClean="0"/>
              <a:t>Other tools like Process Explorer or Process Monitor</a:t>
            </a:r>
            <a:endParaRPr lang="en-US" dirty="0"/>
          </a:p>
          <a:p>
            <a:r>
              <a:rPr lang="en-US" dirty="0"/>
              <a:t>Memory dump?</a:t>
            </a:r>
          </a:p>
        </p:txBody>
      </p:sp>
    </p:spTree>
    <p:extLst>
      <p:ext uri="{BB962C8B-B14F-4D97-AF65-F5344CB8AC3E}">
        <p14:creationId xmlns:p14="http://schemas.microsoft.com/office/powerpoint/2010/main" val="32006854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fade">
                                      <p:cBhvr>
                                        <p:cTn id="5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normAutofit lnSpcReduction="10000"/>
          </a:bodyPr>
          <a:lstStyle/>
          <a:p>
            <a:r>
              <a:rPr lang="en-US" dirty="0" smtClean="0"/>
              <a:t>Don’t log too much</a:t>
            </a:r>
          </a:p>
          <a:p>
            <a:r>
              <a:rPr lang="en-US" dirty="0" smtClean="0"/>
              <a:t>Don’t log too little</a:t>
            </a:r>
          </a:p>
          <a:p>
            <a:r>
              <a:rPr lang="en-US" dirty="0" smtClean="0"/>
              <a:t>Info = normal log level for production</a:t>
            </a:r>
          </a:p>
          <a:p>
            <a:r>
              <a:rPr lang="en-US" dirty="0" smtClean="0"/>
              <a:t>Debug/Verbose = local/</a:t>
            </a:r>
            <a:r>
              <a:rPr lang="en-US" dirty="0" err="1" smtClean="0"/>
              <a:t>dev</a:t>
            </a:r>
            <a:r>
              <a:rPr lang="en-US" dirty="0" smtClean="0"/>
              <a:t>/sometimes QA</a:t>
            </a:r>
          </a:p>
          <a:p>
            <a:r>
              <a:rPr lang="en-US" dirty="0" smtClean="0"/>
              <a:t>Log exceptions</a:t>
            </a:r>
          </a:p>
          <a:p>
            <a:pPr lvl="1"/>
            <a:r>
              <a:rPr lang="en-US" dirty="0" err="1" smtClean="0"/>
              <a:t>AppDomain.CurrentDomain.UnhandledException</a:t>
            </a:r>
            <a:endParaRPr lang="en-US" dirty="0" smtClean="0"/>
          </a:p>
          <a:p>
            <a:pPr lvl="1"/>
            <a:r>
              <a:rPr lang="en-US" dirty="0" err="1" smtClean="0"/>
              <a:t>TaskScheduler.UnobservedTaskException</a:t>
            </a:r>
            <a:endParaRPr lang="en-US" dirty="0" smtClean="0"/>
          </a:p>
          <a:p>
            <a:pPr lvl="2"/>
            <a:r>
              <a:rPr lang="en-US" dirty="0" err="1" smtClean="0"/>
              <a:t>SetObserved</a:t>
            </a:r>
            <a:r>
              <a:rPr lang="en-US" dirty="0" smtClean="0"/>
              <a:t>()</a:t>
            </a:r>
            <a:endParaRPr lang="en-US" dirty="0" smtClean="0"/>
          </a:p>
          <a:p>
            <a:r>
              <a:rPr lang="en-US" dirty="0" smtClean="0"/>
              <a:t>Event Log</a:t>
            </a:r>
          </a:p>
          <a:p>
            <a:r>
              <a:rPr lang="en-US" dirty="0" smtClean="0"/>
              <a:t>Contextual information is vital</a:t>
            </a:r>
          </a:p>
          <a:p>
            <a:pPr lvl="1"/>
            <a:r>
              <a:rPr lang="en-US" dirty="0" smtClean="0"/>
              <a:t>IDs </a:t>
            </a:r>
          </a:p>
          <a:p>
            <a:pPr lvl="1"/>
            <a:r>
              <a:rPr lang="en-US" dirty="0" smtClean="0"/>
              <a:t>“Call has ended” vs “Call 12345 has ended with status Transferred</a:t>
            </a:r>
            <a:r>
              <a:rPr lang="en-US" dirty="0" smtClean="0"/>
              <a:t>”</a:t>
            </a:r>
          </a:p>
          <a:p>
            <a:pPr lvl="1"/>
            <a:r>
              <a:rPr lang="en-US" dirty="0" smtClean="0"/>
              <a:t>Don’t forget to add this to exceptions</a:t>
            </a:r>
            <a:endParaRPr lang="en-US" dirty="0"/>
          </a:p>
        </p:txBody>
      </p:sp>
    </p:spTree>
    <p:extLst>
      <p:ext uri="{BB962C8B-B14F-4D97-AF65-F5344CB8AC3E}">
        <p14:creationId xmlns:p14="http://schemas.microsoft.com/office/powerpoint/2010/main" val="8429420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Diagnose the issue</a:t>
            </a:r>
            <a:endParaRPr lang="en-US" dirty="0"/>
          </a:p>
        </p:txBody>
      </p:sp>
      <p:sp>
        <p:nvSpPr>
          <p:cNvPr id="3" name="Content Placeholder 2"/>
          <p:cNvSpPr>
            <a:spLocks noGrp="1"/>
          </p:cNvSpPr>
          <p:nvPr>
            <p:ph idx="1"/>
          </p:nvPr>
        </p:nvSpPr>
        <p:spPr/>
        <p:txBody>
          <a:bodyPr/>
          <a:lstStyle/>
          <a:p>
            <a:r>
              <a:rPr lang="en-US" dirty="0" smtClean="0"/>
              <a:t>“The tool isn’t working”</a:t>
            </a:r>
          </a:p>
          <a:p>
            <a:r>
              <a:rPr lang="en-US" dirty="0" smtClean="0"/>
              <a:t>Type </a:t>
            </a:r>
            <a:r>
              <a:rPr lang="en-US" dirty="0"/>
              <a:t>: </a:t>
            </a:r>
            <a:r>
              <a:rPr lang="en-US" dirty="0" err="1" smtClean="0"/>
              <a:t>System.Data.SqlClient.SqlException</a:t>
            </a:r>
            <a:endParaRPr lang="en-US" dirty="0" smtClean="0"/>
          </a:p>
          <a:p>
            <a:pPr lvl="1"/>
            <a:r>
              <a:rPr lang="en-US" dirty="0" smtClean="0"/>
              <a:t>Message </a:t>
            </a:r>
            <a:r>
              <a:rPr lang="en-US" dirty="0"/>
              <a:t>: A network-related or instance-specific error occurred while establishing a connection to SQL Server. The server was not found or was not accessible. Verify that the instance name is correct and that SQL Server is configured to allow remote connections.</a:t>
            </a:r>
          </a:p>
        </p:txBody>
      </p:sp>
    </p:spTree>
    <p:extLst>
      <p:ext uri="{BB962C8B-B14F-4D97-AF65-F5344CB8AC3E}">
        <p14:creationId xmlns:p14="http://schemas.microsoft.com/office/powerpoint/2010/main" val="1595577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smtClean="0"/>
              <a:t>Visual Studio</a:t>
            </a:r>
          </a:p>
          <a:p>
            <a:pPr lvl="1"/>
            <a:r>
              <a:rPr lang="en-US" dirty="0"/>
              <a:t>"Debug Managed Memory" </a:t>
            </a:r>
            <a:r>
              <a:rPr lang="en-US" dirty="0" smtClean="0"/>
              <a:t>available in VS2013 Ultimate</a:t>
            </a:r>
          </a:p>
          <a:p>
            <a:r>
              <a:rPr lang="en-US" dirty="0" err="1" smtClean="0"/>
              <a:t>WinDbg</a:t>
            </a:r>
            <a:endParaRPr lang="en-US" dirty="0" smtClean="0"/>
          </a:p>
          <a:p>
            <a:r>
              <a:rPr lang="en-US" dirty="0" err="1" smtClean="0"/>
              <a:t>DebugDiag</a:t>
            </a:r>
            <a:endParaRPr lang="en-US" dirty="0" smtClean="0"/>
          </a:p>
          <a:p>
            <a:r>
              <a:rPr lang="en-US" dirty="0" smtClean="0"/>
              <a:t>Memory/Performance Profilers</a:t>
            </a:r>
          </a:p>
          <a:p>
            <a:r>
              <a:rPr lang="en-US" dirty="0" smtClean="0"/>
              <a:t>Process Explorer</a:t>
            </a:r>
          </a:p>
          <a:p>
            <a:r>
              <a:rPr lang="en-US" dirty="0" smtClean="0"/>
              <a:t>Process Monitor</a:t>
            </a:r>
            <a:endParaRPr lang="en-US" dirty="0"/>
          </a:p>
        </p:txBody>
      </p:sp>
    </p:spTree>
    <p:extLst>
      <p:ext uri="{BB962C8B-B14F-4D97-AF65-F5344CB8AC3E}">
        <p14:creationId xmlns:p14="http://schemas.microsoft.com/office/powerpoint/2010/main" val="16745687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621534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Dumps</a:t>
            </a:r>
            <a:endParaRPr lang="en-US" dirty="0"/>
          </a:p>
        </p:txBody>
      </p:sp>
      <p:sp>
        <p:nvSpPr>
          <p:cNvPr id="3" name="Content Placeholder 2"/>
          <p:cNvSpPr>
            <a:spLocks noGrp="1"/>
          </p:cNvSpPr>
          <p:nvPr>
            <p:ph idx="1"/>
          </p:nvPr>
        </p:nvSpPr>
        <p:spPr/>
        <p:txBody>
          <a:bodyPr/>
          <a:lstStyle/>
          <a:p>
            <a:r>
              <a:rPr lang="en-US" dirty="0" smtClean="0"/>
              <a:t>Memory Leaks</a:t>
            </a:r>
          </a:p>
          <a:p>
            <a:pPr lvl="1"/>
            <a:r>
              <a:rPr lang="en-US" dirty="0" smtClean="0"/>
              <a:t>Use a profiler when possible</a:t>
            </a:r>
            <a:endParaRPr lang="en-US" dirty="0"/>
          </a:p>
          <a:p>
            <a:r>
              <a:rPr lang="en-US" dirty="0"/>
              <a:t>Random crashes</a:t>
            </a:r>
          </a:p>
          <a:p>
            <a:pPr lvl="1"/>
            <a:r>
              <a:rPr lang="en-US" dirty="0" smtClean="0"/>
              <a:t>Check the logs </a:t>
            </a:r>
            <a:r>
              <a:rPr lang="en-US" dirty="0" smtClean="0"/>
              <a:t>first</a:t>
            </a:r>
          </a:p>
          <a:p>
            <a:pPr lvl="1"/>
            <a:r>
              <a:rPr lang="en-US" dirty="0" smtClean="0"/>
              <a:t>If even you missed it in logging the Application Event Log might have it</a:t>
            </a:r>
            <a:endParaRPr lang="en-US" dirty="0" smtClean="0"/>
          </a:p>
          <a:p>
            <a:r>
              <a:rPr lang="en-US" dirty="0" smtClean="0"/>
              <a:t>Deadlocks</a:t>
            </a:r>
          </a:p>
          <a:p>
            <a:r>
              <a:rPr lang="en-US" dirty="0" smtClean="0"/>
              <a:t>Infinite </a:t>
            </a:r>
            <a:r>
              <a:rPr lang="en-US" dirty="0" smtClean="0"/>
              <a:t>loops</a:t>
            </a:r>
            <a:endParaRPr lang="en-US" dirty="0"/>
          </a:p>
        </p:txBody>
      </p:sp>
    </p:spTree>
    <p:extLst>
      <p:ext uri="{BB962C8B-B14F-4D97-AF65-F5344CB8AC3E}">
        <p14:creationId xmlns:p14="http://schemas.microsoft.com/office/powerpoint/2010/main" val="1816103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475</TotalTime>
  <Words>2270</Words>
  <Application>Microsoft Office PowerPoint</Application>
  <PresentationFormat>On-screen Show (4:3)</PresentationFormat>
  <Paragraphs>147</Paragraphs>
  <Slides>13</Slides>
  <Notes>8</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Executive</vt:lpstr>
      <vt:lpstr>Handling Production Issues</vt:lpstr>
      <vt:lpstr>PowerPoint Presentation</vt:lpstr>
      <vt:lpstr>Triage Steps</vt:lpstr>
      <vt:lpstr>Debugging</vt:lpstr>
      <vt:lpstr>Logging</vt:lpstr>
      <vt:lpstr>Diagnose the issue</vt:lpstr>
      <vt:lpstr>Tools</vt:lpstr>
      <vt:lpstr>Demo</vt:lpstr>
      <vt:lpstr>Memory Dumps</vt:lpstr>
      <vt:lpstr>Configuration</vt:lpstr>
      <vt:lpstr>PowerPoint Presentation</vt:lpstr>
      <vt:lpstr>Demo</vt:lpstr>
      <vt:lpstr>Further Reading</vt:lpstr>
    </vt:vector>
  </TitlesOfParts>
  <Company>Extend Health,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Triaging Production Issues</dc:title>
  <dc:creator>Ryan Hauert</dc:creator>
  <cp:lastModifiedBy>Ryan Hauert</cp:lastModifiedBy>
  <cp:revision>90</cp:revision>
  <dcterms:created xsi:type="dcterms:W3CDTF">2014-01-07T14:28:56Z</dcterms:created>
  <dcterms:modified xsi:type="dcterms:W3CDTF">2014-01-10T04:32:07Z</dcterms:modified>
</cp:coreProperties>
</file>