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7" r:id="rId2"/>
    <p:sldId id="256" r:id="rId3"/>
    <p:sldId id="266" r:id="rId4"/>
    <p:sldId id="267" r:id="rId5"/>
    <p:sldId id="268" r:id="rId6"/>
    <p:sldId id="269" r:id="rId7"/>
    <p:sldId id="270" r:id="rId8"/>
    <p:sldId id="271" r:id="rId9"/>
    <p:sldId id="272" r:id="rId10"/>
    <p:sldId id="276" r:id="rId11"/>
    <p:sldId id="273" r:id="rId12"/>
    <p:sldId id="274" r:id="rId13"/>
    <p:sldId id="275" r:id="rId14"/>
    <p:sldId id="265" r:id="rId15"/>
    <p:sldId id="258" r:id="rId16"/>
    <p:sldId id="259" r:id="rId17"/>
    <p:sldId id="260" r:id="rId18"/>
    <p:sldId id="261" r:id="rId19"/>
    <p:sldId id="262"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36" autoAdjust="0"/>
  </p:normalViewPr>
  <p:slideViewPr>
    <p:cSldViewPr>
      <p:cViewPr varScale="1">
        <p:scale>
          <a:sx n="43" d="100"/>
          <a:sy n="43" d="100"/>
        </p:scale>
        <p:origin x="-1758" y="-96"/>
      </p:cViewPr>
      <p:guideLst>
        <p:guide orient="horz" pos="2160"/>
        <p:guide pos="2880"/>
      </p:guideLst>
    </p:cSldViewPr>
  </p:slideViewPr>
  <p:notesTextViewPr>
    <p:cViewPr>
      <p:scale>
        <a:sx n="100" d="100"/>
        <a:sy n="100" d="100"/>
      </p:scale>
      <p:origin x="0" y="24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51450-E2C3-4DE8-97AF-A46971D7C117}" type="datetimeFigureOut">
              <a:rPr lang="en-US" smtClean="0"/>
              <a:t>8/1/2014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19925-0816-496D-8906-6ED6126D8D07}" type="slidenum">
              <a:rPr lang="en-US" smtClean="0"/>
              <a:t>‹#›</a:t>
            </a:fld>
            <a:endParaRPr lang="en-US"/>
          </a:p>
        </p:txBody>
      </p:sp>
    </p:spTree>
    <p:extLst>
      <p:ext uri="{BB962C8B-B14F-4D97-AF65-F5344CB8AC3E}">
        <p14:creationId xmlns:p14="http://schemas.microsoft.com/office/powerpoint/2010/main" val="158823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Sorry</a:t>
            </a:r>
            <a:r>
              <a:rPr lang="en-US" baseline="0" dirty="0" smtClean="0"/>
              <a:t> guys, I thought I’d try making the slides immutable, so I had to copy it every time I changed it.</a:t>
            </a:r>
          </a:p>
          <a:p>
            <a:pPr marL="171450" indent="-171450">
              <a:buFontTx/>
              <a:buChar char="-"/>
            </a:pPr>
            <a:r>
              <a:rPr lang="en-US" baseline="0" dirty="0" smtClean="0"/>
              <a:t>Since we’ve had a lot of recent presentations about functional programming, Scala, </a:t>
            </a:r>
            <a:r>
              <a:rPr lang="en-US" baseline="0" dirty="0" err="1" smtClean="0"/>
              <a:t>akka</a:t>
            </a:r>
            <a:r>
              <a:rPr lang="en-US" baseline="0" dirty="0" smtClean="0"/>
              <a:t>, etc. I wanted to present on one of the basic tenants of functional programming because I think that will help us better understand some of the functional concepts we’ve seen in those presentations.  So today I want to discuss Immutability, but not just the kind of immutability we’re already familiar with.  First, let’s quickly review what immutability is. (NEXT SLIDE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C5B19925-0816-496D-8906-6ED6126D8D07}" type="slidenum">
              <a:rPr lang="en-US" smtClean="0"/>
              <a:t>13</a:t>
            </a:fld>
            <a:endParaRPr lang="en-US"/>
          </a:p>
        </p:txBody>
      </p:sp>
    </p:spTree>
    <p:extLst>
      <p:ext uri="{BB962C8B-B14F-4D97-AF65-F5344CB8AC3E}">
        <p14:creationId xmlns:p14="http://schemas.microsoft.com/office/powerpoint/2010/main" val="74873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 think you guys all know what immutability</a:t>
            </a:r>
            <a:r>
              <a:rPr lang="en-US" baseline="0" dirty="0" smtClean="0"/>
              <a:t> is.  We’ve all been exposed to it from using Strings and dates.  Here are just a few examples of some of the immutable Types we routinely use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14</a:t>
            </a:fld>
            <a:endParaRPr lang="en-US"/>
          </a:p>
        </p:txBody>
      </p:sp>
    </p:spTree>
    <p:extLst>
      <p:ext uri="{BB962C8B-B14F-4D97-AF65-F5344CB8AC3E}">
        <p14:creationId xmlns:p14="http://schemas.microsoft.com/office/powerpoint/2010/main" val="164587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Some of these you probably knew were immutable.  I found it interesting to learn that Tuples and anonymous objects are also immutable.  Can anyone name some other immutable types that we often use?</a:t>
            </a:r>
          </a:p>
          <a:p>
            <a:pPr marL="171450" indent="-171450">
              <a:buFontTx/>
              <a:buChar char="-"/>
            </a:pPr>
            <a:r>
              <a:rPr lang="en-US" baseline="0" dirty="0" smtClean="0"/>
              <a:t>But we’ve already learned about immutable objects, so today I’m going to cover something you might not be as familiar with: immutable collections.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15</a:t>
            </a:fld>
            <a:endParaRPr lang="en-US"/>
          </a:p>
        </p:txBody>
      </p:sp>
    </p:spTree>
    <p:extLst>
      <p:ext uri="{BB962C8B-B14F-4D97-AF65-F5344CB8AC3E}">
        <p14:creationId xmlns:p14="http://schemas.microsoft.com/office/powerpoint/2010/main" val="79528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Can anyone tell me what an immutable collectio</a:t>
            </a:r>
            <a:r>
              <a:rPr lang="en-US" baseline="0" dirty="0" smtClean="0"/>
              <a:t>n is?  Let’s just put the two words together, it must mean it’s a collection that can’t change.</a:t>
            </a:r>
            <a:endParaRPr lang="en-US" dirty="0" smtClean="0"/>
          </a:p>
          <a:p>
            <a:pPr marL="171450" indent="-171450">
              <a:buFontTx/>
              <a:buChar char="-"/>
            </a:pPr>
            <a:r>
              <a:rPr lang="en-US" dirty="0" smtClean="0"/>
              <a:t>When I first heard the term “immutable collection” it didn’t make any sense to me.  I thought “what use is a collection if you can’t change it?”  But think about how</a:t>
            </a:r>
            <a:r>
              <a:rPr lang="en-US" baseline="0" dirty="0" smtClean="0"/>
              <a:t> you’d use it the same way you use strings or </a:t>
            </a:r>
            <a:r>
              <a:rPr lang="en-US" baseline="0" dirty="0" err="1" smtClean="0"/>
              <a:t>DateTimes</a:t>
            </a:r>
            <a:r>
              <a:rPr lang="en-US" baseline="0" dirty="0" smtClean="0"/>
              <a:t>: the collection can still be added to and removed from, but doing so will create a new instance.  The original collection that you reference doesn’t change, and instead you’ll get back a reference to a new collection containing your changes.</a:t>
            </a:r>
          </a:p>
          <a:p>
            <a:pPr marL="171450" indent="-171450">
              <a:buFontTx/>
              <a:buChar char="-"/>
            </a:pPr>
            <a:r>
              <a:rPr lang="en-US" dirty="0" smtClean="0"/>
              <a:t>Can anyone tell me some</a:t>
            </a:r>
            <a:r>
              <a:rPr lang="en-US" baseline="0" dirty="0" smtClean="0"/>
              <a:t> examples of where immutable collections would be useful? (When you need a “snapshot” i.e. places that clone the collection with a </a:t>
            </a:r>
            <a:r>
              <a:rPr lang="en-US" baseline="0" dirty="0" err="1" smtClean="0"/>
              <a:t>ToList</a:t>
            </a:r>
            <a:r>
              <a:rPr lang="en-US" baseline="0" dirty="0" smtClean="0"/>
              <a:t>() call, when you are using the collection from multiple threads).</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16</a:t>
            </a:fld>
            <a:endParaRPr lang="en-US"/>
          </a:p>
        </p:txBody>
      </p:sp>
    </p:spTree>
    <p:extLst>
      <p:ext uri="{BB962C8B-B14F-4D97-AF65-F5344CB8AC3E}">
        <p14:creationId xmlns:p14="http://schemas.microsoft.com/office/powerpoint/2010/main" val="159796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Let’s try writing an immutable collection ourselves to</a:t>
            </a:r>
            <a:r>
              <a:rPr lang="en-US" baseline="0" dirty="0" smtClean="0"/>
              <a:t> get an idea of how it might work.  When I first thought about how an immutable collection might be implemented I thought about </a:t>
            </a:r>
            <a:r>
              <a:rPr lang="en-US" baseline="0" dirty="0" smtClean="0"/>
              <a:t>copying a </a:t>
            </a:r>
            <a:r>
              <a:rPr lang="en-US" baseline="0" dirty="0" smtClean="0"/>
              <a:t>list every time it needs to change. (DEMO </a:t>
            </a:r>
            <a:r>
              <a:rPr lang="en-US" baseline="0" dirty="0" err="1" smtClean="0"/>
              <a:t>SlowImmutableList</a:t>
            </a:r>
            <a:r>
              <a:rPr lang="en-US" baseline="0" dirty="0" smtClean="0"/>
              <a:t>)  This is a really inefficient way to get immutability, and if we were stuck with </a:t>
            </a:r>
            <a:r>
              <a:rPr lang="en-US" baseline="0" dirty="0" smtClean="0"/>
              <a:t>this </a:t>
            </a:r>
            <a:r>
              <a:rPr lang="en-US" baseline="0" dirty="0" smtClean="0"/>
              <a:t>we’d quickly run into performance issues.  Imagine adding a lot of elements to this list, and having to clone it for every single add.  (Ask questions about the Big O of adding, removing, getting the count, and looking up the element at a specific location).</a:t>
            </a:r>
          </a:p>
          <a:p>
            <a:pPr marL="171450" indent="-171450">
              <a:buFontTx/>
              <a:buChar char="-"/>
            </a:pPr>
            <a:r>
              <a:rPr lang="en-US" baseline="0" dirty="0" smtClean="0"/>
              <a:t>Let’s take a look at the traditional functional list that you’ll find in a lot of functional languages. (DEMO </a:t>
            </a:r>
            <a:r>
              <a:rPr lang="en-US" baseline="0" dirty="0" err="1" smtClean="0"/>
              <a:t>FunctionalList</a:t>
            </a:r>
            <a:r>
              <a:rPr lang="en-US" baseline="0" dirty="0" smtClean="0"/>
              <a:t>)  You can see this is much better than our </a:t>
            </a:r>
            <a:r>
              <a:rPr lang="en-US" baseline="0" dirty="0" err="1" smtClean="0"/>
              <a:t>SlowImmutableList</a:t>
            </a:r>
            <a:r>
              <a:rPr lang="en-US" baseline="0" dirty="0" smtClean="0"/>
              <a:t>.  Adding is just as fast (or faster) than adding to a regular List, and we aren’t creating a bunch of garbage in memory every time.  In fact, this list is very memory efficient because the items are shared.  This kind of collection is also easy to use recursively, which is another aspect of functional programming. (Ask questions about the Big O of adding, removing, getting the count, and looking up the element at a specific location).</a:t>
            </a:r>
          </a:p>
        </p:txBody>
      </p:sp>
      <p:sp>
        <p:nvSpPr>
          <p:cNvPr id="4" name="Slide Number Placeholder 3"/>
          <p:cNvSpPr>
            <a:spLocks noGrp="1"/>
          </p:cNvSpPr>
          <p:nvPr>
            <p:ph type="sldNum" sz="quarter" idx="10"/>
          </p:nvPr>
        </p:nvSpPr>
        <p:spPr/>
        <p:txBody>
          <a:bodyPr/>
          <a:lstStyle/>
          <a:p>
            <a:fld id="{C5B19925-0816-496D-8906-6ED6126D8D07}" type="slidenum">
              <a:rPr lang="en-US" smtClean="0"/>
              <a:t>17</a:t>
            </a:fld>
            <a:endParaRPr lang="en-US"/>
          </a:p>
        </p:txBody>
      </p:sp>
    </p:spTree>
    <p:extLst>
      <p:ext uri="{BB962C8B-B14F-4D97-AF65-F5344CB8AC3E}">
        <p14:creationId xmlns:p14="http://schemas.microsoft.com/office/powerpoint/2010/main" val="2011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functional list is one way of creating an immutable</a:t>
            </a:r>
            <a:r>
              <a:rPr lang="en-US" baseline="0" dirty="0" smtClean="0"/>
              <a:t> list.  Another common way of creating immutable data structures is to use a binary tree.  To keep the collection immutable, the nodes that change need to be cloned when an item is added or removed, but the rest of the tree stays the same.  This allows most of the collection to be shared, which produces much less garbage than cloning the full collection.</a:t>
            </a:r>
          </a:p>
          <a:p>
            <a:r>
              <a:rPr lang="en-US" baseline="0" dirty="0" smtClean="0"/>
              <a:t>In the example shown, we have a sorted binary tree that contains several integers.  How would this tree change if we wanted to add the number 11 to this collection?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18</a:t>
            </a:fld>
            <a:endParaRPr lang="en-US"/>
          </a:p>
        </p:txBody>
      </p:sp>
    </p:spTree>
    <p:extLst>
      <p:ext uri="{BB962C8B-B14F-4D97-AF65-F5344CB8AC3E}">
        <p14:creationId xmlns:p14="http://schemas.microsoft.com/office/powerpoint/2010/main" val="366149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to modify the 10 node to attach the 11, we create a new one, which means the 13 node needs to be updated, and the 8 node at the root is updated.  This is called a Spine Rewrite, because one path through the tree is modified while the rest remains unchanged.  </a:t>
            </a:r>
          </a:p>
          <a:p>
            <a:endParaRPr lang="en-US" baseline="0" dirty="0" smtClean="0"/>
          </a:p>
          <a:p>
            <a:r>
              <a:rPr lang="en-US" baseline="0" dirty="0" smtClean="0"/>
              <a:t>Instead of writing a custom immutable collection using a binary tree, I’m going to show you a </a:t>
            </a:r>
            <a:r>
              <a:rPr lang="en-US" baseline="0" dirty="0" err="1" smtClean="0"/>
              <a:t>nuget</a:t>
            </a:r>
            <a:r>
              <a:rPr lang="en-US" baseline="0" dirty="0" smtClean="0"/>
              <a:t> package that contains immutable collections that follow this approach. (NEXT SLIDE)</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19</a:t>
            </a:fld>
            <a:endParaRPr lang="en-US"/>
          </a:p>
        </p:txBody>
      </p:sp>
    </p:spTree>
    <p:extLst>
      <p:ext uri="{BB962C8B-B14F-4D97-AF65-F5344CB8AC3E}">
        <p14:creationId xmlns:p14="http://schemas.microsoft.com/office/powerpoint/2010/main" val="40475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t>
            </a:r>
            <a:r>
              <a:rPr lang="en-US" dirty="0" err="1" smtClean="0"/>
              <a:t>nuget</a:t>
            </a:r>
            <a:r>
              <a:rPr lang="en-US" dirty="0" smtClean="0"/>
              <a:t> package adds the </a:t>
            </a:r>
            <a:r>
              <a:rPr lang="en-US" dirty="0" err="1" smtClean="0"/>
              <a:t>System.Collections.Immutable</a:t>
            </a:r>
            <a:r>
              <a:rPr lang="en-US" dirty="0" smtClean="0"/>
              <a:t> namespace to complement the existing </a:t>
            </a:r>
            <a:r>
              <a:rPr lang="en-US" dirty="0" err="1" smtClean="0"/>
              <a:t>System.Collections.Concurrent</a:t>
            </a:r>
            <a:r>
              <a:rPr lang="en-US" dirty="0" smtClean="0"/>
              <a:t> data structures.  All of these data structures</a:t>
            </a:r>
            <a:r>
              <a:rPr lang="en-US" baseline="0" dirty="0" smtClean="0"/>
              <a:t> are implemented by using an AVL tree, which is a form of binary tree (basically a rigidly balanced binary tree).  Wikipedia has a detailed explanation of AVL trees if you want to know more.</a:t>
            </a:r>
            <a:endParaRPr lang="en-US" dirty="0" smtClean="0"/>
          </a:p>
          <a:p>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20</a:t>
            </a:fld>
            <a:endParaRPr lang="en-US"/>
          </a:p>
        </p:txBody>
      </p:sp>
    </p:spTree>
    <p:extLst>
      <p:ext uri="{BB962C8B-B14F-4D97-AF65-F5344CB8AC3E}">
        <p14:creationId xmlns:p14="http://schemas.microsoft.com/office/powerpoint/2010/main" val="2537076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As we discussed</a:t>
            </a:r>
            <a:r>
              <a:rPr lang="en-US" baseline="0" dirty="0" smtClean="0"/>
              <a:t> with the naïve example and the </a:t>
            </a:r>
            <a:r>
              <a:rPr lang="en-US" baseline="0" dirty="0" err="1" smtClean="0"/>
              <a:t>FunctionalList</a:t>
            </a:r>
            <a:r>
              <a:rPr lang="en-US" baseline="0" dirty="0" smtClean="0"/>
              <a:t>, there are performance tradeoffs when using immutable collections, and the same applies to the immutable collections library.  For example, this table shows the performance of adding to each type of collection.  This is something to consider when deciding what type of collection to use.</a:t>
            </a:r>
            <a:endParaRPr lang="en-US" dirty="0" smtClean="0"/>
          </a:p>
          <a:p>
            <a:r>
              <a:rPr lang="en-US" dirty="0" smtClean="0"/>
              <a:t>- Now</a:t>
            </a:r>
            <a:r>
              <a:rPr lang="en-US" baseline="0" dirty="0" smtClean="0"/>
              <a:t> for an example of the immutable collections library in action, l</a:t>
            </a:r>
            <a:r>
              <a:rPr lang="en-US" dirty="0" smtClean="0"/>
              <a:t>et’s </a:t>
            </a:r>
            <a:r>
              <a:rPr lang="en-US" dirty="0" smtClean="0"/>
              <a:t>try creating an</a:t>
            </a:r>
            <a:r>
              <a:rPr lang="en-US" baseline="0" dirty="0" smtClean="0"/>
              <a:t> </a:t>
            </a:r>
            <a:r>
              <a:rPr lang="en-US" baseline="0" dirty="0" err="1" smtClean="0"/>
              <a:t>EventAggregator</a:t>
            </a:r>
            <a:r>
              <a:rPr lang="en-US" baseline="0" dirty="0" smtClean="0"/>
              <a:t> that uses an </a:t>
            </a:r>
            <a:r>
              <a:rPr lang="en-US" baseline="0" dirty="0" err="1" smtClean="0"/>
              <a:t>ImmutableList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5B19925-0816-496D-8906-6ED6126D8D07}" type="slidenum">
              <a:rPr lang="en-US" smtClean="0"/>
              <a:t>21</a:t>
            </a:fld>
            <a:endParaRPr lang="en-US"/>
          </a:p>
        </p:txBody>
      </p:sp>
    </p:spTree>
    <p:extLst>
      <p:ext uri="{BB962C8B-B14F-4D97-AF65-F5344CB8AC3E}">
        <p14:creationId xmlns:p14="http://schemas.microsoft.com/office/powerpoint/2010/main" val="8666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8/1/2014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8/1/2014</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117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40742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Immutabilit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Immutability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Review</a:t>
            </a:r>
            <a:endParaRPr lang="en-US" dirty="0"/>
          </a:p>
        </p:txBody>
      </p:sp>
      <p:sp>
        <p:nvSpPr>
          <p:cNvPr id="3" name="Content Placeholder 2"/>
          <p:cNvSpPr>
            <a:spLocks noGrp="1"/>
          </p:cNvSpPr>
          <p:nvPr>
            <p:ph idx="1"/>
          </p:nvPr>
        </p:nvSpPr>
        <p:spPr>
          <a:xfrm>
            <a:off x="457200" y="2362200"/>
            <a:ext cx="7620000" cy="3733800"/>
          </a:xfrm>
        </p:spPr>
        <p:txBody>
          <a:bodyPr>
            <a:normAutofit/>
          </a:bodyPr>
          <a:lstStyle/>
          <a:p>
            <a:pPr marL="114300" indent="0" algn="ctr">
              <a:buNone/>
            </a:pPr>
            <a:r>
              <a:rPr lang="en-US" sz="3200" dirty="0" smtClean="0"/>
              <a:t>“An </a:t>
            </a:r>
            <a:r>
              <a:rPr lang="en-US" sz="3200" dirty="0"/>
              <a:t>object whose state cannot be modified after it is </a:t>
            </a:r>
            <a:r>
              <a:rPr lang="en-US" sz="3200" dirty="0" smtClean="0"/>
              <a:t>created.”</a:t>
            </a:r>
            <a:endParaRPr lang="en-US" sz="3200" dirty="0"/>
          </a:p>
        </p:txBody>
      </p:sp>
    </p:spTree>
    <p:extLst>
      <p:ext uri="{BB962C8B-B14F-4D97-AF65-F5344CB8AC3E}">
        <p14:creationId xmlns:p14="http://schemas.microsoft.com/office/powerpoint/2010/main" val="758324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p:txBody>
          <a:bodyPr>
            <a:normAutofit/>
          </a:bodyPr>
          <a:lstStyle/>
          <a:p>
            <a:r>
              <a:rPr lang="en-US" dirty="0" smtClean="0"/>
              <a:t>Immutable</a:t>
            </a:r>
            <a:endParaRPr lang="en-US" dirty="0"/>
          </a:p>
        </p:txBody>
      </p:sp>
      <p:sp>
        <p:nvSpPr>
          <p:cNvPr id="4" name="Content Placeholder 3"/>
          <p:cNvSpPr>
            <a:spLocks noGrp="1"/>
          </p:cNvSpPr>
          <p:nvPr>
            <p:ph sz="half" idx="2"/>
          </p:nvPr>
        </p:nvSpPr>
        <p:spPr/>
        <p:txBody>
          <a:bodyPr>
            <a:normAutofit/>
          </a:bodyPr>
          <a:lstStyle/>
          <a:p>
            <a:r>
              <a:rPr lang="en-US" dirty="0" smtClean="0"/>
              <a:t>String</a:t>
            </a:r>
          </a:p>
          <a:p>
            <a:r>
              <a:rPr lang="en-US" dirty="0" err="1" smtClean="0"/>
              <a:t>DateTime</a:t>
            </a:r>
            <a:endParaRPr lang="en-US" dirty="0" smtClean="0"/>
          </a:p>
          <a:p>
            <a:r>
              <a:rPr lang="en-US" dirty="0" err="1" smtClean="0"/>
              <a:t>TimeSpan</a:t>
            </a:r>
            <a:endParaRPr lang="en-US" dirty="0" smtClean="0"/>
          </a:p>
          <a:p>
            <a:r>
              <a:rPr lang="en-US" dirty="0" smtClean="0"/>
              <a:t>Regex</a:t>
            </a:r>
          </a:p>
          <a:p>
            <a:r>
              <a:rPr lang="en-US" dirty="0" smtClean="0"/>
              <a:t>Tuples</a:t>
            </a:r>
          </a:p>
          <a:p>
            <a:r>
              <a:rPr lang="en-US" dirty="0" smtClean="0"/>
              <a:t>Anonymous types</a:t>
            </a:r>
          </a:p>
          <a:p>
            <a:endParaRPr lang="en-US" dirty="0"/>
          </a:p>
        </p:txBody>
      </p:sp>
      <p:sp>
        <p:nvSpPr>
          <p:cNvPr id="5" name="Text Placeholder 4"/>
          <p:cNvSpPr>
            <a:spLocks noGrp="1"/>
          </p:cNvSpPr>
          <p:nvPr>
            <p:ph type="body" sz="quarter" idx="3"/>
          </p:nvPr>
        </p:nvSpPr>
        <p:spPr>
          <a:xfrm>
            <a:off x="4191000" y="1535113"/>
            <a:ext cx="4038600" cy="639762"/>
          </a:xfrm>
        </p:spPr>
        <p:txBody>
          <a:bodyPr>
            <a:normAutofit/>
          </a:bodyPr>
          <a:lstStyle/>
          <a:p>
            <a:r>
              <a:rPr lang="en-US" dirty="0" smtClean="0"/>
              <a:t>Mutable</a:t>
            </a:r>
            <a:endParaRPr lang="en-US" dirty="0"/>
          </a:p>
        </p:txBody>
      </p:sp>
      <p:sp>
        <p:nvSpPr>
          <p:cNvPr id="6" name="Content Placeholder 5"/>
          <p:cNvSpPr>
            <a:spLocks noGrp="1"/>
          </p:cNvSpPr>
          <p:nvPr>
            <p:ph sz="quarter" idx="4"/>
          </p:nvPr>
        </p:nvSpPr>
        <p:spPr>
          <a:xfrm>
            <a:off x="4191000" y="2174875"/>
            <a:ext cx="4038600" cy="3951288"/>
          </a:xfrm>
        </p:spPr>
        <p:txBody>
          <a:bodyPr/>
          <a:lstStyle/>
          <a:p>
            <a:r>
              <a:rPr lang="en-US" dirty="0" err="1" smtClean="0"/>
              <a:t>StringBuilder</a:t>
            </a:r>
            <a:endParaRPr lang="en-US" dirty="0" smtClean="0"/>
          </a:p>
          <a:p>
            <a:r>
              <a:rPr lang="en-US" dirty="0" smtClean="0"/>
              <a:t>Collections</a:t>
            </a:r>
          </a:p>
          <a:p>
            <a:r>
              <a:rPr lang="en-US" dirty="0" smtClean="0"/>
              <a:t>Streams</a:t>
            </a:r>
          </a:p>
          <a:p>
            <a:r>
              <a:rPr lang="en-US" dirty="0" smtClean="0"/>
              <a:t>DB connections</a:t>
            </a:r>
          </a:p>
          <a:p>
            <a:r>
              <a:rPr lang="en-US" dirty="0" err="1" smtClean="0"/>
              <a:t>IoC</a:t>
            </a:r>
            <a:r>
              <a:rPr lang="en-US" dirty="0" smtClean="0"/>
              <a:t> container</a:t>
            </a:r>
          </a:p>
          <a:p>
            <a:r>
              <a:rPr lang="en-US" dirty="0" smtClean="0"/>
              <a:t>Most of the Types we define</a:t>
            </a:r>
            <a:endParaRPr lang="en-US" dirty="0"/>
          </a:p>
        </p:txBody>
      </p:sp>
    </p:spTree>
    <p:extLst>
      <p:ext uri="{BB962C8B-B14F-4D97-AF65-F5344CB8AC3E}">
        <p14:creationId xmlns:p14="http://schemas.microsoft.com/office/powerpoint/2010/main" val="2708119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Immutable Collections</a:t>
            </a:r>
            <a:endParaRPr lang="en-US" dirty="0"/>
          </a:p>
        </p:txBody>
      </p:sp>
      <p:sp>
        <p:nvSpPr>
          <p:cNvPr id="3" name="Content Placeholder 2"/>
          <p:cNvSpPr>
            <a:spLocks noGrp="1"/>
          </p:cNvSpPr>
          <p:nvPr>
            <p:ph idx="1"/>
          </p:nvPr>
        </p:nvSpPr>
        <p:spPr/>
        <p:txBody>
          <a:bodyPr/>
          <a:lstStyle/>
          <a:p>
            <a:r>
              <a:rPr lang="en-US" dirty="0" smtClean="0"/>
              <a:t>Useful </a:t>
            </a:r>
            <a:r>
              <a:rPr lang="en-US" dirty="0"/>
              <a:t>in concurrent </a:t>
            </a:r>
            <a:r>
              <a:rPr lang="en-US" dirty="0" smtClean="0"/>
              <a:t>scenarios</a:t>
            </a:r>
          </a:p>
          <a:p>
            <a:r>
              <a:rPr lang="en-US" dirty="0" smtClean="0"/>
              <a:t>Inherently thread-safe, and can be safely shared with other objects.</a:t>
            </a:r>
          </a:p>
          <a:p>
            <a:r>
              <a:rPr lang="en-US" dirty="0" smtClean="0"/>
              <a:t>Simplifies the code you have to write</a:t>
            </a:r>
          </a:p>
          <a:p>
            <a:r>
              <a:rPr lang="en-US" dirty="0" smtClean="0"/>
              <a:t>Don’t need to worry about the collection changing while you’re using it</a:t>
            </a:r>
          </a:p>
          <a:p>
            <a:r>
              <a:rPr lang="en-US" dirty="0" smtClean="0"/>
              <a:t>Have performance tradeoffs</a:t>
            </a:r>
            <a:endParaRPr lang="en-US" dirty="0"/>
          </a:p>
        </p:txBody>
      </p:sp>
    </p:spTree>
    <p:extLst>
      <p:ext uri="{BB962C8B-B14F-4D97-AF65-F5344CB8AC3E}">
        <p14:creationId xmlns:p14="http://schemas.microsoft.com/office/powerpoint/2010/main" val="2192878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SlowImmutableList</a:t>
            </a:r>
            <a:endParaRPr lang="en-US" dirty="0" smtClean="0"/>
          </a:p>
          <a:p>
            <a:pPr lvl="1"/>
            <a:r>
              <a:rPr lang="en-US" dirty="0" smtClean="0"/>
              <a:t>Add: O(n)</a:t>
            </a:r>
          </a:p>
          <a:p>
            <a:pPr lvl="1"/>
            <a:r>
              <a:rPr lang="en-US" dirty="0" smtClean="0"/>
              <a:t>Remove: O(n)</a:t>
            </a:r>
          </a:p>
          <a:p>
            <a:pPr lvl="1"/>
            <a:r>
              <a:rPr lang="en-US" dirty="0" smtClean="0"/>
              <a:t>Count: O(1)</a:t>
            </a:r>
          </a:p>
          <a:p>
            <a:pPr lvl="1"/>
            <a:r>
              <a:rPr lang="en-US" dirty="0" smtClean="0"/>
              <a:t>Index: O(1)</a:t>
            </a:r>
          </a:p>
          <a:p>
            <a:r>
              <a:rPr lang="en-US" dirty="0" err="1" smtClean="0"/>
              <a:t>FunctionalList</a:t>
            </a:r>
            <a:endParaRPr lang="en-US" dirty="0" smtClean="0"/>
          </a:p>
          <a:p>
            <a:pPr lvl="1"/>
            <a:r>
              <a:rPr lang="en-US" dirty="0" smtClean="0"/>
              <a:t>Add: O(1)</a:t>
            </a:r>
          </a:p>
          <a:p>
            <a:pPr lvl="1"/>
            <a:r>
              <a:rPr lang="en-US" dirty="0" smtClean="0"/>
              <a:t>Remove: O(n)</a:t>
            </a:r>
          </a:p>
          <a:p>
            <a:pPr lvl="1"/>
            <a:r>
              <a:rPr lang="en-US" dirty="0" smtClean="0"/>
              <a:t>Count: O(n)</a:t>
            </a:r>
          </a:p>
          <a:p>
            <a:pPr lvl="1"/>
            <a:r>
              <a:rPr lang="en-US" dirty="0" smtClean="0"/>
              <a:t>Index: O(n)</a:t>
            </a:r>
            <a:endParaRPr lang="en-US" dirty="0"/>
          </a:p>
        </p:txBody>
      </p:sp>
    </p:spTree>
    <p:extLst>
      <p:ext uri="{BB962C8B-B14F-4D97-AF65-F5344CB8AC3E}">
        <p14:creationId xmlns:p14="http://schemas.microsoft.com/office/powerpoint/2010/main" val="311798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Trees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036" y="1981201"/>
            <a:ext cx="5307937" cy="3720635"/>
          </a:xfrm>
        </p:spPr>
      </p:pic>
    </p:spTree>
    <p:extLst>
      <p:ext uri="{BB962C8B-B14F-4D97-AF65-F5344CB8AC3E}">
        <p14:creationId xmlns:p14="http://schemas.microsoft.com/office/powerpoint/2010/main" val="3065230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Spine Rewrite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120" y="1975103"/>
            <a:ext cx="5930159" cy="4050794"/>
          </a:xfrm>
        </p:spPr>
      </p:pic>
    </p:spTree>
    <p:extLst>
      <p:ext uri="{BB962C8B-B14F-4D97-AF65-F5344CB8AC3E}">
        <p14:creationId xmlns:p14="http://schemas.microsoft.com/office/powerpoint/2010/main" val="1908347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6504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Microsoft.Bcl.Immutable</a:t>
            </a:r>
            <a:endParaRPr lang="en-US" dirty="0"/>
          </a:p>
        </p:txBody>
      </p:sp>
      <p:sp>
        <p:nvSpPr>
          <p:cNvPr id="3" name="Content Placeholder 2"/>
          <p:cNvSpPr>
            <a:spLocks noGrp="1"/>
          </p:cNvSpPr>
          <p:nvPr>
            <p:ph idx="1"/>
          </p:nvPr>
        </p:nvSpPr>
        <p:spPr/>
        <p:txBody>
          <a:bodyPr>
            <a:normAutofit/>
          </a:bodyPr>
          <a:lstStyle/>
          <a:p>
            <a:r>
              <a:rPr lang="en-US" dirty="0" err="1" smtClean="0"/>
              <a:t>ImmutableList</a:t>
            </a:r>
            <a:r>
              <a:rPr lang="en-US" dirty="0" smtClean="0"/>
              <a:t>&lt;T&gt;</a:t>
            </a:r>
          </a:p>
          <a:p>
            <a:r>
              <a:rPr lang="en-US" dirty="0" err="1" smtClean="0"/>
              <a:t>ImmutableDictionary</a:t>
            </a:r>
            <a:r>
              <a:rPr lang="en-US" dirty="0" smtClean="0"/>
              <a:t>&lt;T&gt;</a:t>
            </a:r>
          </a:p>
          <a:p>
            <a:r>
              <a:rPr lang="en-US" dirty="0" err="1" smtClean="0"/>
              <a:t>ImmutableHashSet</a:t>
            </a:r>
            <a:r>
              <a:rPr lang="en-US" dirty="0" smtClean="0"/>
              <a:t>&lt;T&gt;</a:t>
            </a:r>
          </a:p>
          <a:p>
            <a:r>
              <a:rPr lang="en-US" dirty="0" err="1" smtClean="0"/>
              <a:t>ImmutableQueue</a:t>
            </a:r>
            <a:r>
              <a:rPr lang="en-US" dirty="0" smtClean="0"/>
              <a:t>&lt;T&gt;</a:t>
            </a:r>
          </a:p>
          <a:p>
            <a:r>
              <a:rPr lang="en-US" dirty="0" err="1" smtClean="0"/>
              <a:t>ImmutableStack</a:t>
            </a:r>
            <a:r>
              <a:rPr lang="en-US" dirty="0" smtClean="0"/>
              <a:t>&lt;T&gt;</a:t>
            </a:r>
          </a:p>
          <a:p>
            <a:r>
              <a:rPr lang="en-US" dirty="0" err="1" smtClean="0"/>
              <a:t>ImmutableSortedDictionary</a:t>
            </a:r>
            <a:r>
              <a:rPr lang="en-US" dirty="0" smtClean="0"/>
              <a:t>&lt;T&gt;</a:t>
            </a:r>
            <a:endParaRPr lang="en-US" dirty="0"/>
          </a:p>
          <a:p>
            <a:r>
              <a:rPr lang="en-US" dirty="0" err="1" smtClean="0"/>
              <a:t>ImmutableSortedSet</a:t>
            </a:r>
            <a:r>
              <a:rPr lang="en-US" dirty="0" smtClean="0"/>
              <a:t>&lt;T&gt;</a:t>
            </a:r>
            <a:endParaRPr lang="en-US" dirty="0"/>
          </a:p>
        </p:txBody>
      </p:sp>
    </p:spTree>
    <p:extLst>
      <p:ext uri="{BB962C8B-B14F-4D97-AF65-F5344CB8AC3E}">
        <p14:creationId xmlns:p14="http://schemas.microsoft.com/office/powerpoint/2010/main" val="3881374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Immutable Collections P</a:t>
            </a:r>
            <a:r>
              <a:rPr lang="en-US" sz="4000" dirty="0" smtClean="0"/>
              <a:t>erformance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981200"/>
            <a:ext cx="7134448" cy="2576328"/>
          </a:xfrm>
        </p:spPr>
      </p:pic>
    </p:spTree>
    <p:extLst>
      <p:ext uri="{BB962C8B-B14F-4D97-AF65-F5344CB8AC3E}">
        <p14:creationId xmlns:p14="http://schemas.microsoft.com/office/powerpoint/2010/main" val="552684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Immutabi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073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691</TotalTime>
  <Words>1129</Words>
  <Application>Microsoft Office PowerPoint</Application>
  <PresentationFormat>On-screen Show (4:3)</PresentationFormat>
  <Paragraphs>84</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PowerPoint Presentation</vt:lpstr>
      <vt:lpstr>I</vt:lpstr>
      <vt:lpstr>Im</vt:lpstr>
      <vt:lpstr>Imm</vt:lpstr>
      <vt:lpstr>Immu</vt:lpstr>
      <vt:lpstr>Immut</vt:lpstr>
      <vt:lpstr>Immuta</vt:lpstr>
      <vt:lpstr>Immutab</vt:lpstr>
      <vt:lpstr>Immutabi</vt:lpstr>
      <vt:lpstr>Immutabil</vt:lpstr>
      <vt:lpstr>Immutabili</vt:lpstr>
      <vt:lpstr>Immutabilit</vt:lpstr>
      <vt:lpstr>Immutability</vt:lpstr>
      <vt:lpstr>Some Review</vt:lpstr>
      <vt:lpstr>Examples</vt:lpstr>
      <vt:lpstr>Immutable Collections</vt:lpstr>
      <vt:lpstr>Demo</vt:lpstr>
      <vt:lpstr>Immutable Trees</vt:lpstr>
      <vt:lpstr>Spine Rewrite</vt:lpstr>
      <vt:lpstr>Microsoft.Bcl.Immutable</vt:lpstr>
      <vt:lpstr>Immutable Collections Performance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Immutability</dc:title>
  <dc:creator>Ryan Hauert</dc:creator>
  <cp:lastModifiedBy>Ryan Hauert</cp:lastModifiedBy>
  <cp:revision>77</cp:revision>
  <dcterms:created xsi:type="dcterms:W3CDTF">2006-08-16T00:00:00Z</dcterms:created>
  <dcterms:modified xsi:type="dcterms:W3CDTF">2014-08-01T19:25:28Z</dcterms:modified>
</cp:coreProperties>
</file>