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64" r:id="rId4"/>
    <p:sldId id="258" r:id="rId5"/>
    <p:sldId id="259" r:id="rId6"/>
    <p:sldId id="260" r:id="rId7"/>
    <p:sldId id="263" r:id="rId8"/>
    <p:sldId id="262" r:id="rId9"/>
    <p:sldId id="265" r:id="rId10"/>
    <p:sldId id="26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826" autoAdjust="0"/>
  </p:normalViewPr>
  <p:slideViewPr>
    <p:cSldViewPr>
      <p:cViewPr varScale="1">
        <p:scale>
          <a:sx n="90" d="100"/>
          <a:sy n="90" d="100"/>
        </p:scale>
        <p:origin x="-1308"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BD5C98-7F79-422E-BD07-32DA2D269530}" type="datetimeFigureOut">
              <a:rPr lang="en-US" smtClean="0"/>
              <a:t>2/20/2014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A69067-E6A7-4411-95E7-7AC23FA09CA0}" type="slidenum">
              <a:rPr lang="en-US" smtClean="0"/>
              <a:t>‹#›</a:t>
            </a:fld>
            <a:endParaRPr lang="en-US"/>
          </a:p>
        </p:txBody>
      </p:sp>
    </p:spTree>
    <p:extLst>
      <p:ext uri="{BB962C8B-B14F-4D97-AF65-F5344CB8AC3E}">
        <p14:creationId xmlns:p14="http://schemas.microsoft.com/office/powerpoint/2010/main" val="491354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want to first talk about how</a:t>
            </a:r>
            <a:r>
              <a:rPr lang="en-US" baseline="0" dirty="0" smtClean="0"/>
              <a:t> we’ve chosen to use </a:t>
            </a:r>
            <a:r>
              <a:rPr lang="en-US" baseline="0" dirty="0" err="1" smtClean="0"/>
              <a:t>RavenDB</a:t>
            </a:r>
            <a:r>
              <a:rPr lang="en-US" baseline="0" dirty="0" smtClean="0"/>
              <a:t> so far in our applications.  These decisions were influenced by many factors, including the level of maturity of </a:t>
            </a:r>
            <a:r>
              <a:rPr lang="en-US" baseline="0" dirty="0" err="1" smtClean="0"/>
              <a:t>RavenDB</a:t>
            </a:r>
            <a:r>
              <a:rPr lang="en-US" baseline="0" dirty="0" smtClean="0"/>
              <a:t>, our level of familiarity with it, and some of the software development principles we try to follow.  Most of you already know that we have generally only used </a:t>
            </a:r>
            <a:r>
              <a:rPr lang="en-US" baseline="0" dirty="0" err="1" smtClean="0"/>
              <a:t>RavenDB</a:t>
            </a:r>
            <a:r>
              <a:rPr lang="en-US" baseline="0" dirty="0" smtClean="0"/>
              <a:t> as a data store, and haven’t taken advantage of some of the more advanced features it provides, so let me explain some of the reasons why we’ve gone that route up to this point.</a:t>
            </a:r>
            <a:endParaRPr lang="en-US" dirty="0" smtClean="0"/>
          </a:p>
          <a:p>
            <a:endParaRPr lang="en-US" dirty="0" smtClean="0"/>
          </a:p>
          <a:p>
            <a:r>
              <a:rPr lang="en-US" dirty="0" smtClean="0"/>
              <a:t>First off, can anyone tell me what</a:t>
            </a:r>
            <a:r>
              <a:rPr lang="en-US" baseline="0" dirty="0" smtClean="0"/>
              <a:t> reversibility refers to in software development?</a:t>
            </a:r>
            <a:endParaRPr lang="en-US" dirty="0"/>
          </a:p>
        </p:txBody>
      </p:sp>
      <p:sp>
        <p:nvSpPr>
          <p:cNvPr id="4" name="Slide Number Placeholder 3"/>
          <p:cNvSpPr>
            <a:spLocks noGrp="1"/>
          </p:cNvSpPr>
          <p:nvPr>
            <p:ph type="sldNum" sz="quarter" idx="10"/>
          </p:nvPr>
        </p:nvSpPr>
        <p:spPr/>
        <p:txBody>
          <a:bodyPr/>
          <a:lstStyle/>
          <a:p>
            <a:fld id="{9EA69067-E6A7-4411-95E7-7AC23FA09CA0}" type="slidenum">
              <a:rPr lang="en-US" smtClean="0"/>
              <a:t>1</a:t>
            </a:fld>
            <a:endParaRPr lang="en-US"/>
          </a:p>
        </p:txBody>
      </p:sp>
    </p:spTree>
    <p:extLst>
      <p:ext uri="{BB962C8B-B14F-4D97-AF65-F5344CB8AC3E}">
        <p14:creationId xmlns:p14="http://schemas.microsoft.com/office/powerpoint/2010/main" val="945194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Reversibility is something Jeremy has talked about previously and it’s a concept that has been around for over a decade.  In brief, Reversibility means we can change our application easily when we’ve made the wrong decision.  This is especially important when we’re working with a new technology that might turn out to not be the right fit for our application.  In the case of </a:t>
            </a:r>
            <a:r>
              <a:rPr lang="en-US" baseline="0" dirty="0" err="1" smtClean="0"/>
              <a:t>RavenDB</a:t>
            </a:r>
            <a:r>
              <a:rPr lang="en-US" baseline="0" dirty="0" smtClean="0"/>
              <a:t>, it means we want to be able to easily switch to something else in the future if we decide to.  This is even more important when we’re evaluating a new product where we don’t know what it’ll be like to use it long term and might decide to switch to something else later on.</a:t>
            </a:r>
          </a:p>
          <a:p>
            <a:endParaRPr lang="en-US" dirty="0" smtClean="0"/>
          </a:p>
          <a:p>
            <a:r>
              <a:rPr lang="en-US" dirty="0" smtClean="0"/>
              <a:t>For those of you who</a:t>
            </a:r>
            <a:r>
              <a:rPr lang="en-US" baseline="0" dirty="0" smtClean="0"/>
              <a:t> have seen Uncle Bob’s presentation on architecture, you may remember that he asserts that the database should NOT be the center of your application.  It should be something that sits off to the side that you can make a decision about later.  Remember, database vendors want you to use their product, and they want you to keep using their product so they keep making money.  When the database has it’s fingers in every aspect of your application it’s much harder to change your mind.</a:t>
            </a:r>
          </a:p>
          <a:p>
            <a:endParaRPr lang="en-US" baseline="0" dirty="0" smtClean="0"/>
          </a:p>
          <a:p>
            <a:r>
              <a:rPr lang="en-US" dirty="0" smtClean="0"/>
              <a:t>So let’s weigh</a:t>
            </a:r>
            <a:r>
              <a:rPr lang="en-US" baseline="0" dirty="0" smtClean="0"/>
              <a:t> the pros and cons of tightly integrating with the database versus loosely integrating with the database.  There are additional features we could use in </a:t>
            </a:r>
            <a:r>
              <a:rPr lang="en-US" baseline="0" dirty="0" err="1" smtClean="0"/>
              <a:t>RavenDB</a:t>
            </a:r>
            <a:r>
              <a:rPr lang="en-US" baseline="0" dirty="0" smtClean="0"/>
              <a:t>, but we have to consider what we’ll do when we need something that isn’t provided out of the box.  Are there extensibility points that can take us from 80% of the way there to 100%, or will we hit a brick wall and watch our velocity drop to zero?  We also have to keep in mind how difficult it’d be to change to a different database in the future.</a:t>
            </a:r>
          </a:p>
          <a:p>
            <a:endParaRPr lang="en-US" baseline="0" dirty="0" smtClean="0"/>
          </a:p>
          <a:p>
            <a:r>
              <a:rPr lang="en-US" baseline="0" dirty="0" smtClean="0"/>
              <a:t>On the other hand loosely integrating means there might be features that’d be useful to us, but that we hold off on using until we know that it’s working out for us long term.</a:t>
            </a:r>
            <a:endParaRPr lang="en-US" dirty="0"/>
          </a:p>
        </p:txBody>
      </p:sp>
      <p:sp>
        <p:nvSpPr>
          <p:cNvPr id="4" name="Slide Number Placeholder 3"/>
          <p:cNvSpPr>
            <a:spLocks noGrp="1"/>
          </p:cNvSpPr>
          <p:nvPr>
            <p:ph type="sldNum" sz="quarter" idx="10"/>
          </p:nvPr>
        </p:nvSpPr>
        <p:spPr/>
        <p:txBody>
          <a:bodyPr/>
          <a:lstStyle/>
          <a:p>
            <a:fld id="{9EA69067-E6A7-4411-95E7-7AC23FA09CA0}" type="slidenum">
              <a:rPr lang="en-US" smtClean="0"/>
              <a:t>2</a:t>
            </a:fld>
            <a:endParaRPr lang="en-US"/>
          </a:p>
        </p:txBody>
      </p:sp>
    </p:spTree>
    <p:extLst>
      <p:ext uri="{BB962C8B-B14F-4D97-AF65-F5344CB8AC3E}">
        <p14:creationId xmlns:p14="http://schemas.microsoft.com/office/powerpoint/2010/main" val="554403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anyone tell me some different ways you can avoid hitting the session limit?</a:t>
            </a:r>
          </a:p>
          <a:p>
            <a:r>
              <a:rPr lang="en-US" dirty="0" smtClean="0"/>
              <a:t>-You</a:t>
            </a:r>
            <a:r>
              <a:rPr lang="en-US" baseline="0" dirty="0" smtClean="0"/>
              <a:t> can pass multiple document ids to Load() to get all the documents in one trip to the server.</a:t>
            </a:r>
          </a:p>
          <a:p>
            <a:r>
              <a:rPr lang="en-US" baseline="0" dirty="0" smtClean="0"/>
              <a:t>-You can use the Include() method when querying to include a related document.  Then when Load that document, the session will already have it in memory.</a:t>
            </a:r>
          </a:p>
          <a:p>
            <a:r>
              <a:rPr lang="en-US" baseline="0" dirty="0" smtClean="0"/>
              <a:t>-You can rethink your document design.  Perhaps the data should be grouped into </a:t>
            </a:r>
            <a:r>
              <a:rPr lang="en-US" baseline="0" smtClean="0"/>
              <a:t>one document.</a:t>
            </a:r>
            <a:endParaRPr lang="en-US" dirty="0"/>
          </a:p>
        </p:txBody>
      </p:sp>
      <p:sp>
        <p:nvSpPr>
          <p:cNvPr id="4" name="Slide Number Placeholder 3"/>
          <p:cNvSpPr>
            <a:spLocks noGrp="1"/>
          </p:cNvSpPr>
          <p:nvPr>
            <p:ph type="sldNum" sz="quarter" idx="10"/>
          </p:nvPr>
        </p:nvSpPr>
        <p:spPr/>
        <p:txBody>
          <a:bodyPr/>
          <a:lstStyle/>
          <a:p>
            <a:fld id="{9EA69067-E6A7-4411-95E7-7AC23FA09CA0}" type="slidenum">
              <a:rPr lang="en-US" smtClean="0"/>
              <a:t>3</a:t>
            </a:fld>
            <a:endParaRPr lang="en-US"/>
          </a:p>
        </p:txBody>
      </p:sp>
    </p:spTree>
    <p:extLst>
      <p:ext uri="{BB962C8B-B14F-4D97-AF65-F5344CB8AC3E}">
        <p14:creationId xmlns:p14="http://schemas.microsoft.com/office/powerpoint/2010/main" val="763767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find automatic</a:t>
            </a:r>
            <a:r>
              <a:rPr lang="en-US" baseline="0" dirty="0" smtClean="0"/>
              <a:t> indexes to be a good starting point for most queries, but there a few caveats with them.  First, </a:t>
            </a:r>
            <a:r>
              <a:rPr lang="en-US" baseline="0" dirty="0" err="1" smtClean="0"/>
              <a:t>RavenDB</a:t>
            </a:r>
            <a:r>
              <a:rPr lang="en-US" baseline="0" dirty="0" smtClean="0"/>
              <a:t> can only generate indexes for simple queries, and we’ve seen a few cases where the auto-index of a moderately complex query returned the wrong data.  You’ll want to be sure to have tests for your queries.</a:t>
            </a:r>
          </a:p>
          <a:p>
            <a:endParaRPr lang="en-US" baseline="0" dirty="0" smtClean="0"/>
          </a:p>
          <a:p>
            <a:r>
              <a:rPr lang="en-US" baseline="0" dirty="0" smtClean="0"/>
              <a:t>The traditional type of index in </a:t>
            </a:r>
            <a:r>
              <a:rPr lang="en-US" baseline="0" dirty="0" err="1" smtClean="0"/>
              <a:t>RavenDB</a:t>
            </a:r>
            <a:r>
              <a:rPr lang="en-US" baseline="0" dirty="0" smtClean="0"/>
              <a:t> is known as a static index.  The </a:t>
            </a:r>
            <a:r>
              <a:rPr lang="en-US" baseline="0" dirty="0" err="1" smtClean="0"/>
              <a:t>RavenDB</a:t>
            </a:r>
            <a:r>
              <a:rPr lang="en-US" baseline="0" dirty="0" smtClean="0"/>
              <a:t> documentation still says that static indexes are the recommended way to do most queries.  Static indexes can be created from the management studio or from your application.  The benefit of creating them within your application is that you get the usual compile-time checks and </a:t>
            </a:r>
            <a:r>
              <a:rPr lang="en-US" baseline="0" dirty="0" err="1" smtClean="0"/>
              <a:t>intellisense</a:t>
            </a:r>
            <a:r>
              <a:rPr lang="en-US" baseline="0" dirty="0" smtClean="0"/>
              <a:t>.</a:t>
            </a:r>
          </a:p>
          <a:p>
            <a:endParaRPr lang="en-US" baseline="0" dirty="0" smtClean="0"/>
          </a:p>
          <a:p>
            <a:r>
              <a:rPr lang="en-US" baseline="0" dirty="0" smtClean="0"/>
              <a:t>If you need to modify an index in the management studio and haven’t yet deployed the update to the index definition in your application, you can lock the index in the studio so it won’t revert back when the application restarts.</a:t>
            </a:r>
          </a:p>
          <a:p>
            <a:endParaRPr lang="en-US" baseline="0" dirty="0" smtClean="0"/>
          </a:p>
          <a:p>
            <a:r>
              <a:rPr lang="en-US" baseline="0" dirty="0" smtClean="0"/>
              <a:t>There are a lot of other things you can do with indexes that I won’t cover now, but they’re all covered in the online documentation.</a:t>
            </a:r>
          </a:p>
        </p:txBody>
      </p:sp>
      <p:sp>
        <p:nvSpPr>
          <p:cNvPr id="4" name="Slide Number Placeholder 3"/>
          <p:cNvSpPr>
            <a:spLocks noGrp="1"/>
          </p:cNvSpPr>
          <p:nvPr>
            <p:ph type="sldNum" sz="quarter" idx="10"/>
          </p:nvPr>
        </p:nvSpPr>
        <p:spPr/>
        <p:txBody>
          <a:bodyPr/>
          <a:lstStyle/>
          <a:p>
            <a:fld id="{9EA69067-E6A7-4411-95E7-7AC23FA09CA0}" type="slidenum">
              <a:rPr lang="en-US" smtClean="0"/>
              <a:t>5</a:t>
            </a:fld>
            <a:endParaRPr lang="en-US"/>
          </a:p>
        </p:txBody>
      </p:sp>
    </p:spTree>
    <p:extLst>
      <p:ext uri="{BB962C8B-B14F-4D97-AF65-F5344CB8AC3E}">
        <p14:creationId xmlns:p14="http://schemas.microsoft.com/office/powerpoint/2010/main" val="2635129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anyone tell me the difference</a:t>
            </a:r>
            <a:r>
              <a:rPr lang="en-US" baseline="0" dirty="0" smtClean="0"/>
              <a:t> between scalability and high availability?</a:t>
            </a:r>
          </a:p>
          <a:p>
            <a:r>
              <a:rPr lang="en-US" baseline="0" dirty="0" smtClean="0"/>
              <a:t>Scalability – performance, the ability to handle the number of users of your system</a:t>
            </a:r>
          </a:p>
          <a:p>
            <a:r>
              <a:rPr lang="en-US" baseline="0" dirty="0" smtClean="0"/>
              <a:t>High Availability – uptime, the ability to continue operating when one or more servers go down</a:t>
            </a:r>
            <a:endParaRPr lang="en-US" dirty="0"/>
          </a:p>
        </p:txBody>
      </p:sp>
      <p:sp>
        <p:nvSpPr>
          <p:cNvPr id="4" name="Slide Number Placeholder 3"/>
          <p:cNvSpPr>
            <a:spLocks noGrp="1"/>
          </p:cNvSpPr>
          <p:nvPr>
            <p:ph type="sldNum" sz="quarter" idx="10"/>
          </p:nvPr>
        </p:nvSpPr>
        <p:spPr/>
        <p:txBody>
          <a:bodyPr/>
          <a:lstStyle/>
          <a:p>
            <a:fld id="{9EA69067-E6A7-4411-95E7-7AC23FA09CA0}" type="slidenum">
              <a:rPr lang="en-US" smtClean="0"/>
              <a:t>6</a:t>
            </a:fld>
            <a:endParaRPr lang="en-US"/>
          </a:p>
        </p:txBody>
      </p:sp>
    </p:spTree>
    <p:extLst>
      <p:ext uri="{BB962C8B-B14F-4D97-AF65-F5344CB8AC3E}">
        <p14:creationId xmlns:p14="http://schemas.microsoft.com/office/powerpoint/2010/main" val="503015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using replication,</a:t>
            </a:r>
            <a:r>
              <a:rPr lang="en-US" baseline="0" dirty="0" smtClean="0"/>
              <a:t> there is a chance that </a:t>
            </a:r>
            <a:r>
              <a:rPr lang="en-US" baseline="0" dirty="0" err="1" smtClean="0"/>
              <a:t>RavenDB</a:t>
            </a:r>
            <a:r>
              <a:rPr lang="en-US" baseline="0" dirty="0" smtClean="0"/>
              <a:t> will encounter a conflict when it replicates the document from one server to another.  This happens when the document was updated on the destination server and differs from the document on the source server.  The most common way this can happen is when the master server goes down in the short time between a document being updated and it getting replicated to the secondary server.  Then the document is changed on the secondary and the conflict is created when the master comes back up and resumes replication.  </a:t>
            </a:r>
          </a:p>
          <a:p>
            <a:endParaRPr lang="en-US" baseline="0" dirty="0" smtClean="0"/>
          </a:p>
          <a:p>
            <a:r>
              <a:rPr lang="en-US" baseline="0" dirty="0" smtClean="0"/>
              <a:t>Usually the replication occurs so quickly that it’s highly unlikely this would happen.  Other ways this may happen is if an application is writing directly to the secondary database.</a:t>
            </a:r>
          </a:p>
          <a:p>
            <a:endParaRPr lang="en-US" baseline="0" dirty="0" smtClean="0"/>
          </a:p>
          <a:p>
            <a:r>
              <a:rPr lang="en-US" dirty="0" smtClean="0"/>
              <a:t>Conflicts</a:t>
            </a:r>
            <a:r>
              <a:rPr lang="en-US" baseline="0" dirty="0" smtClean="0"/>
              <a:t> can be resolved in the studio (demo).</a:t>
            </a:r>
          </a:p>
          <a:p>
            <a:endParaRPr lang="en-US" baseline="0" dirty="0" smtClean="0"/>
          </a:p>
          <a:p>
            <a:r>
              <a:rPr lang="en-US" baseline="0" dirty="0" smtClean="0"/>
              <a:t>Conflicts can also be resolved by wrapping your Load() or Query() in a try/catch handling the </a:t>
            </a:r>
            <a:r>
              <a:rPr lang="en-US" baseline="0" dirty="0" err="1" smtClean="0"/>
              <a:t>ConflictException</a:t>
            </a:r>
            <a:r>
              <a:rPr lang="en-US" baseline="0" dirty="0" smtClean="0"/>
              <a:t> by pushing a resolved version of the document to the server.  This is generally a bad idea because you’d have to catch the exception in every place that you call Load() or Query().</a:t>
            </a:r>
          </a:p>
          <a:p>
            <a:endParaRPr lang="en-US" baseline="0" dirty="0" smtClean="0"/>
          </a:p>
          <a:p>
            <a:r>
              <a:rPr lang="en-US" dirty="0" smtClean="0"/>
              <a:t>One</a:t>
            </a:r>
            <a:r>
              <a:rPr lang="en-US" baseline="0" dirty="0" smtClean="0"/>
              <a:t> way you can handle conflicts across your whole application is to implement an </a:t>
            </a:r>
            <a:r>
              <a:rPr lang="en-US" baseline="0" dirty="0" err="1" smtClean="0"/>
              <a:t>IDocumentConflictListener</a:t>
            </a:r>
            <a:r>
              <a:rPr lang="en-US" baseline="0" dirty="0" smtClean="0"/>
              <a:t> and resolve the conflict however works best for your application.</a:t>
            </a:r>
          </a:p>
          <a:p>
            <a:endParaRPr lang="en-US" baseline="0" dirty="0" smtClean="0"/>
          </a:p>
          <a:p>
            <a:r>
              <a:rPr lang="en-US" baseline="0" dirty="0" smtClean="0"/>
              <a:t>You can also resolve conflicts server-wide by dropping in a plugin that contains an implementation of </a:t>
            </a:r>
            <a:r>
              <a:rPr lang="en-US" baseline="0" dirty="0" err="1" smtClean="0"/>
              <a:t>AbstractDocumentReplicationConflictResolver</a:t>
            </a:r>
            <a:r>
              <a:rPr lang="en-US" baseline="0" dirty="0" smtClean="0"/>
              <a:t>.  Demo example of </a:t>
            </a:r>
            <a:r>
              <a:rPr lang="en-US" sz="1200" kern="1200" dirty="0" err="1" smtClean="0">
                <a:solidFill>
                  <a:schemeClr val="tx1"/>
                </a:solidFill>
                <a:latin typeface="+mn-lt"/>
                <a:ea typeface="+mn-ea"/>
                <a:cs typeface="+mn-cs"/>
              </a:rPr>
              <a:t>LastInWinsReplicationConflictResolver</a:t>
            </a:r>
            <a:endParaRPr lang="en-US" dirty="0"/>
          </a:p>
        </p:txBody>
      </p:sp>
      <p:sp>
        <p:nvSpPr>
          <p:cNvPr id="4" name="Slide Number Placeholder 3"/>
          <p:cNvSpPr>
            <a:spLocks noGrp="1"/>
          </p:cNvSpPr>
          <p:nvPr>
            <p:ph type="sldNum" sz="quarter" idx="10"/>
          </p:nvPr>
        </p:nvSpPr>
        <p:spPr/>
        <p:txBody>
          <a:bodyPr/>
          <a:lstStyle/>
          <a:p>
            <a:fld id="{9EA69067-E6A7-4411-95E7-7AC23FA09CA0}" type="slidenum">
              <a:rPr lang="en-US" smtClean="0"/>
              <a:t>7</a:t>
            </a:fld>
            <a:endParaRPr lang="en-US"/>
          </a:p>
        </p:txBody>
      </p:sp>
    </p:spTree>
    <p:extLst>
      <p:ext uri="{BB962C8B-B14F-4D97-AF65-F5344CB8AC3E}">
        <p14:creationId xmlns:p14="http://schemas.microsoft.com/office/powerpoint/2010/main" val="469563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A69067-E6A7-4411-95E7-7AC23FA09CA0}" type="slidenum">
              <a:rPr lang="en-US" smtClean="0"/>
              <a:t>8</a:t>
            </a:fld>
            <a:endParaRPr lang="en-US"/>
          </a:p>
        </p:txBody>
      </p:sp>
    </p:spTree>
    <p:extLst>
      <p:ext uri="{BB962C8B-B14F-4D97-AF65-F5344CB8AC3E}">
        <p14:creationId xmlns:p14="http://schemas.microsoft.com/office/powerpoint/2010/main" val="1422483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2/20/2014</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2/20/2014</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roups.google.com/forum/#!forum/ravendb" TargetMode="External"/><Relationship Id="rId2" Type="http://schemas.openxmlformats.org/officeDocument/2006/relationships/hyperlink" Target="http://ravendb.net/docs/" TargetMode="External"/><Relationship Id="rId1" Type="http://schemas.openxmlformats.org/officeDocument/2006/relationships/slideLayout" Target="../slideLayouts/slideLayout2.xml"/><Relationship Id="rId6" Type="http://schemas.openxmlformats.org/officeDocument/2006/relationships/hyperlink" Target="http://jeremydmiller.com/2013/01/02/continuous-design-and-reversibility-at-agile-vancouver-video/" TargetMode="External"/><Relationship Id="rId5" Type="http://schemas.openxmlformats.org/officeDocument/2006/relationships/hyperlink" Target="http://codebetter.com/jeremymiller/2008/02/11/first-causes-reversibility/" TargetMode="External"/><Relationship Id="rId4" Type="http://schemas.openxmlformats.org/officeDocument/2006/relationships/hyperlink" Target="https://github.com/ravendb/"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772400" cy="1470025"/>
          </a:xfrm>
        </p:spPr>
        <p:txBody>
          <a:bodyPr/>
          <a:lstStyle/>
          <a:p>
            <a:pPr algn="ctr"/>
            <a:r>
              <a:rPr lang="en-US" dirty="0" smtClean="0"/>
              <a:t>A look back at </a:t>
            </a:r>
            <a:r>
              <a:rPr lang="en-US" dirty="0" err="1" smtClean="0"/>
              <a:t>RavenDB</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78530243"/>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a:xfrm>
            <a:off x="457200" y="1600200"/>
            <a:ext cx="7924800" cy="4800600"/>
          </a:xfrm>
        </p:spPr>
        <p:txBody>
          <a:bodyPr/>
          <a:lstStyle/>
          <a:p>
            <a:r>
              <a:rPr lang="en-US" dirty="0" smtClean="0"/>
              <a:t>Documentation can be found </a:t>
            </a:r>
            <a:r>
              <a:rPr lang="en-US" dirty="0"/>
              <a:t>at </a:t>
            </a:r>
            <a:r>
              <a:rPr lang="en-US" dirty="0">
                <a:hlinkClick r:id="rId2"/>
              </a:rPr>
              <a:t>http://ravendb.net/docs</a:t>
            </a:r>
            <a:r>
              <a:rPr lang="en-US" dirty="0" smtClean="0">
                <a:hlinkClick r:id="rId2"/>
              </a:rPr>
              <a:t>/</a:t>
            </a:r>
            <a:endParaRPr lang="en-US" dirty="0" smtClean="0"/>
          </a:p>
          <a:p>
            <a:r>
              <a:rPr lang="en-US" dirty="0" smtClean="0"/>
              <a:t>Mailing list</a:t>
            </a:r>
            <a:r>
              <a:rPr lang="en-US" dirty="0"/>
              <a:t>: </a:t>
            </a:r>
            <a:r>
              <a:rPr lang="en-US" dirty="0">
                <a:hlinkClick r:id="rId3"/>
              </a:rPr>
              <a:t>https://groups.google.com/forum/#!</a:t>
            </a:r>
            <a:r>
              <a:rPr lang="en-US" dirty="0" smtClean="0">
                <a:hlinkClick r:id="rId3"/>
              </a:rPr>
              <a:t>forum/ravendb</a:t>
            </a:r>
            <a:endParaRPr lang="en-US" dirty="0" smtClean="0"/>
          </a:p>
          <a:p>
            <a:r>
              <a:rPr lang="en-US" dirty="0" err="1" smtClean="0"/>
              <a:t>GitHub</a:t>
            </a:r>
            <a:r>
              <a:rPr lang="en-US" dirty="0"/>
              <a:t>: </a:t>
            </a:r>
            <a:r>
              <a:rPr lang="en-US" dirty="0">
                <a:hlinkClick r:id="rId4"/>
              </a:rPr>
              <a:t>https://github.com/ravendb</a:t>
            </a:r>
            <a:r>
              <a:rPr lang="en-US" dirty="0" smtClean="0">
                <a:hlinkClick r:id="rId4"/>
              </a:rPr>
              <a:t>/</a:t>
            </a:r>
            <a:endParaRPr lang="en-US" dirty="0" smtClean="0"/>
          </a:p>
          <a:p>
            <a:r>
              <a:rPr lang="en-US" dirty="0" smtClean="0"/>
              <a:t>Jeremy Miller on Reversibility: </a:t>
            </a:r>
          </a:p>
          <a:p>
            <a:pPr lvl="1"/>
            <a:r>
              <a:rPr lang="en-US" dirty="0">
                <a:hlinkClick r:id="rId5"/>
              </a:rPr>
              <a:t>http://codebetter.com/jeremymiller/2008/02/11/first-causes-reversibility</a:t>
            </a:r>
            <a:r>
              <a:rPr lang="en-US" dirty="0" smtClean="0">
                <a:hlinkClick r:id="rId5"/>
              </a:rPr>
              <a:t>/</a:t>
            </a:r>
            <a:endParaRPr lang="en-US" dirty="0" smtClean="0"/>
          </a:p>
          <a:p>
            <a:pPr lvl="1"/>
            <a:r>
              <a:rPr lang="en-US" dirty="0">
                <a:hlinkClick r:id="rId6"/>
              </a:rPr>
              <a:t>http://jeremydmiller.com/2013/01/02/continuous-design-and-reversibility-at-agile-vancouver-video</a:t>
            </a:r>
            <a:r>
              <a:rPr lang="en-US" dirty="0" smtClean="0">
                <a:hlinkClick r:id="rId6"/>
              </a:rPr>
              <a:t>/</a:t>
            </a:r>
            <a:endParaRPr lang="en-US" dirty="0" smtClean="0"/>
          </a:p>
          <a:p>
            <a:pPr lvl="1"/>
            <a:endParaRPr lang="en-US" dirty="0" smtClean="0"/>
          </a:p>
          <a:p>
            <a:endParaRPr lang="en-US" dirty="0"/>
          </a:p>
        </p:txBody>
      </p:sp>
    </p:spTree>
    <p:extLst>
      <p:ext uri="{BB962C8B-B14F-4D97-AF65-F5344CB8AC3E}">
        <p14:creationId xmlns:p14="http://schemas.microsoft.com/office/powerpoint/2010/main" val="259148519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Integration</a:t>
            </a:r>
            <a:endParaRPr lang="en-US" dirty="0"/>
          </a:p>
        </p:txBody>
      </p:sp>
      <p:sp>
        <p:nvSpPr>
          <p:cNvPr id="3" name="Content Placeholder 2"/>
          <p:cNvSpPr>
            <a:spLocks noGrp="1"/>
          </p:cNvSpPr>
          <p:nvPr>
            <p:ph idx="1"/>
          </p:nvPr>
        </p:nvSpPr>
        <p:spPr/>
        <p:txBody>
          <a:bodyPr>
            <a:normAutofit lnSpcReduction="10000"/>
          </a:bodyPr>
          <a:lstStyle/>
          <a:p>
            <a:r>
              <a:rPr lang="en-US" dirty="0" smtClean="0"/>
              <a:t>Reversibility</a:t>
            </a:r>
          </a:p>
          <a:p>
            <a:pPr lvl="1"/>
            <a:r>
              <a:rPr lang="en-US" dirty="0"/>
              <a:t>“If you can easily change your decisions, this means it’s less important to get them right – which makes your life much simpler</a:t>
            </a:r>
            <a:r>
              <a:rPr lang="en-US" dirty="0" smtClean="0"/>
              <a:t>.” – Martin Fowler</a:t>
            </a:r>
          </a:p>
          <a:p>
            <a:pPr lvl="1"/>
            <a:r>
              <a:rPr lang="en-US" dirty="0" smtClean="0"/>
              <a:t>“A good architecture maximizes the number of decisions </a:t>
            </a:r>
            <a:r>
              <a:rPr lang="en-US" i="1" dirty="0" smtClean="0"/>
              <a:t>not</a:t>
            </a:r>
            <a:r>
              <a:rPr lang="en-US" dirty="0" smtClean="0"/>
              <a:t> made.” – Robert C. Martin</a:t>
            </a:r>
            <a:endParaRPr lang="en-US" dirty="0"/>
          </a:p>
          <a:p>
            <a:r>
              <a:rPr lang="en-US" dirty="0" smtClean="0"/>
              <a:t>Tight integration</a:t>
            </a:r>
          </a:p>
          <a:p>
            <a:pPr lvl="1"/>
            <a:r>
              <a:rPr lang="en-US" dirty="0" smtClean="0"/>
              <a:t>Many built-in features</a:t>
            </a:r>
          </a:p>
          <a:p>
            <a:pPr lvl="1"/>
            <a:r>
              <a:rPr lang="en-US" dirty="0" smtClean="0"/>
              <a:t>Is it extensible?  Will we hit a brick wall?</a:t>
            </a:r>
          </a:p>
          <a:p>
            <a:pPr lvl="1"/>
            <a:r>
              <a:rPr lang="en-US" dirty="0" smtClean="0"/>
              <a:t>Harder to change in the future</a:t>
            </a:r>
          </a:p>
          <a:p>
            <a:r>
              <a:rPr lang="en-US" dirty="0" smtClean="0"/>
              <a:t>Loose integration</a:t>
            </a:r>
          </a:p>
          <a:p>
            <a:pPr lvl="1"/>
            <a:r>
              <a:rPr lang="en-US" dirty="0" smtClean="0"/>
              <a:t>Might have to forego using some features</a:t>
            </a:r>
          </a:p>
          <a:p>
            <a:pPr lvl="1"/>
            <a:r>
              <a:rPr lang="en-US" dirty="0" smtClean="0"/>
              <a:t>Keeps the business logic in your application</a:t>
            </a:r>
          </a:p>
          <a:p>
            <a:pPr lvl="1"/>
            <a:r>
              <a:rPr lang="en-US" dirty="0" smtClean="0"/>
              <a:t>Allows for Reversibility</a:t>
            </a:r>
          </a:p>
          <a:p>
            <a:endParaRPr lang="en-US" dirty="0"/>
          </a:p>
        </p:txBody>
      </p:sp>
    </p:spTree>
    <p:extLst>
      <p:ext uri="{BB962C8B-B14F-4D97-AF65-F5344CB8AC3E}">
        <p14:creationId xmlns:p14="http://schemas.microsoft.com/office/powerpoint/2010/main" val="422557314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 by Default</a:t>
            </a:r>
            <a:endParaRPr lang="en-US" dirty="0"/>
          </a:p>
        </p:txBody>
      </p:sp>
      <p:sp>
        <p:nvSpPr>
          <p:cNvPr id="3" name="Content Placeholder 2"/>
          <p:cNvSpPr>
            <a:spLocks noGrp="1"/>
          </p:cNvSpPr>
          <p:nvPr>
            <p:ph idx="1"/>
          </p:nvPr>
        </p:nvSpPr>
        <p:spPr>
          <a:xfrm>
            <a:off x="457200" y="1600200"/>
            <a:ext cx="7924800" cy="4800600"/>
          </a:xfrm>
        </p:spPr>
        <p:txBody>
          <a:bodyPr/>
          <a:lstStyle/>
          <a:p>
            <a:r>
              <a:rPr lang="en-US" dirty="0" smtClean="0"/>
              <a:t>Unbounded queries return the first </a:t>
            </a:r>
            <a:r>
              <a:rPr lang="en-US" b="1" dirty="0" smtClean="0"/>
              <a:t>128</a:t>
            </a:r>
            <a:r>
              <a:rPr lang="en-US" dirty="0" smtClean="0"/>
              <a:t> results</a:t>
            </a:r>
          </a:p>
          <a:p>
            <a:pPr lvl="1"/>
            <a:r>
              <a:rPr lang="en-US" dirty="0" smtClean="0"/>
              <a:t>Use Take() to adjust this, up to a maximum of </a:t>
            </a:r>
            <a:r>
              <a:rPr lang="en-US" b="1" dirty="0" smtClean="0"/>
              <a:t>1024</a:t>
            </a:r>
            <a:r>
              <a:rPr lang="en-US" dirty="0" smtClean="0"/>
              <a:t> results</a:t>
            </a:r>
          </a:p>
          <a:p>
            <a:pPr lvl="1"/>
            <a:r>
              <a:rPr lang="en-US" dirty="0" smtClean="0"/>
              <a:t>Use </a:t>
            </a:r>
            <a:r>
              <a:rPr lang="en-US" dirty="0" err="1" smtClean="0"/>
              <a:t>session.Advanced.Stream</a:t>
            </a:r>
            <a:r>
              <a:rPr lang="en-US" dirty="0" smtClean="0"/>
              <a:t>() if you really need it</a:t>
            </a:r>
          </a:p>
          <a:p>
            <a:r>
              <a:rPr lang="en-US" dirty="0" smtClean="0"/>
              <a:t>A session has a default limit of </a:t>
            </a:r>
            <a:r>
              <a:rPr lang="en-US" b="1" dirty="0" smtClean="0"/>
              <a:t>30</a:t>
            </a:r>
            <a:r>
              <a:rPr lang="en-US" dirty="0" smtClean="0"/>
              <a:t> remote calls</a:t>
            </a:r>
          </a:p>
          <a:p>
            <a:r>
              <a:rPr lang="en-US" dirty="0" smtClean="0"/>
              <a:t>A session can override this limit by setting </a:t>
            </a:r>
            <a:r>
              <a:rPr lang="en-US" dirty="0" err="1" smtClean="0"/>
              <a:t>IDocumentSession.Advanced.MaxNumberOfRequestsPerSession</a:t>
            </a:r>
            <a:endParaRPr lang="en-US" dirty="0" smtClean="0"/>
          </a:p>
          <a:p>
            <a:r>
              <a:rPr lang="en-US" dirty="0" smtClean="0"/>
              <a:t>Or application-wide through </a:t>
            </a:r>
            <a:r>
              <a:rPr lang="en-US" dirty="0" err="1" smtClean="0"/>
              <a:t>IDocumentStore.Conventions.MaxNumberOfRequestsPerSession</a:t>
            </a:r>
            <a:endParaRPr lang="en-US" dirty="0" smtClean="0"/>
          </a:p>
          <a:p>
            <a:r>
              <a:rPr lang="en-US" dirty="0" smtClean="0"/>
              <a:t>If you find yourself hitting this limit, you probably need to rethink your approach</a:t>
            </a:r>
            <a:endParaRPr lang="en-US" dirty="0"/>
          </a:p>
        </p:txBody>
      </p:sp>
    </p:spTree>
    <p:extLst>
      <p:ext uri="{BB962C8B-B14F-4D97-AF65-F5344CB8AC3E}">
        <p14:creationId xmlns:p14="http://schemas.microsoft.com/office/powerpoint/2010/main" val="61081072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Just Works (mostly)</a:t>
            </a:r>
            <a:endParaRPr lang="en-US" dirty="0"/>
          </a:p>
        </p:txBody>
      </p:sp>
      <p:sp>
        <p:nvSpPr>
          <p:cNvPr id="3" name="Content Placeholder 2"/>
          <p:cNvSpPr>
            <a:spLocks noGrp="1"/>
          </p:cNvSpPr>
          <p:nvPr>
            <p:ph idx="1"/>
          </p:nvPr>
        </p:nvSpPr>
        <p:spPr/>
        <p:txBody>
          <a:bodyPr/>
          <a:lstStyle/>
          <a:p>
            <a:r>
              <a:rPr lang="en-US" dirty="0" err="1" smtClean="0"/>
              <a:t>RavenDB</a:t>
            </a:r>
            <a:r>
              <a:rPr lang="en-US" dirty="0" smtClean="0"/>
              <a:t> is </a:t>
            </a:r>
            <a:r>
              <a:rPr lang="en-US" b="1" dirty="0" smtClean="0"/>
              <a:t>asynchronous</a:t>
            </a:r>
          </a:p>
          <a:p>
            <a:pPr lvl="1"/>
            <a:r>
              <a:rPr lang="en-US" dirty="0" smtClean="0"/>
              <a:t>Load() will return the latest version</a:t>
            </a:r>
          </a:p>
          <a:p>
            <a:pPr lvl="1"/>
            <a:r>
              <a:rPr lang="en-US" dirty="0" smtClean="0"/>
              <a:t>Query() can be stale</a:t>
            </a:r>
          </a:p>
          <a:p>
            <a:r>
              <a:rPr lang="en-US" dirty="0" err="1" smtClean="0"/>
              <a:t>WaitForNonStaleResults</a:t>
            </a:r>
            <a:r>
              <a:rPr lang="en-US" dirty="0" smtClean="0"/>
              <a:t>()</a:t>
            </a:r>
          </a:p>
          <a:p>
            <a:pPr lvl="1"/>
            <a:r>
              <a:rPr lang="en-US" dirty="0" smtClean="0"/>
              <a:t>Only use in tests</a:t>
            </a:r>
          </a:p>
          <a:p>
            <a:r>
              <a:rPr lang="en-US" dirty="0" err="1" smtClean="0"/>
              <a:t>WaitForNonStaleResultsAsOfLastWrite</a:t>
            </a:r>
            <a:r>
              <a:rPr lang="en-US" dirty="0" smtClean="0"/>
              <a:t>()</a:t>
            </a:r>
          </a:p>
          <a:p>
            <a:pPr lvl="1"/>
            <a:r>
              <a:rPr lang="en-US" dirty="0" smtClean="0"/>
              <a:t>Waits for the index to include the last write made by the current document store</a:t>
            </a:r>
          </a:p>
          <a:p>
            <a:pPr lvl="1"/>
            <a:r>
              <a:rPr lang="en-US" dirty="0" smtClean="0"/>
              <a:t>Map/Reduce indexes may still be stale</a:t>
            </a:r>
            <a:endParaRPr lang="en-US" dirty="0"/>
          </a:p>
          <a:p>
            <a:r>
              <a:rPr lang="en-US" dirty="0" err="1" smtClean="0"/>
              <a:t>WaitForNonStaleResultsAsOfNow</a:t>
            </a:r>
            <a:r>
              <a:rPr lang="en-US" dirty="0" smtClean="0"/>
              <a:t>()</a:t>
            </a:r>
          </a:p>
          <a:p>
            <a:r>
              <a:rPr lang="en-US" dirty="0" err="1" smtClean="0"/>
              <a:t>WaitForNonStaleResultsAsOf</a:t>
            </a:r>
            <a:r>
              <a:rPr lang="en-US" dirty="0" smtClean="0"/>
              <a:t>(cutoff)</a:t>
            </a:r>
          </a:p>
        </p:txBody>
      </p:sp>
    </p:spTree>
    <p:extLst>
      <p:ext uri="{BB962C8B-B14F-4D97-AF65-F5344CB8AC3E}">
        <p14:creationId xmlns:p14="http://schemas.microsoft.com/office/powerpoint/2010/main" val="338506675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a:t>
            </a:r>
            <a:endParaRPr lang="en-US" dirty="0"/>
          </a:p>
        </p:txBody>
      </p:sp>
      <p:sp>
        <p:nvSpPr>
          <p:cNvPr id="3" name="Content Placeholder 2"/>
          <p:cNvSpPr>
            <a:spLocks noGrp="1"/>
          </p:cNvSpPr>
          <p:nvPr>
            <p:ph idx="1"/>
          </p:nvPr>
        </p:nvSpPr>
        <p:spPr>
          <a:xfrm>
            <a:off x="457200" y="1600200"/>
            <a:ext cx="7696200" cy="4800600"/>
          </a:xfrm>
        </p:spPr>
        <p:txBody>
          <a:bodyPr/>
          <a:lstStyle/>
          <a:p>
            <a:r>
              <a:rPr lang="en-US" dirty="0" smtClean="0"/>
              <a:t>Auto indexes are a very easy start point</a:t>
            </a:r>
          </a:p>
          <a:p>
            <a:pPr lvl="1"/>
            <a:r>
              <a:rPr lang="en-US" dirty="0" smtClean="0"/>
              <a:t>Will be automatically disabled if not accessed after a while</a:t>
            </a:r>
          </a:p>
          <a:p>
            <a:r>
              <a:rPr lang="en-US" dirty="0" smtClean="0"/>
              <a:t>Static indexes are still recommended for most operations</a:t>
            </a:r>
          </a:p>
          <a:p>
            <a:pPr lvl="1"/>
            <a:r>
              <a:rPr lang="en-US" dirty="0" smtClean="0"/>
              <a:t>Inherit from </a:t>
            </a:r>
            <a:r>
              <a:rPr lang="en-US" dirty="0" err="1" smtClean="0"/>
              <a:t>AbstractIndexCreationTask</a:t>
            </a:r>
            <a:endParaRPr lang="en-US" dirty="0" smtClean="0"/>
          </a:p>
          <a:p>
            <a:pPr lvl="1"/>
            <a:r>
              <a:rPr lang="en-US" dirty="0" smtClean="0"/>
              <a:t>Call </a:t>
            </a:r>
            <a:r>
              <a:rPr lang="en-US" dirty="0" err="1" smtClean="0"/>
              <a:t>IndexCreation.CreateIndexes</a:t>
            </a:r>
            <a:r>
              <a:rPr lang="en-US" dirty="0" smtClean="0"/>
              <a:t>() on app startup</a:t>
            </a:r>
          </a:p>
          <a:p>
            <a:pPr lvl="1"/>
            <a:r>
              <a:rPr lang="en-US" dirty="0" smtClean="0"/>
              <a:t>Indexes can be locked from the studio if you’ve made manual changes and haven’t deployed your app yet.</a:t>
            </a:r>
          </a:p>
          <a:p>
            <a:pPr lvl="1"/>
            <a:r>
              <a:rPr lang="en-US" dirty="0" smtClean="0"/>
              <a:t>The different options on an index can be confusing</a:t>
            </a:r>
          </a:p>
          <a:p>
            <a:pPr lvl="1"/>
            <a:r>
              <a:rPr lang="en-US" dirty="0" smtClean="0"/>
              <a:t>An auto index can be a good starting point</a:t>
            </a:r>
          </a:p>
          <a:p>
            <a:r>
              <a:rPr lang="en-US" dirty="0" smtClean="0"/>
              <a:t>Queries don’t need to be modified, </a:t>
            </a:r>
            <a:r>
              <a:rPr lang="en-US" dirty="0" err="1" smtClean="0"/>
              <a:t>RavenDB</a:t>
            </a:r>
            <a:r>
              <a:rPr lang="en-US" dirty="0" smtClean="0"/>
              <a:t> will automatically choose the appropriate index</a:t>
            </a:r>
          </a:p>
          <a:p>
            <a:pPr lvl="1"/>
            <a:r>
              <a:rPr lang="en-US" dirty="0" smtClean="0"/>
              <a:t>You can optionally specify which index to use when calling Query()</a:t>
            </a:r>
            <a:endParaRPr lang="en-US" dirty="0"/>
          </a:p>
        </p:txBody>
      </p:sp>
    </p:spTree>
    <p:extLst>
      <p:ext uri="{BB962C8B-B14F-4D97-AF65-F5344CB8AC3E}">
        <p14:creationId xmlns:p14="http://schemas.microsoft.com/office/powerpoint/2010/main" val="376842246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a:t>
            </a:r>
            <a:endParaRPr lang="en-US" dirty="0"/>
          </a:p>
        </p:txBody>
      </p:sp>
      <p:sp>
        <p:nvSpPr>
          <p:cNvPr id="3" name="Content Placeholder 2"/>
          <p:cNvSpPr>
            <a:spLocks noGrp="1"/>
          </p:cNvSpPr>
          <p:nvPr>
            <p:ph idx="1"/>
          </p:nvPr>
        </p:nvSpPr>
        <p:spPr/>
        <p:txBody>
          <a:bodyPr/>
          <a:lstStyle/>
          <a:p>
            <a:r>
              <a:rPr lang="en-US" dirty="0" err="1" smtClean="0"/>
              <a:t>FailoverBehavior</a:t>
            </a:r>
            <a:endParaRPr lang="en-US" dirty="0" smtClean="0"/>
          </a:p>
          <a:p>
            <a:pPr lvl="1"/>
            <a:r>
              <a:rPr lang="en-US" dirty="0" smtClean="0"/>
              <a:t>Default is </a:t>
            </a:r>
            <a:r>
              <a:rPr lang="en-US" dirty="0" err="1" smtClean="0"/>
              <a:t>AllowReadsFromSecondaries</a:t>
            </a:r>
            <a:r>
              <a:rPr lang="en-US" dirty="0" smtClean="0"/>
              <a:t> (no writes)</a:t>
            </a:r>
          </a:p>
          <a:p>
            <a:pPr lvl="1"/>
            <a:r>
              <a:rPr lang="en-US" dirty="0" err="1" smtClean="0"/>
              <a:t>AllowReadsFromSecondariesAndWritesToSecondaries</a:t>
            </a:r>
            <a:endParaRPr lang="en-US" dirty="0" smtClean="0"/>
          </a:p>
          <a:p>
            <a:pPr lvl="1"/>
            <a:r>
              <a:rPr lang="en-US" dirty="0" err="1" smtClean="0"/>
              <a:t>FailImmediately</a:t>
            </a:r>
            <a:endParaRPr lang="en-US" dirty="0" smtClean="0"/>
          </a:p>
          <a:p>
            <a:pPr lvl="1"/>
            <a:r>
              <a:rPr lang="en-US" dirty="0" err="1" smtClean="0"/>
              <a:t>ReadFromAllServers</a:t>
            </a:r>
            <a:endParaRPr lang="en-US" dirty="0" smtClean="0"/>
          </a:p>
          <a:p>
            <a:r>
              <a:rPr lang="en-US" dirty="0"/>
              <a:t>Master-slave</a:t>
            </a:r>
          </a:p>
          <a:p>
            <a:pPr lvl="1"/>
            <a:r>
              <a:rPr lang="en-US" dirty="0"/>
              <a:t>Provides failover but changes on the slave are not replicated back to the master node.</a:t>
            </a:r>
          </a:p>
          <a:p>
            <a:r>
              <a:rPr lang="en-US" dirty="0" smtClean="0"/>
              <a:t>Master-master</a:t>
            </a:r>
          </a:p>
          <a:p>
            <a:pPr lvl="1"/>
            <a:r>
              <a:rPr lang="en-US" dirty="0" smtClean="0"/>
              <a:t>Writes to the primary server as long as it is up.</a:t>
            </a:r>
          </a:p>
          <a:p>
            <a:pPr lvl="1"/>
            <a:r>
              <a:rPr lang="en-US" dirty="0" smtClean="0"/>
              <a:t>Writes to the secondary get replicated back to the primary when it comes back online.</a:t>
            </a:r>
            <a:endParaRPr lang="en-US" dirty="0"/>
          </a:p>
        </p:txBody>
      </p:sp>
    </p:spTree>
    <p:extLst>
      <p:ext uri="{BB962C8B-B14F-4D97-AF65-F5344CB8AC3E}">
        <p14:creationId xmlns:p14="http://schemas.microsoft.com/office/powerpoint/2010/main" val="3550692995"/>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Conflicts</a:t>
            </a:r>
            <a:endParaRPr lang="en-US" dirty="0"/>
          </a:p>
        </p:txBody>
      </p:sp>
      <p:sp>
        <p:nvSpPr>
          <p:cNvPr id="3" name="Content Placeholder 2"/>
          <p:cNvSpPr>
            <a:spLocks noGrp="1"/>
          </p:cNvSpPr>
          <p:nvPr>
            <p:ph idx="1"/>
          </p:nvPr>
        </p:nvSpPr>
        <p:spPr/>
        <p:txBody>
          <a:bodyPr/>
          <a:lstStyle/>
          <a:p>
            <a:r>
              <a:rPr lang="en-US" dirty="0" smtClean="0"/>
              <a:t>Resolve manually through the studio</a:t>
            </a:r>
          </a:p>
          <a:p>
            <a:r>
              <a:rPr lang="en-US" dirty="0" smtClean="0"/>
              <a:t>Handle them in your application by catching </a:t>
            </a:r>
            <a:r>
              <a:rPr lang="en-US" dirty="0" err="1" smtClean="0"/>
              <a:t>ConflictExceptions</a:t>
            </a:r>
            <a:r>
              <a:rPr lang="en-US" dirty="0" smtClean="0"/>
              <a:t> (not recommended)</a:t>
            </a:r>
          </a:p>
          <a:p>
            <a:r>
              <a:rPr lang="en-US" dirty="0" smtClean="0"/>
              <a:t>Or </a:t>
            </a:r>
            <a:r>
              <a:rPr lang="en-US" dirty="0"/>
              <a:t>by implementing an </a:t>
            </a:r>
            <a:r>
              <a:rPr lang="en-US" dirty="0" err="1" smtClean="0"/>
              <a:t>IDocumentConflictListener</a:t>
            </a:r>
            <a:endParaRPr lang="en-US" dirty="0" smtClean="0"/>
          </a:p>
          <a:p>
            <a:r>
              <a:rPr lang="en-US" dirty="0" smtClean="0"/>
              <a:t>Or handle them on the server by writing an </a:t>
            </a:r>
            <a:r>
              <a:rPr lang="en-US" dirty="0" err="1" smtClean="0"/>
              <a:t>AbstractDocumentReplicationConflictResolver</a:t>
            </a:r>
            <a:endParaRPr lang="en-US" dirty="0" smtClean="0"/>
          </a:p>
          <a:p>
            <a:pPr lvl="1"/>
            <a:r>
              <a:rPr lang="en-US" dirty="0" smtClean="0"/>
              <a:t>Place the </a:t>
            </a:r>
            <a:r>
              <a:rPr lang="en-US" dirty="0" err="1" smtClean="0"/>
              <a:t>dll</a:t>
            </a:r>
            <a:r>
              <a:rPr lang="en-US" dirty="0" smtClean="0"/>
              <a:t> into the Plugins folder of the </a:t>
            </a:r>
            <a:r>
              <a:rPr lang="en-US" dirty="0" err="1" smtClean="0"/>
              <a:t>RavenDB</a:t>
            </a:r>
            <a:r>
              <a:rPr lang="en-US" dirty="0" smtClean="0"/>
              <a:t> process</a:t>
            </a:r>
            <a:endParaRPr lang="en-US" dirty="0"/>
          </a:p>
        </p:txBody>
      </p:sp>
    </p:spTree>
    <p:extLst>
      <p:ext uri="{BB962C8B-B14F-4D97-AF65-F5344CB8AC3E}">
        <p14:creationId xmlns:p14="http://schemas.microsoft.com/office/powerpoint/2010/main" val="74622254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Backup/Restore</a:t>
            </a:r>
            <a:endParaRPr lang="en-US" dirty="0"/>
          </a:p>
        </p:txBody>
      </p:sp>
      <p:sp>
        <p:nvSpPr>
          <p:cNvPr id="3" name="Content Placeholder 2"/>
          <p:cNvSpPr>
            <a:spLocks noGrp="1"/>
          </p:cNvSpPr>
          <p:nvPr>
            <p:ph idx="1"/>
          </p:nvPr>
        </p:nvSpPr>
        <p:spPr/>
        <p:txBody>
          <a:bodyPr/>
          <a:lstStyle/>
          <a:p>
            <a:r>
              <a:rPr lang="en-US" dirty="0" smtClean="0"/>
              <a:t>IT creates nightly and incremental backups using VSS</a:t>
            </a:r>
          </a:p>
          <a:p>
            <a:r>
              <a:rPr lang="en-US" dirty="0" smtClean="0"/>
              <a:t>We can also create backups through the studio or Raven.Backup.exe</a:t>
            </a:r>
          </a:p>
          <a:p>
            <a:r>
              <a:rPr lang="en-US" dirty="0" smtClean="0"/>
              <a:t>Restore is an offline operation</a:t>
            </a:r>
          </a:p>
          <a:p>
            <a:pPr lvl="1"/>
            <a:r>
              <a:rPr lang="en-US" dirty="0" smtClean="0"/>
              <a:t>VSS backups are restored by copying the data back to the original location and starting </a:t>
            </a:r>
            <a:r>
              <a:rPr lang="en-US" dirty="0" err="1" smtClean="0"/>
              <a:t>RavenDB</a:t>
            </a:r>
            <a:endParaRPr lang="en-US" dirty="0" smtClean="0"/>
          </a:p>
          <a:p>
            <a:pPr lvl="1"/>
            <a:r>
              <a:rPr lang="en-US" dirty="0" smtClean="0"/>
              <a:t>Other backups can be restored through the studio </a:t>
            </a:r>
            <a:r>
              <a:rPr lang="en-US" smtClean="0"/>
              <a:t>or </a:t>
            </a:r>
            <a:r>
              <a:rPr lang="en-US" smtClean="0"/>
              <a:t>Raven.Server.exe</a:t>
            </a:r>
            <a:endParaRPr lang="en-US" dirty="0" smtClean="0"/>
          </a:p>
          <a:p>
            <a:r>
              <a:rPr lang="en-US" dirty="0" smtClean="0"/>
              <a:t>Import/Export can also come in handy</a:t>
            </a:r>
          </a:p>
          <a:p>
            <a:pPr lvl="1"/>
            <a:r>
              <a:rPr lang="en-US" dirty="0" smtClean="0"/>
              <a:t>Can be done through the studio or by using Raven.Smuggler.exe</a:t>
            </a:r>
            <a:endParaRPr lang="en-US" dirty="0"/>
          </a:p>
        </p:txBody>
      </p:sp>
    </p:spTree>
    <p:extLst>
      <p:ext uri="{BB962C8B-B14F-4D97-AF65-F5344CB8AC3E}">
        <p14:creationId xmlns:p14="http://schemas.microsoft.com/office/powerpoint/2010/main" val="269152460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Thoughts</a:t>
            </a:r>
            <a:endParaRPr lang="en-US" dirty="0"/>
          </a:p>
        </p:txBody>
      </p:sp>
      <p:sp>
        <p:nvSpPr>
          <p:cNvPr id="3" name="Content Placeholder 2"/>
          <p:cNvSpPr>
            <a:spLocks noGrp="1"/>
          </p:cNvSpPr>
          <p:nvPr>
            <p:ph idx="1"/>
          </p:nvPr>
        </p:nvSpPr>
        <p:spPr>
          <a:xfrm>
            <a:off x="457200" y="1600200"/>
            <a:ext cx="3352800" cy="4800600"/>
          </a:xfrm>
        </p:spPr>
        <p:txBody>
          <a:bodyPr/>
          <a:lstStyle/>
          <a:p>
            <a:r>
              <a:rPr lang="en-US" dirty="0" smtClean="0"/>
              <a:t>Think!</a:t>
            </a:r>
          </a:p>
          <a:p>
            <a:pPr lvl="1"/>
            <a:r>
              <a:rPr lang="en-US" dirty="0" smtClean="0"/>
              <a:t>About your data</a:t>
            </a:r>
          </a:p>
          <a:p>
            <a:pPr lvl="1"/>
            <a:r>
              <a:rPr lang="en-US" dirty="0"/>
              <a:t>A</a:t>
            </a:r>
            <a:r>
              <a:rPr lang="en-US" dirty="0" smtClean="0"/>
              <a:t>nd how it’s accessed</a:t>
            </a:r>
          </a:p>
          <a:p>
            <a:pPr lvl="1"/>
            <a:r>
              <a:rPr lang="en-US" dirty="0"/>
              <a:t>A</a:t>
            </a:r>
            <a:r>
              <a:rPr lang="en-US" dirty="0" smtClean="0"/>
              <a:t>nd how it’ll change</a:t>
            </a:r>
          </a:p>
          <a:p>
            <a:r>
              <a:rPr lang="en-US" dirty="0" smtClean="0"/>
              <a:t>RTFM</a:t>
            </a:r>
          </a:p>
        </p:txBody>
      </p:sp>
      <p:pic>
        <p:nvPicPr>
          <p:cNvPr id="1026" name="Picture 2" descr="C:\Projects\Presentations\RavenDB\git\docs\rtf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3200" y="1346199"/>
            <a:ext cx="4445000" cy="55118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324600" y="6513477"/>
            <a:ext cx="2172005" cy="369332"/>
          </a:xfrm>
          <a:prstGeom prst="rect">
            <a:avLst/>
          </a:prstGeom>
          <a:noFill/>
        </p:spPr>
        <p:txBody>
          <a:bodyPr wrap="none" rtlCol="0">
            <a:spAutoFit/>
          </a:bodyPr>
          <a:lstStyle/>
          <a:p>
            <a:r>
              <a:rPr lang="en-US" cap="small" dirty="0"/>
              <a:t>http://xkcd.com/293/</a:t>
            </a:r>
            <a:endParaRPr lang="en-US" dirty="0"/>
          </a:p>
        </p:txBody>
      </p:sp>
    </p:spTree>
    <p:extLst>
      <p:ext uri="{BB962C8B-B14F-4D97-AF65-F5344CB8AC3E}">
        <p14:creationId xmlns:p14="http://schemas.microsoft.com/office/powerpoint/2010/main" val="109253858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609</TotalTime>
  <Words>1601</Words>
  <Application>Microsoft Office PowerPoint</Application>
  <PresentationFormat>On-screen Show (4:3)</PresentationFormat>
  <Paragraphs>124</Paragraphs>
  <Slides>10</Slides>
  <Notes>7</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Adjacency</vt:lpstr>
      <vt:lpstr>A look back at RavenDB</vt:lpstr>
      <vt:lpstr>Integration</vt:lpstr>
      <vt:lpstr>Safe by Default</vt:lpstr>
      <vt:lpstr>It Just Works (mostly)</vt:lpstr>
      <vt:lpstr>Indexes</vt:lpstr>
      <vt:lpstr>Replication</vt:lpstr>
      <vt:lpstr>Conflicts</vt:lpstr>
      <vt:lpstr>Backup/Restore</vt:lpstr>
      <vt:lpstr>Final Thoughts</vt:lpstr>
      <vt:lpstr>Resources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RavenDB for Developers</dc:title>
  <dc:creator>Ryan Hauert</dc:creator>
  <cp:lastModifiedBy>Ryan Hauert</cp:lastModifiedBy>
  <cp:revision>83</cp:revision>
  <dcterms:created xsi:type="dcterms:W3CDTF">2006-08-16T00:00:00Z</dcterms:created>
  <dcterms:modified xsi:type="dcterms:W3CDTF">2014-02-20T17:36:01Z</dcterms:modified>
</cp:coreProperties>
</file>