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9" r:id="rId4"/>
    <p:sldId id="258" r:id="rId5"/>
    <p:sldId id="263" r:id="rId6"/>
    <p:sldId id="261" r:id="rId7"/>
    <p:sldId id="264" r:id="rId8"/>
    <p:sldId id="265" r:id="rId9"/>
    <p:sldId id="266" r:id="rId10"/>
    <p:sldId id="267"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98" autoAdjust="0"/>
  </p:normalViewPr>
  <p:slideViewPr>
    <p:cSldViewPr>
      <p:cViewPr varScale="1">
        <p:scale>
          <a:sx n="115" d="100"/>
          <a:sy n="115" d="100"/>
        </p:scale>
        <p:origin x="-58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8840BA-50C6-4BC4-B0B2-7583E8B1A835}" type="doc">
      <dgm:prSet loTypeId="urn:microsoft.com/office/officeart/2005/8/layout/cycle2" loCatId="cycle" qsTypeId="urn:microsoft.com/office/officeart/2005/8/quickstyle/simple1" qsCatId="simple" csTypeId="urn:microsoft.com/office/officeart/2005/8/colors/accent5_2" csCatId="accent5" phldr="1"/>
      <dgm:spPr/>
      <dgm:t>
        <a:bodyPr/>
        <a:lstStyle/>
        <a:p>
          <a:endParaRPr lang="en-US"/>
        </a:p>
      </dgm:t>
    </dgm:pt>
    <dgm:pt modelId="{FA528410-D64B-4093-9517-D8CCB859C4AD}">
      <dgm:prSet phldrT="[Text]"/>
      <dgm:spPr/>
      <dgm:t>
        <a:bodyPr/>
        <a:lstStyle/>
        <a:p>
          <a:r>
            <a:rPr lang="en-US" dirty="0" smtClean="0"/>
            <a:t>REQ</a:t>
          </a:r>
          <a:endParaRPr lang="en-US" dirty="0"/>
        </a:p>
      </dgm:t>
    </dgm:pt>
    <dgm:pt modelId="{4697FCA7-36DB-47AE-A293-E1C83BC003BE}" type="parTrans" cxnId="{E83EB7BF-3234-4FB3-A5CA-487ADC7FAD00}">
      <dgm:prSet/>
      <dgm:spPr/>
      <dgm:t>
        <a:bodyPr/>
        <a:lstStyle/>
        <a:p>
          <a:endParaRPr lang="en-US"/>
        </a:p>
      </dgm:t>
    </dgm:pt>
    <dgm:pt modelId="{48EFBE1A-989D-49FC-9D89-421B95804700}" type="sibTrans" cxnId="{E83EB7BF-3234-4FB3-A5CA-487ADC7FAD00}">
      <dgm:prSet/>
      <dgm:spPr/>
      <dgm:t>
        <a:bodyPr/>
        <a:lstStyle/>
        <a:p>
          <a:endParaRPr lang="en-US"/>
        </a:p>
      </dgm:t>
    </dgm:pt>
    <dgm:pt modelId="{1FDD83E6-BBDE-4F16-B8DE-E4E493CA72B7}">
      <dgm:prSet phldrT="[Text]"/>
      <dgm:spPr/>
      <dgm:t>
        <a:bodyPr/>
        <a:lstStyle/>
        <a:p>
          <a:r>
            <a:rPr lang="en-US" dirty="0" smtClean="0"/>
            <a:t>REP</a:t>
          </a:r>
          <a:endParaRPr lang="en-US" dirty="0"/>
        </a:p>
      </dgm:t>
    </dgm:pt>
    <dgm:pt modelId="{A7504EA7-9540-478E-9AE8-033BF3471675}" type="parTrans" cxnId="{530834B0-C24B-422F-B3CA-057C66A2C8E0}">
      <dgm:prSet/>
      <dgm:spPr/>
      <dgm:t>
        <a:bodyPr/>
        <a:lstStyle/>
        <a:p>
          <a:endParaRPr lang="en-US"/>
        </a:p>
      </dgm:t>
    </dgm:pt>
    <dgm:pt modelId="{62E62197-9AE1-41DB-A552-B770F13FB386}" type="sibTrans" cxnId="{530834B0-C24B-422F-B3CA-057C66A2C8E0}">
      <dgm:prSet/>
      <dgm:spPr/>
      <dgm:t>
        <a:bodyPr/>
        <a:lstStyle/>
        <a:p>
          <a:endParaRPr lang="en-US"/>
        </a:p>
      </dgm:t>
    </dgm:pt>
    <dgm:pt modelId="{C2B49421-CE60-492C-A566-3A8694B477A7}" type="pres">
      <dgm:prSet presAssocID="{6D8840BA-50C6-4BC4-B0B2-7583E8B1A835}" presName="cycle" presStyleCnt="0">
        <dgm:presLayoutVars>
          <dgm:dir/>
          <dgm:resizeHandles val="exact"/>
        </dgm:presLayoutVars>
      </dgm:prSet>
      <dgm:spPr/>
    </dgm:pt>
    <dgm:pt modelId="{2A68C6EB-C9C5-495C-B4A8-DD927C6FF73F}" type="pres">
      <dgm:prSet presAssocID="{FA528410-D64B-4093-9517-D8CCB859C4AD}" presName="node" presStyleLbl="node1" presStyleIdx="0" presStyleCnt="2">
        <dgm:presLayoutVars>
          <dgm:bulletEnabled val="1"/>
        </dgm:presLayoutVars>
      </dgm:prSet>
      <dgm:spPr/>
    </dgm:pt>
    <dgm:pt modelId="{B5A067B6-646C-4596-A9EC-73C1E964277E}" type="pres">
      <dgm:prSet presAssocID="{48EFBE1A-989D-49FC-9D89-421B95804700}" presName="sibTrans" presStyleLbl="sibTrans2D1" presStyleIdx="0" presStyleCnt="2"/>
      <dgm:spPr/>
    </dgm:pt>
    <dgm:pt modelId="{29637054-F49B-47C7-8D18-95E93DD6136D}" type="pres">
      <dgm:prSet presAssocID="{48EFBE1A-989D-49FC-9D89-421B95804700}" presName="connectorText" presStyleLbl="sibTrans2D1" presStyleIdx="0" presStyleCnt="2"/>
      <dgm:spPr/>
    </dgm:pt>
    <dgm:pt modelId="{36B1949A-1984-4A64-BC5D-9E4F5DCBE918}" type="pres">
      <dgm:prSet presAssocID="{1FDD83E6-BBDE-4F16-B8DE-E4E493CA72B7}" presName="node" presStyleLbl="node1" presStyleIdx="1" presStyleCnt="2">
        <dgm:presLayoutVars>
          <dgm:bulletEnabled val="1"/>
        </dgm:presLayoutVars>
      </dgm:prSet>
      <dgm:spPr/>
    </dgm:pt>
    <dgm:pt modelId="{326B6CB8-D777-4A9C-9FEC-4806B74EDDAA}" type="pres">
      <dgm:prSet presAssocID="{62E62197-9AE1-41DB-A552-B770F13FB386}" presName="sibTrans" presStyleLbl="sibTrans2D1" presStyleIdx="1" presStyleCnt="2"/>
      <dgm:spPr/>
    </dgm:pt>
    <dgm:pt modelId="{7100BB2B-D3B4-4AC0-B706-8192E4FF916F}" type="pres">
      <dgm:prSet presAssocID="{62E62197-9AE1-41DB-A552-B770F13FB386}" presName="connectorText" presStyleLbl="sibTrans2D1" presStyleIdx="1" presStyleCnt="2"/>
      <dgm:spPr/>
    </dgm:pt>
  </dgm:ptLst>
  <dgm:cxnLst>
    <dgm:cxn modelId="{530834B0-C24B-422F-B3CA-057C66A2C8E0}" srcId="{6D8840BA-50C6-4BC4-B0B2-7583E8B1A835}" destId="{1FDD83E6-BBDE-4F16-B8DE-E4E493CA72B7}" srcOrd="1" destOrd="0" parTransId="{A7504EA7-9540-478E-9AE8-033BF3471675}" sibTransId="{62E62197-9AE1-41DB-A552-B770F13FB386}"/>
    <dgm:cxn modelId="{1CC3CFE6-9FB1-4FDD-B02B-7F3547F5A88B}" type="presOf" srcId="{FA528410-D64B-4093-9517-D8CCB859C4AD}" destId="{2A68C6EB-C9C5-495C-B4A8-DD927C6FF73F}" srcOrd="0" destOrd="0" presId="urn:microsoft.com/office/officeart/2005/8/layout/cycle2"/>
    <dgm:cxn modelId="{62E7217F-F908-416A-91FF-97BCEC239EEC}" type="presOf" srcId="{48EFBE1A-989D-49FC-9D89-421B95804700}" destId="{B5A067B6-646C-4596-A9EC-73C1E964277E}" srcOrd="0" destOrd="0" presId="urn:microsoft.com/office/officeart/2005/8/layout/cycle2"/>
    <dgm:cxn modelId="{AE42E26D-2E30-4EF4-B8FD-B0DA5D4527D4}" type="presOf" srcId="{1FDD83E6-BBDE-4F16-B8DE-E4E493CA72B7}" destId="{36B1949A-1984-4A64-BC5D-9E4F5DCBE918}" srcOrd="0" destOrd="0" presId="urn:microsoft.com/office/officeart/2005/8/layout/cycle2"/>
    <dgm:cxn modelId="{47AEA70A-3BB1-41CA-BE73-D8F5EC282163}" type="presOf" srcId="{48EFBE1A-989D-49FC-9D89-421B95804700}" destId="{29637054-F49B-47C7-8D18-95E93DD6136D}" srcOrd="1" destOrd="0" presId="urn:microsoft.com/office/officeart/2005/8/layout/cycle2"/>
    <dgm:cxn modelId="{E83EB7BF-3234-4FB3-A5CA-487ADC7FAD00}" srcId="{6D8840BA-50C6-4BC4-B0B2-7583E8B1A835}" destId="{FA528410-D64B-4093-9517-D8CCB859C4AD}" srcOrd="0" destOrd="0" parTransId="{4697FCA7-36DB-47AE-A293-E1C83BC003BE}" sibTransId="{48EFBE1A-989D-49FC-9D89-421B95804700}"/>
    <dgm:cxn modelId="{48CA2382-F7A8-43C1-9796-EF59455FC7A5}" type="presOf" srcId="{62E62197-9AE1-41DB-A552-B770F13FB386}" destId="{326B6CB8-D777-4A9C-9FEC-4806B74EDDAA}" srcOrd="0" destOrd="0" presId="urn:microsoft.com/office/officeart/2005/8/layout/cycle2"/>
    <dgm:cxn modelId="{92AFB538-E792-43BE-AB2A-CDC02832D0AA}" type="presOf" srcId="{6D8840BA-50C6-4BC4-B0B2-7583E8B1A835}" destId="{C2B49421-CE60-492C-A566-3A8694B477A7}" srcOrd="0" destOrd="0" presId="urn:microsoft.com/office/officeart/2005/8/layout/cycle2"/>
    <dgm:cxn modelId="{973A6DC9-5C3F-43CD-A27D-1F8F3B180638}" type="presOf" srcId="{62E62197-9AE1-41DB-A552-B770F13FB386}" destId="{7100BB2B-D3B4-4AC0-B706-8192E4FF916F}" srcOrd="1" destOrd="0" presId="urn:microsoft.com/office/officeart/2005/8/layout/cycle2"/>
    <dgm:cxn modelId="{05A0FBF7-7B27-44DD-952E-6F60A8EC3939}" type="presParOf" srcId="{C2B49421-CE60-492C-A566-3A8694B477A7}" destId="{2A68C6EB-C9C5-495C-B4A8-DD927C6FF73F}" srcOrd="0" destOrd="0" presId="urn:microsoft.com/office/officeart/2005/8/layout/cycle2"/>
    <dgm:cxn modelId="{897CEF54-7D5F-42E2-BEDF-43B76AB96838}" type="presParOf" srcId="{C2B49421-CE60-492C-A566-3A8694B477A7}" destId="{B5A067B6-646C-4596-A9EC-73C1E964277E}" srcOrd="1" destOrd="0" presId="urn:microsoft.com/office/officeart/2005/8/layout/cycle2"/>
    <dgm:cxn modelId="{448E8267-EBC1-4AFF-A588-D3A650016631}" type="presParOf" srcId="{B5A067B6-646C-4596-A9EC-73C1E964277E}" destId="{29637054-F49B-47C7-8D18-95E93DD6136D}" srcOrd="0" destOrd="0" presId="urn:microsoft.com/office/officeart/2005/8/layout/cycle2"/>
    <dgm:cxn modelId="{3414B14F-67DA-4ABD-80BF-A4BE25023013}" type="presParOf" srcId="{C2B49421-CE60-492C-A566-3A8694B477A7}" destId="{36B1949A-1984-4A64-BC5D-9E4F5DCBE918}" srcOrd="2" destOrd="0" presId="urn:microsoft.com/office/officeart/2005/8/layout/cycle2"/>
    <dgm:cxn modelId="{58C632A4-2837-4E09-9127-2371C873A125}" type="presParOf" srcId="{C2B49421-CE60-492C-A566-3A8694B477A7}" destId="{326B6CB8-D777-4A9C-9FEC-4806B74EDDAA}" srcOrd="3" destOrd="0" presId="urn:microsoft.com/office/officeart/2005/8/layout/cycle2"/>
    <dgm:cxn modelId="{C9209D2E-382C-40E9-9884-0FC01F4EA2BE}" type="presParOf" srcId="{326B6CB8-D777-4A9C-9FEC-4806B74EDDAA}" destId="{7100BB2B-D3B4-4AC0-B706-8192E4FF916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8C6EB-C9C5-495C-B4A8-DD927C6FF73F}">
      <dsp:nvSpPr>
        <dsp:cNvPr id="0" name=""/>
        <dsp:cNvSpPr/>
      </dsp:nvSpPr>
      <dsp:spPr>
        <a:xfrm>
          <a:off x="584" y="367456"/>
          <a:ext cx="2313086" cy="2313086"/>
        </a:xfrm>
        <a:prstGeom prst="ellipse">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2400300">
            <a:lnSpc>
              <a:spcPct val="90000"/>
            </a:lnSpc>
            <a:spcBef>
              <a:spcPct val="0"/>
            </a:spcBef>
            <a:spcAft>
              <a:spcPct val="35000"/>
            </a:spcAft>
          </a:pPr>
          <a:r>
            <a:rPr lang="en-US" sz="5400" kern="1200" dirty="0" smtClean="0"/>
            <a:t>REQ</a:t>
          </a:r>
          <a:endParaRPr lang="en-US" sz="5400" kern="1200" dirty="0"/>
        </a:p>
      </dsp:txBody>
      <dsp:txXfrm>
        <a:off x="339328" y="706200"/>
        <a:ext cx="1635598" cy="1635598"/>
      </dsp:txXfrm>
    </dsp:sp>
    <dsp:sp modelId="{B5A067B6-646C-4596-A9EC-73C1E964277E}">
      <dsp:nvSpPr>
        <dsp:cNvPr id="0" name=""/>
        <dsp:cNvSpPr/>
      </dsp:nvSpPr>
      <dsp:spPr>
        <a:xfrm>
          <a:off x="2133538" y="40517"/>
          <a:ext cx="1442473" cy="78066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endParaRPr lang="en-US" sz="3500" kern="1200"/>
        </a:p>
      </dsp:txBody>
      <dsp:txXfrm>
        <a:off x="2133538" y="196650"/>
        <a:ext cx="1208273" cy="468400"/>
      </dsp:txXfrm>
    </dsp:sp>
    <dsp:sp modelId="{36B1949A-1984-4A64-BC5D-9E4F5DCBE918}">
      <dsp:nvSpPr>
        <dsp:cNvPr id="0" name=""/>
        <dsp:cNvSpPr/>
      </dsp:nvSpPr>
      <dsp:spPr>
        <a:xfrm>
          <a:off x="3477528" y="367456"/>
          <a:ext cx="2313086" cy="2313086"/>
        </a:xfrm>
        <a:prstGeom prst="ellipse">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2400300">
            <a:lnSpc>
              <a:spcPct val="90000"/>
            </a:lnSpc>
            <a:spcBef>
              <a:spcPct val="0"/>
            </a:spcBef>
            <a:spcAft>
              <a:spcPct val="35000"/>
            </a:spcAft>
          </a:pPr>
          <a:r>
            <a:rPr lang="en-US" sz="5400" kern="1200" dirty="0" smtClean="0"/>
            <a:t>REP</a:t>
          </a:r>
          <a:endParaRPr lang="en-US" sz="5400" kern="1200" dirty="0"/>
        </a:p>
      </dsp:txBody>
      <dsp:txXfrm>
        <a:off x="3816272" y="706200"/>
        <a:ext cx="1635598" cy="1635598"/>
      </dsp:txXfrm>
    </dsp:sp>
    <dsp:sp modelId="{326B6CB8-D777-4A9C-9FEC-4806B74EDDAA}">
      <dsp:nvSpPr>
        <dsp:cNvPr id="0" name=""/>
        <dsp:cNvSpPr/>
      </dsp:nvSpPr>
      <dsp:spPr>
        <a:xfrm rot="10800000">
          <a:off x="2215188" y="2226815"/>
          <a:ext cx="1442473" cy="78066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endParaRPr lang="en-US" sz="3500" kern="1200"/>
        </a:p>
      </dsp:txBody>
      <dsp:txXfrm rot="10800000">
        <a:off x="2449388" y="2382948"/>
        <a:ext cx="1208273" cy="46840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9435E8-BBA3-4168-B039-245A67D50B64}" type="datetimeFigureOut">
              <a:rPr lang="en-US" smtClean="0"/>
              <a:t>3/20/2014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508BA-5CC2-4344-A11F-861340D98E55}" type="slidenum">
              <a:rPr lang="en-US" smtClean="0"/>
              <a:t>‹#›</a:t>
            </a:fld>
            <a:endParaRPr lang="en-US"/>
          </a:p>
        </p:txBody>
      </p:sp>
    </p:spTree>
    <p:extLst>
      <p:ext uri="{BB962C8B-B14F-4D97-AF65-F5344CB8AC3E}">
        <p14:creationId xmlns:p14="http://schemas.microsoft.com/office/powerpoint/2010/main" val="578632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Sockets are</a:t>
            </a:r>
            <a:r>
              <a:rPr lang="en-US" baseline="0" dirty="0" smtClean="0"/>
              <a:t> created from the Context.  There should be only one context created in the process, which is then used to create all of the sockets used by the application.  Sockets are asynchronous internally, but are not thread-safe and should only be used from a single thread.</a:t>
            </a:r>
          </a:p>
          <a:p>
            <a:endParaRPr lang="en-US" baseline="0" dirty="0" smtClean="0"/>
          </a:p>
        </p:txBody>
      </p:sp>
      <p:sp>
        <p:nvSpPr>
          <p:cNvPr id="4" name="Slide Number Placeholder 3"/>
          <p:cNvSpPr>
            <a:spLocks noGrp="1"/>
          </p:cNvSpPr>
          <p:nvPr>
            <p:ph type="sldNum" sz="quarter" idx="10"/>
          </p:nvPr>
        </p:nvSpPr>
        <p:spPr/>
        <p:txBody>
          <a:bodyPr/>
          <a:lstStyle/>
          <a:p>
            <a:fld id="{1B2508BA-5CC2-4344-A11F-861340D98E55}" type="slidenum">
              <a:rPr lang="en-US" smtClean="0"/>
              <a:t>4</a:t>
            </a:fld>
            <a:endParaRPr lang="en-US"/>
          </a:p>
        </p:txBody>
      </p:sp>
    </p:spTree>
    <p:extLst>
      <p:ext uri="{BB962C8B-B14F-4D97-AF65-F5344CB8AC3E}">
        <p14:creationId xmlns:p14="http://schemas.microsoft.com/office/powerpoint/2010/main" val="2559511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3/20/2014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3/20/2014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D8BD707-D9CF-40AE-B4C6-C98DA3205C09}" type="datetimeFigureOut">
              <a:rPr lang="en-US" smtClean="0"/>
              <a:pPr/>
              <a:t>3/20/2014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6F15528-21DE-4FAA-801E-634DDDAF4B2B}"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zguide.zeromq.org/" TargetMode="External"/><Relationship Id="rId2" Type="http://schemas.openxmlformats.org/officeDocument/2006/relationships/hyperlink" Target="http://zeromq.org/" TargetMode="External"/><Relationship Id="rId1" Type="http://schemas.openxmlformats.org/officeDocument/2006/relationships/slideLayout" Target="../slideLayouts/slideLayout2.xml"/><Relationship Id="rId4" Type="http://schemas.openxmlformats.org/officeDocument/2006/relationships/hyperlink" Target="https://github.com/zerom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ZeroMQ</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759105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p:grpSp>
        <p:nvGrpSpPr>
          <p:cNvPr id="7" name="Group 6"/>
          <p:cNvGrpSpPr/>
          <p:nvPr/>
        </p:nvGrpSpPr>
        <p:grpSpPr>
          <a:xfrm>
            <a:off x="1623956" y="4968237"/>
            <a:ext cx="1280160" cy="1280160"/>
            <a:chOff x="584" y="367456"/>
            <a:chExt cx="2313086" cy="2313086"/>
          </a:xfrm>
        </p:grpSpPr>
        <p:sp>
          <p:nvSpPr>
            <p:cNvPr id="8" name="Oval 7"/>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9"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2800" kern="1200" dirty="0" smtClean="0"/>
                <a:t>REP</a:t>
              </a:r>
              <a:endParaRPr lang="en-US" sz="2800" kern="1200" dirty="0"/>
            </a:p>
          </p:txBody>
        </p:sp>
      </p:grpSp>
      <p:grpSp>
        <p:nvGrpSpPr>
          <p:cNvPr id="10" name="Group 9"/>
          <p:cNvGrpSpPr/>
          <p:nvPr/>
        </p:nvGrpSpPr>
        <p:grpSpPr>
          <a:xfrm>
            <a:off x="3641308" y="4968240"/>
            <a:ext cx="1280160" cy="1280160"/>
            <a:chOff x="584" y="367456"/>
            <a:chExt cx="2313086" cy="2313086"/>
          </a:xfrm>
        </p:grpSpPr>
        <p:sp>
          <p:nvSpPr>
            <p:cNvPr id="11" name="Oval 10"/>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2800" kern="1200" dirty="0" smtClean="0"/>
                <a:t>REP</a:t>
              </a:r>
              <a:endParaRPr lang="en-US" sz="2800" kern="1200" dirty="0"/>
            </a:p>
          </p:txBody>
        </p:sp>
      </p:grpSp>
      <p:grpSp>
        <p:nvGrpSpPr>
          <p:cNvPr id="13" name="Group 12"/>
          <p:cNvGrpSpPr/>
          <p:nvPr/>
        </p:nvGrpSpPr>
        <p:grpSpPr>
          <a:xfrm>
            <a:off x="5698797" y="4968240"/>
            <a:ext cx="1280160" cy="1280160"/>
            <a:chOff x="584" y="367456"/>
            <a:chExt cx="2313086" cy="2313086"/>
          </a:xfrm>
        </p:grpSpPr>
        <p:sp>
          <p:nvSpPr>
            <p:cNvPr id="14" name="Oval 13"/>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5"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2800" kern="1200" dirty="0" smtClean="0"/>
                <a:t>REP</a:t>
              </a:r>
              <a:endParaRPr lang="en-US" sz="2800" kern="1200" dirty="0"/>
            </a:p>
          </p:txBody>
        </p:sp>
      </p:grpSp>
      <p:grpSp>
        <p:nvGrpSpPr>
          <p:cNvPr id="16" name="Group 15"/>
          <p:cNvGrpSpPr/>
          <p:nvPr/>
        </p:nvGrpSpPr>
        <p:grpSpPr>
          <a:xfrm>
            <a:off x="1623956" y="1619735"/>
            <a:ext cx="1280160" cy="1280160"/>
            <a:chOff x="584" y="367456"/>
            <a:chExt cx="2313086" cy="2313086"/>
          </a:xfrm>
        </p:grpSpPr>
        <p:sp>
          <p:nvSpPr>
            <p:cNvPr id="17" name="Oval 16"/>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2800" kern="1200" dirty="0" smtClean="0"/>
                <a:t>REQ</a:t>
              </a:r>
              <a:endParaRPr lang="en-US" sz="2800" kern="1200" dirty="0"/>
            </a:p>
          </p:txBody>
        </p:sp>
      </p:grpSp>
      <p:grpSp>
        <p:nvGrpSpPr>
          <p:cNvPr id="28" name="Group 27"/>
          <p:cNvGrpSpPr/>
          <p:nvPr/>
        </p:nvGrpSpPr>
        <p:grpSpPr>
          <a:xfrm>
            <a:off x="3641308" y="1619734"/>
            <a:ext cx="1280160" cy="1280160"/>
            <a:chOff x="584" y="367456"/>
            <a:chExt cx="2313086" cy="2313086"/>
          </a:xfrm>
        </p:grpSpPr>
        <p:sp>
          <p:nvSpPr>
            <p:cNvPr id="29" name="Oval 28"/>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0"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2800" kern="1200" dirty="0" smtClean="0"/>
                <a:t>REQ</a:t>
              </a:r>
              <a:endParaRPr lang="en-US" sz="2800" kern="1200" dirty="0"/>
            </a:p>
          </p:txBody>
        </p:sp>
      </p:grpSp>
      <p:grpSp>
        <p:nvGrpSpPr>
          <p:cNvPr id="31" name="Group 30"/>
          <p:cNvGrpSpPr/>
          <p:nvPr/>
        </p:nvGrpSpPr>
        <p:grpSpPr>
          <a:xfrm>
            <a:off x="5698797" y="1619733"/>
            <a:ext cx="1280160" cy="1280160"/>
            <a:chOff x="584" y="367456"/>
            <a:chExt cx="2313086" cy="2313086"/>
          </a:xfrm>
        </p:grpSpPr>
        <p:sp>
          <p:nvSpPr>
            <p:cNvPr id="32" name="Oval 31"/>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3"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2800" kern="1200" dirty="0" smtClean="0"/>
                <a:t>REQ</a:t>
              </a:r>
              <a:endParaRPr lang="en-US" sz="2800" kern="1200" dirty="0"/>
            </a:p>
          </p:txBody>
        </p:sp>
      </p:grpSp>
      <p:grpSp>
        <p:nvGrpSpPr>
          <p:cNvPr id="34" name="Group 33"/>
          <p:cNvGrpSpPr/>
          <p:nvPr/>
        </p:nvGrpSpPr>
        <p:grpSpPr>
          <a:xfrm>
            <a:off x="3629148" y="3261977"/>
            <a:ext cx="1304481" cy="1304481"/>
            <a:chOff x="584" y="367456"/>
            <a:chExt cx="2313086" cy="2313086"/>
          </a:xfrm>
        </p:grpSpPr>
        <p:sp>
          <p:nvSpPr>
            <p:cNvPr id="35" name="Oval 34"/>
            <p:cNvSpPr/>
            <p:nvPr/>
          </p:nvSpPr>
          <p:spPr>
            <a:xfrm>
              <a:off x="584" y="367456"/>
              <a:ext cx="2313086" cy="2313086"/>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nchor="ctr"/>
            <a:lstStyle/>
            <a:p>
              <a:pPr algn="ctr"/>
              <a:r>
                <a:rPr lang="en-US" sz="2800" dirty="0" smtClean="0"/>
                <a:t>Proxy</a:t>
              </a:r>
              <a:endParaRPr lang="en-US" sz="2800" dirty="0"/>
            </a:p>
          </p:txBody>
        </p:sp>
        <p:sp>
          <p:nvSpPr>
            <p:cNvPr id="36" name="Oval 4"/>
            <p:cNvSpPr/>
            <p:nvPr/>
          </p:nvSpPr>
          <p:spPr>
            <a:xfrm>
              <a:off x="339328" y="706200"/>
              <a:ext cx="1635598" cy="1635598"/>
            </a:xfrm>
            <a:prstGeom prst="round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p:txBody>
        </p:sp>
      </p:grpSp>
      <p:cxnSp>
        <p:nvCxnSpPr>
          <p:cNvPr id="42" name="Elbow Connector 41"/>
          <p:cNvCxnSpPr>
            <a:stCxn id="17" idx="4"/>
            <a:endCxn id="35" idx="0"/>
          </p:cNvCxnSpPr>
          <p:nvPr/>
        </p:nvCxnSpPr>
        <p:spPr>
          <a:xfrm rot="16200000" flipH="1">
            <a:off x="3091671" y="2072259"/>
            <a:ext cx="362082" cy="20173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9" idx="4"/>
            <a:endCxn id="35" idx="0"/>
          </p:cNvCxnSpPr>
          <p:nvPr/>
        </p:nvCxnSpPr>
        <p:spPr>
          <a:xfrm>
            <a:off x="4281388" y="2899894"/>
            <a:ext cx="1" cy="362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32" idx="4"/>
            <a:endCxn id="35" idx="0"/>
          </p:cNvCxnSpPr>
          <p:nvPr/>
        </p:nvCxnSpPr>
        <p:spPr>
          <a:xfrm rot="5400000">
            <a:off x="5129091" y="2052191"/>
            <a:ext cx="362084" cy="20574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11" idx="0"/>
            <a:endCxn id="35" idx="2"/>
          </p:cNvCxnSpPr>
          <p:nvPr/>
        </p:nvCxnSpPr>
        <p:spPr>
          <a:xfrm rot="5400000" flipH="1" flipV="1">
            <a:off x="4080497" y="4767349"/>
            <a:ext cx="401782"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8" idx="0"/>
            <a:endCxn id="35" idx="2"/>
          </p:cNvCxnSpPr>
          <p:nvPr/>
        </p:nvCxnSpPr>
        <p:spPr>
          <a:xfrm rot="5400000" flipH="1" flipV="1">
            <a:off x="3071823" y="3758672"/>
            <a:ext cx="401779" cy="20173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35" idx="2"/>
            <a:endCxn id="14" idx="0"/>
          </p:cNvCxnSpPr>
          <p:nvPr/>
        </p:nvCxnSpPr>
        <p:spPr>
          <a:xfrm rot="16200000" flipH="1">
            <a:off x="5109242" y="3738605"/>
            <a:ext cx="401782" cy="2057488"/>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4624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hlinkClick r:id="rId2"/>
              </a:rPr>
              <a:t>http://zeromq.org</a:t>
            </a:r>
            <a:endParaRPr lang="en-US" dirty="0" smtClean="0"/>
          </a:p>
          <a:p>
            <a:pPr marL="342900" indent="-342900">
              <a:buFont typeface="Arial" panose="020B0604020202020204" pitchFamily="34" charset="0"/>
              <a:buChar char="•"/>
            </a:pPr>
            <a:r>
              <a:rPr lang="en-US" dirty="0" smtClean="0">
                <a:hlinkClick r:id="rId3"/>
              </a:rPr>
              <a:t>http://zguide.zeromq.org</a:t>
            </a:r>
            <a:endParaRPr lang="en-US" dirty="0" smtClean="0"/>
          </a:p>
          <a:p>
            <a:pPr marL="342900" indent="-342900">
              <a:buFont typeface="Arial" panose="020B0604020202020204" pitchFamily="34" charset="0"/>
              <a:buChar char="•"/>
            </a:pPr>
            <a:r>
              <a:rPr lang="en-US" dirty="0">
                <a:hlinkClick r:id="rId4"/>
              </a:rPr>
              <a:t>https://</a:t>
            </a:r>
            <a:r>
              <a:rPr lang="en-US" dirty="0" smtClean="0">
                <a:hlinkClick r:id="rId4"/>
              </a:rPr>
              <a:t>github.com/zeromq</a:t>
            </a: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98505636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it?</a:t>
            </a:r>
            <a:endParaRPr lang="en-US"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Open source</a:t>
            </a:r>
          </a:p>
          <a:p>
            <a:pPr marL="342900" indent="-342900">
              <a:buFont typeface="Arial" panose="020B0604020202020204" pitchFamily="34" charset="0"/>
              <a:buChar char="•"/>
            </a:pPr>
            <a:r>
              <a:rPr lang="en-US" dirty="0" smtClean="0"/>
              <a:t>Cross Platform – Linux, Windows, Mac, mobile, etc…</a:t>
            </a:r>
          </a:p>
          <a:p>
            <a:pPr marL="342900" indent="-342900">
              <a:buFont typeface="Arial" panose="020B0604020202020204" pitchFamily="34" charset="0"/>
              <a:buChar char="•"/>
            </a:pPr>
            <a:r>
              <a:rPr lang="en-US" dirty="0" smtClean="0"/>
              <a:t>Cross Language – (C, C++, C#, </a:t>
            </a:r>
            <a:r>
              <a:rPr lang="en-US" dirty="0" err="1" smtClean="0"/>
              <a:t>Clojure</a:t>
            </a:r>
            <a:r>
              <a:rPr lang="en-US" dirty="0" smtClean="0"/>
              <a:t>, Delphi, </a:t>
            </a:r>
            <a:r>
              <a:rPr lang="en-US" dirty="0" err="1" smtClean="0"/>
              <a:t>Erlang</a:t>
            </a:r>
            <a:r>
              <a:rPr lang="en-US" dirty="0" smtClean="0"/>
              <a:t>, F#, 	Felix, Go, Haskell, </a:t>
            </a:r>
            <a:r>
              <a:rPr lang="en-US" dirty="0" err="1" smtClean="0"/>
              <a:t>Haxe</a:t>
            </a:r>
            <a:r>
              <a:rPr lang="en-US" dirty="0" smtClean="0"/>
              <a:t>, Java, </a:t>
            </a:r>
            <a:r>
              <a:rPr lang="en-US" dirty="0" err="1" smtClean="0"/>
              <a:t>Lua</a:t>
            </a:r>
            <a:r>
              <a:rPr lang="en-US" dirty="0" smtClean="0"/>
              <a:t>, Node.js, 	Objective-C, Perl, PHP, Python, Q, Racket, Ruby, 	Scala, </a:t>
            </a:r>
            <a:r>
              <a:rPr lang="en-US" dirty="0" err="1" smtClean="0"/>
              <a:t>Tcl</a:t>
            </a:r>
            <a:r>
              <a:rPr lang="en-US" dirty="0" smtClean="0"/>
              <a:t>, Ada, Basic, </a:t>
            </a:r>
            <a:r>
              <a:rPr lang="en-US" dirty="0" err="1" smtClean="0"/>
              <a:t>ooc</a:t>
            </a:r>
            <a:r>
              <a:rPr lang="en-US" dirty="0" smtClean="0"/>
              <a:t>, and many more)</a:t>
            </a:r>
          </a:p>
          <a:p>
            <a:pPr marL="342900" indent="-342900">
              <a:buFont typeface="Arial" panose="020B0604020202020204" pitchFamily="34" charset="0"/>
              <a:buChar char="•"/>
            </a:pPr>
            <a:r>
              <a:rPr lang="en-US" dirty="0"/>
              <a:t>Lightweight</a:t>
            </a:r>
          </a:p>
          <a:p>
            <a:pPr marL="342900" indent="-342900">
              <a:buFont typeface="Arial" panose="020B0604020202020204" pitchFamily="34" charset="0"/>
              <a:buChar char="•"/>
            </a:pPr>
            <a:r>
              <a:rPr lang="en-US" dirty="0" smtClean="0"/>
              <a:t>Fast!</a:t>
            </a:r>
          </a:p>
          <a:p>
            <a:pPr marL="342900" indent="-342900">
              <a:buFont typeface="Arial" panose="020B0604020202020204" pitchFamily="34" charset="0"/>
              <a:buChar char="•"/>
            </a:pPr>
            <a:r>
              <a:rPr lang="en-US" dirty="0" smtClean="0"/>
              <a:t>Free</a:t>
            </a:r>
          </a:p>
        </p:txBody>
      </p:sp>
    </p:spTree>
    <p:extLst>
      <p:ext uri="{BB962C8B-B14F-4D97-AF65-F5344CB8AC3E}">
        <p14:creationId xmlns:p14="http://schemas.microsoft.com/office/powerpoint/2010/main" val="624942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Zen of Zero</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Zero broker</a:t>
            </a:r>
          </a:p>
          <a:p>
            <a:pPr marL="342900" indent="-342900">
              <a:buFont typeface="Arial" panose="020B0604020202020204" pitchFamily="34" charset="0"/>
              <a:buChar char="•"/>
            </a:pPr>
            <a:r>
              <a:rPr lang="en-US" dirty="0" smtClean="0"/>
              <a:t>(as close to) Zero latency (as possible)</a:t>
            </a:r>
          </a:p>
          <a:p>
            <a:pPr marL="342900" indent="-342900">
              <a:buFont typeface="Arial" panose="020B0604020202020204" pitchFamily="34" charset="0"/>
              <a:buChar char="•"/>
            </a:pPr>
            <a:r>
              <a:rPr lang="en-US" dirty="0" smtClean="0"/>
              <a:t>Zero administration</a:t>
            </a:r>
          </a:p>
          <a:p>
            <a:pPr marL="342900" indent="-342900">
              <a:buFont typeface="Arial" panose="020B0604020202020204" pitchFamily="34" charset="0"/>
              <a:buChar char="•"/>
            </a:pPr>
            <a:r>
              <a:rPr lang="en-US" dirty="0" smtClean="0"/>
              <a:t>Zero cost</a:t>
            </a:r>
          </a:p>
          <a:p>
            <a:pPr marL="342900" indent="-342900">
              <a:buFont typeface="Arial" panose="020B0604020202020204" pitchFamily="34" charset="0"/>
              <a:buChar char="•"/>
            </a:pPr>
            <a:r>
              <a:rPr lang="en-US" dirty="0" smtClean="0"/>
              <a:t>Zero waste</a:t>
            </a:r>
            <a:endParaRPr lang="en-US" dirty="0"/>
          </a:p>
        </p:txBody>
      </p:sp>
    </p:spTree>
    <p:extLst>
      <p:ext uri="{BB962C8B-B14F-4D97-AF65-F5344CB8AC3E}">
        <p14:creationId xmlns:p14="http://schemas.microsoft.com/office/powerpoint/2010/main" val="210807898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Unicast – </a:t>
            </a:r>
            <a:r>
              <a:rPr lang="en-US" dirty="0" err="1" smtClean="0"/>
              <a:t>inproc</a:t>
            </a:r>
            <a:r>
              <a:rPr lang="en-US" dirty="0" smtClean="0"/>
              <a:t>, </a:t>
            </a:r>
            <a:r>
              <a:rPr lang="en-US" dirty="0" err="1" smtClean="0"/>
              <a:t>ipc</a:t>
            </a:r>
            <a:r>
              <a:rPr lang="en-US" dirty="0" smtClean="0"/>
              <a:t> (except on Windows), </a:t>
            </a:r>
            <a:r>
              <a:rPr lang="en-US" dirty="0" err="1" smtClean="0"/>
              <a:t>tcp</a:t>
            </a:r>
            <a:endParaRPr lang="en-US" dirty="0" smtClean="0"/>
          </a:p>
          <a:p>
            <a:pPr marL="342900" indent="-342900">
              <a:buFont typeface="Arial" panose="020B0604020202020204" pitchFamily="34" charset="0"/>
              <a:buChar char="•"/>
            </a:pPr>
            <a:r>
              <a:rPr lang="en-US" dirty="0" smtClean="0"/>
              <a:t>Multicast</a:t>
            </a:r>
          </a:p>
          <a:p>
            <a:pPr marL="342900" indent="-342900">
              <a:buFont typeface="Arial" panose="020B0604020202020204" pitchFamily="34" charset="0"/>
              <a:buChar char="•"/>
            </a:pPr>
            <a:r>
              <a:rPr lang="en-US" dirty="0" smtClean="0"/>
              <a:t>Asynchronous</a:t>
            </a:r>
          </a:p>
          <a:p>
            <a:pPr marL="342900" indent="-342900">
              <a:buFont typeface="Arial" panose="020B0604020202020204" pitchFamily="34" charset="0"/>
              <a:buChar char="•"/>
            </a:pPr>
            <a:r>
              <a:rPr lang="en-US" dirty="0" smtClean="0"/>
              <a:t>Designed for particular messaging </a:t>
            </a:r>
            <a:r>
              <a:rPr lang="en-US" dirty="0" smtClean="0"/>
              <a:t>patterns</a:t>
            </a:r>
          </a:p>
          <a:p>
            <a:pPr marL="342900" indent="-342900">
              <a:buFont typeface="Arial" panose="020B0604020202020204" pitchFamily="34" charset="0"/>
              <a:buChar char="•"/>
            </a:pPr>
            <a:r>
              <a:rPr lang="en-US" dirty="0" smtClean="0"/>
              <a:t>Should only be used from a single thread</a:t>
            </a:r>
            <a:endParaRPr lang="en-US" dirty="0" smtClean="0"/>
          </a:p>
          <a:p>
            <a:pPr marL="800100" lvl="1" indent="-342900"/>
            <a:endParaRPr lang="en-US" dirty="0" smtClean="0"/>
          </a:p>
          <a:p>
            <a:pPr marL="342900" indent="-342900">
              <a:buFont typeface="Arial" panose="020B0604020202020204" pitchFamily="34" charset="0"/>
              <a:buChar char="•"/>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886505"/>
            <a:ext cx="3857143" cy="2438095"/>
          </a:xfrm>
          <a:prstGeom prst="rect">
            <a:avLst/>
          </a:prstGeom>
        </p:spPr>
      </p:pic>
    </p:spTree>
    <p:extLst>
      <p:ext uri="{BB962C8B-B14F-4D97-AF65-F5344CB8AC3E}">
        <p14:creationId xmlns:p14="http://schemas.microsoft.com/office/powerpoint/2010/main" val="140668230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Patterns</a:t>
            </a:r>
            <a:endParaRPr lang="en-US" dirty="0"/>
          </a:p>
        </p:txBody>
      </p:sp>
      <p:sp>
        <p:nvSpPr>
          <p:cNvPr id="3" name="Content Placeholder 2"/>
          <p:cNvSpPr>
            <a:spLocks noGrp="1"/>
          </p:cNvSpPr>
          <p:nvPr>
            <p:ph sz="half" idx="1"/>
          </p:nvPr>
        </p:nvSpPr>
        <p:spPr>
          <a:xfrm>
            <a:off x="665074" y="1574800"/>
            <a:ext cx="3983126" cy="4525963"/>
          </a:xfrm>
        </p:spPr>
        <p:txBody>
          <a:bodyPr>
            <a:normAutofit/>
          </a:bodyPr>
          <a:lstStyle/>
          <a:p>
            <a:pPr marL="342900" indent="-342900">
              <a:buFont typeface="Arial" panose="020B0604020202020204" pitchFamily="34" charset="0"/>
              <a:buChar char="•"/>
            </a:pPr>
            <a:r>
              <a:rPr lang="en-US" sz="2400" dirty="0"/>
              <a:t>PUB and SUB</a:t>
            </a:r>
          </a:p>
          <a:p>
            <a:pPr marL="342900" indent="-342900">
              <a:buFont typeface="Arial" panose="020B0604020202020204" pitchFamily="34" charset="0"/>
              <a:buChar char="•"/>
            </a:pPr>
            <a:r>
              <a:rPr lang="en-US" sz="2400" dirty="0"/>
              <a:t>REQ and REP</a:t>
            </a:r>
          </a:p>
          <a:p>
            <a:pPr marL="342900" indent="-342900">
              <a:buFont typeface="Arial" panose="020B0604020202020204" pitchFamily="34" charset="0"/>
              <a:buChar char="•"/>
            </a:pPr>
            <a:r>
              <a:rPr lang="en-US" sz="2400" dirty="0"/>
              <a:t>REQ and ROUTER</a:t>
            </a:r>
          </a:p>
          <a:p>
            <a:pPr marL="342900" indent="-342900">
              <a:buFont typeface="Arial" panose="020B0604020202020204" pitchFamily="34" charset="0"/>
              <a:buChar char="•"/>
            </a:pPr>
            <a:r>
              <a:rPr lang="en-US" sz="2400" dirty="0"/>
              <a:t>DEALER and REP</a:t>
            </a:r>
          </a:p>
          <a:p>
            <a:pPr marL="342900" indent="-342900">
              <a:buFont typeface="Arial" panose="020B0604020202020204" pitchFamily="34" charset="0"/>
              <a:buChar char="•"/>
            </a:pPr>
            <a:r>
              <a:rPr lang="en-US" sz="2400" dirty="0"/>
              <a:t>DEALER and ROUTER</a:t>
            </a:r>
          </a:p>
        </p:txBody>
      </p:sp>
      <p:sp>
        <p:nvSpPr>
          <p:cNvPr id="5" name="Content Placeholder 2"/>
          <p:cNvSpPr>
            <a:spLocks noGrp="1"/>
          </p:cNvSpPr>
          <p:nvPr>
            <p:ph sz="half" idx="1"/>
          </p:nvPr>
        </p:nvSpPr>
        <p:spPr>
          <a:xfrm>
            <a:off x="4398874" y="1600200"/>
            <a:ext cx="3983126" cy="4525963"/>
          </a:xfrm>
        </p:spPr>
        <p:txBody>
          <a:bodyPr>
            <a:normAutofit/>
          </a:bodyPr>
          <a:lstStyle/>
          <a:p>
            <a:pPr marL="342900" indent="-342900">
              <a:buFont typeface="Arial" panose="020B0604020202020204" pitchFamily="34" charset="0"/>
              <a:buChar char="•"/>
            </a:pPr>
            <a:r>
              <a:rPr lang="en-US" sz="2400" dirty="0"/>
              <a:t>DEALER and DEALER</a:t>
            </a:r>
          </a:p>
          <a:p>
            <a:pPr marL="342900" indent="-342900">
              <a:buFont typeface="Arial" panose="020B0604020202020204" pitchFamily="34" charset="0"/>
              <a:buChar char="•"/>
            </a:pPr>
            <a:r>
              <a:rPr lang="en-US" sz="2400" dirty="0"/>
              <a:t>ROUTER and ROUTER</a:t>
            </a:r>
          </a:p>
          <a:p>
            <a:pPr marL="342900" indent="-342900">
              <a:buFont typeface="Arial" panose="020B0604020202020204" pitchFamily="34" charset="0"/>
              <a:buChar char="•"/>
            </a:pPr>
            <a:r>
              <a:rPr lang="en-US" sz="2400" dirty="0"/>
              <a:t>PUSH and PULL</a:t>
            </a:r>
          </a:p>
          <a:p>
            <a:pPr marL="342900" indent="-342900">
              <a:buFont typeface="Arial" panose="020B0604020202020204" pitchFamily="34" charset="0"/>
              <a:buChar char="•"/>
            </a:pPr>
            <a:r>
              <a:rPr lang="en-US" sz="2400" dirty="0"/>
              <a:t>PAIR and PAIR</a:t>
            </a:r>
            <a:endParaRPr lang="en-US" sz="2400" dirty="0"/>
          </a:p>
        </p:txBody>
      </p:sp>
    </p:spTree>
    <p:extLst>
      <p:ext uri="{BB962C8B-B14F-4D97-AF65-F5344CB8AC3E}">
        <p14:creationId xmlns:p14="http://schemas.microsoft.com/office/powerpoint/2010/main" val="46966664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ZeroMQ</a:t>
            </a:r>
            <a:r>
              <a:rPr lang="en-US" dirty="0" smtClean="0"/>
              <a:t> on </a:t>
            </a:r>
            <a:r>
              <a:rPr lang="en-US" dirty="0" err="1" smtClean="0"/>
              <a:t>.net</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err="1" smtClean="0"/>
              <a:t>fszmq</a:t>
            </a:r>
            <a:endParaRPr lang="en-US" dirty="0" smtClean="0"/>
          </a:p>
          <a:p>
            <a:pPr marL="800100" lvl="1" indent="-342900"/>
            <a:r>
              <a:rPr lang="en-US" dirty="0" smtClean="0"/>
              <a:t>Built for F#, but works with other </a:t>
            </a:r>
            <a:r>
              <a:rPr lang="en-US" dirty="0" err="1" smtClean="0"/>
              <a:t>.net</a:t>
            </a:r>
            <a:r>
              <a:rPr lang="en-US" dirty="0" smtClean="0"/>
              <a:t> languages</a:t>
            </a:r>
          </a:p>
          <a:p>
            <a:pPr marL="800100" lvl="1" indent="-342900"/>
            <a:r>
              <a:rPr lang="en-US" dirty="0" smtClean="0"/>
              <a:t>Supports </a:t>
            </a:r>
            <a:r>
              <a:rPr lang="en-US" dirty="0" err="1" smtClean="0"/>
              <a:t>ZeroMQ</a:t>
            </a:r>
            <a:r>
              <a:rPr lang="en-US" dirty="0" smtClean="0"/>
              <a:t> 4.0.4 and older</a:t>
            </a:r>
            <a:endParaRPr lang="en-US" dirty="0"/>
          </a:p>
          <a:p>
            <a:pPr marL="342900" indent="-342900">
              <a:buFont typeface="Arial" panose="020B0604020202020204" pitchFamily="34" charset="0"/>
              <a:buChar char="•"/>
            </a:pPr>
            <a:r>
              <a:rPr lang="en-US" dirty="0" err="1" smtClean="0"/>
              <a:t>clrzmq</a:t>
            </a:r>
            <a:endParaRPr lang="en-US" dirty="0" smtClean="0"/>
          </a:p>
          <a:p>
            <a:pPr marL="800100" lvl="1" indent="-342900"/>
            <a:r>
              <a:rPr lang="en-US" dirty="0" smtClean="0"/>
              <a:t>Last updated in November, 2012</a:t>
            </a:r>
          </a:p>
          <a:p>
            <a:pPr marL="800100" lvl="1" indent="-342900"/>
            <a:r>
              <a:rPr lang="en-US" dirty="0" smtClean="0"/>
              <a:t>Latest version is a Release Candidate, using </a:t>
            </a:r>
            <a:r>
              <a:rPr lang="en-US" dirty="0" err="1" smtClean="0"/>
              <a:t>ZeroMQ</a:t>
            </a:r>
            <a:r>
              <a:rPr lang="en-US" dirty="0" smtClean="0"/>
              <a:t> 3.2.2</a:t>
            </a:r>
          </a:p>
          <a:p>
            <a:pPr marL="342900" indent="-342900">
              <a:buFont typeface="Arial" panose="020B0604020202020204" pitchFamily="34" charset="0"/>
              <a:buChar char="•"/>
            </a:pPr>
            <a:r>
              <a:rPr lang="en-US" dirty="0" err="1" smtClean="0"/>
              <a:t>NetMQ</a:t>
            </a:r>
            <a:endParaRPr lang="en-US" dirty="0" smtClean="0"/>
          </a:p>
          <a:p>
            <a:pPr marL="800100" lvl="1" indent="-342900"/>
            <a:r>
              <a:rPr lang="en-US" dirty="0" smtClean="0"/>
              <a:t>Full port of </a:t>
            </a:r>
            <a:r>
              <a:rPr lang="en-US" dirty="0" err="1" smtClean="0"/>
              <a:t>ZeroMQ</a:t>
            </a:r>
            <a:r>
              <a:rPr lang="en-US" smtClean="0"/>
              <a:t> in C#</a:t>
            </a:r>
            <a:endParaRPr lang="en-US" dirty="0" smtClean="0"/>
          </a:p>
          <a:p>
            <a:pPr marL="800100" lvl="1" indent="-342900"/>
            <a:r>
              <a:rPr lang="en-US" dirty="0" smtClean="0"/>
              <a:t>Relatively new, not yet production ready</a:t>
            </a:r>
            <a:endParaRPr lang="en-US" dirty="0"/>
          </a:p>
        </p:txBody>
      </p:sp>
    </p:spTree>
    <p:extLst>
      <p:ext uri="{BB962C8B-B14F-4D97-AF65-F5344CB8AC3E}">
        <p14:creationId xmlns:p14="http://schemas.microsoft.com/office/powerpoint/2010/main" val="9763140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Patterns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5127343"/>
              </p:ext>
            </p:extLst>
          </p:nvPr>
        </p:nvGraphicFramePr>
        <p:xfrm>
          <a:off x="1600200" y="2286000"/>
          <a:ext cx="57912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879189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Patterns</a:t>
            </a:r>
            <a:endParaRPr lang="en-US" dirty="0"/>
          </a:p>
        </p:txBody>
      </p:sp>
      <p:grpSp>
        <p:nvGrpSpPr>
          <p:cNvPr id="10" name="Group 9"/>
          <p:cNvGrpSpPr/>
          <p:nvPr/>
        </p:nvGrpSpPr>
        <p:grpSpPr>
          <a:xfrm rot="5400000">
            <a:off x="3827377" y="3764368"/>
            <a:ext cx="949432" cy="431096"/>
            <a:chOff x="2133538" y="40517"/>
            <a:chExt cx="1442473" cy="780666"/>
          </a:xfrm>
        </p:grpSpPr>
        <p:sp>
          <p:nvSpPr>
            <p:cNvPr id="14" name="Right Arrow 13"/>
            <p:cNvSpPr/>
            <p:nvPr/>
          </p:nvSpPr>
          <p:spPr>
            <a:xfrm>
              <a:off x="2133538" y="40517"/>
              <a:ext cx="1442473" cy="780666"/>
            </a:xfrm>
            <a:prstGeom prst="rightArrow">
              <a:avLst>
                <a:gd name="adj1" fmla="val 60000"/>
                <a:gd name="adj2" fmla="val 50000"/>
              </a:avLst>
            </a:pr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15" name="Right Arrow 6"/>
            <p:cNvSpPr/>
            <p:nvPr/>
          </p:nvSpPr>
          <p:spPr>
            <a:xfrm>
              <a:off x="2133538" y="196650"/>
              <a:ext cx="1208273" cy="468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p:txBody>
        </p:sp>
      </p:grpSp>
      <p:grpSp>
        <p:nvGrpSpPr>
          <p:cNvPr id="26" name="Group 25"/>
          <p:cNvGrpSpPr/>
          <p:nvPr/>
        </p:nvGrpSpPr>
        <p:grpSpPr>
          <a:xfrm>
            <a:off x="1676400" y="3969658"/>
            <a:ext cx="1528295" cy="1528295"/>
            <a:chOff x="584" y="367456"/>
            <a:chExt cx="2313086" cy="2313086"/>
          </a:xfrm>
        </p:grpSpPr>
        <p:sp>
          <p:nvSpPr>
            <p:cNvPr id="27" name="Oval 26"/>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8"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SUB</a:t>
              </a:r>
              <a:endParaRPr lang="en-US" sz="3200" kern="1200" dirty="0"/>
            </a:p>
          </p:txBody>
        </p:sp>
      </p:grpSp>
      <p:grpSp>
        <p:nvGrpSpPr>
          <p:cNvPr id="29" name="Group 28"/>
          <p:cNvGrpSpPr/>
          <p:nvPr/>
        </p:nvGrpSpPr>
        <p:grpSpPr>
          <a:xfrm>
            <a:off x="3537946" y="4567705"/>
            <a:ext cx="1528295" cy="1528295"/>
            <a:chOff x="584" y="367456"/>
            <a:chExt cx="2313086" cy="2313086"/>
          </a:xfrm>
        </p:grpSpPr>
        <p:sp>
          <p:nvSpPr>
            <p:cNvPr id="30" name="Oval 29"/>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1"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SUB</a:t>
              </a:r>
              <a:endParaRPr lang="en-US" sz="3200" kern="1200" dirty="0"/>
            </a:p>
          </p:txBody>
        </p:sp>
      </p:grpSp>
      <p:grpSp>
        <p:nvGrpSpPr>
          <p:cNvPr id="32" name="Group 31"/>
          <p:cNvGrpSpPr/>
          <p:nvPr/>
        </p:nvGrpSpPr>
        <p:grpSpPr>
          <a:xfrm>
            <a:off x="5405905" y="3969658"/>
            <a:ext cx="1528295" cy="1528295"/>
            <a:chOff x="584" y="367456"/>
            <a:chExt cx="2313086" cy="2313086"/>
          </a:xfrm>
        </p:grpSpPr>
        <p:sp>
          <p:nvSpPr>
            <p:cNvPr id="33" name="Oval 32"/>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4"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SUB</a:t>
              </a:r>
              <a:endParaRPr lang="en-US" sz="3200" kern="1200" dirty="0"/>
            </a:p>
          </p:txBody>
        </p:sp>
      </p:grpSp>
      <p:grpSp>
        <p:nvGrpSpPr>
          <p:cNvPr id="35" name="Group 34"/>
          <p:cNvGrpSpPr/>
          <p:nvPr/>
        </p:nvGrpSpPr>
        <p:grpSpPr>
          <a:xfrm>
            <a:off x="3537946" y="1857252"/>
            <a:ext cx="1528295" cy="1528295"/>
            <a:chOff x="584" y="367456"/>
            <a:chExt cx="2313086" cy="2313086"/>
          </a:xfrm>
        </p:grpSpPr>
        <p:sp>
          <p:nvSpPr>
            <p:cNvPr id="36" name="Oval 35"/>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7"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PUB</a:t>
              </a:r>
              <a:endParaRPr lang="en-US" sz="3200" kern="1200" dirty="0"/>
            </a:p>
          </p:txBody>
        </p:sp>
      </p:grpSp>
      <p:grpSp>
        <p:nvGrpSpPr>
          <p:cNvPr id="38" name="Group 37"/>
          <p:cNvGrpSpPr/>
          <p:nvPr/>
        </p:nvGrpSpPr>
        <p:grpSpPr>
          <a:xfrm rot="7846338">
            <a:off x="2780314" y="3397559"/>
            <a:ext cx="949432" cy="431096"/>
            <a:chOff x="2133538" y="40517"/>
            <a:chExt cx="1442473" cy="780666"/>
          </a:xfrm>
        </p:grpSpPr>
        <p:sp>
          <p:nvSpPr>
            <p:cNvPr id="39" name="Right Arrow 38"/>
            <p:cNvSpPr/>
            <p:nvPr/>
          </p:nvSpPr>
          <p:spPr>
            <a:xfrm>
              <a:off x="2133538" y="40517"/>
              <a:ext cx="1442473" cy="780666"/>
            </a:xfrm>
            <a:prstGeom prst="rightArrow">
              <a:avLst>
                <a:gd name="adj1" fmla="val 60000"/>
                <a:gd name="adj2" fmla="val 50000"/>
              </a:avLst>
            </a:pr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40" name="Right Arrow 6"/>
            <p:cNvSpPr/>
            <p:nvPr/>
          </p:nvSpPr>
          <p:spPr>
            <a:xfrm>
              <a:off x="2133538" y="196650"/>
              <a:ext cx="1208273" cy="468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p:txBody>
        </p:sp>
      </p:grpSp>
      <p:grpSp>
        <p:nvGrpSpPr>
          <p:cNvPr id="41" name="Group 40"/>
          <p:cNvGrpSpPr/>
          <p:nvPr/>
        </p:nvGrpSpPr>
        <p:grpSpPr>
          <a:xfrm rot="3028462">
            <a:off x="4827312" y="3483255"/>
            <a:ext cx="949432" cy="431096"/>
            <a:chOff x="2133538" y="40517"/>
            <a:chExt cx="1442473" cy="780666"/>
          </a:xfrm>
        </p:grpSpPr>
        <p:sp>
          <p:nvSpPr>
            <p:cNvPr id="42" name="Right Arrow 41"/>
            <p:cNvSpPr/>
            <p:nvPr/>
          </p:nvSpPr>
          <p:spPr>
            <a:xfrm>
              <a:off x="2133538" y="40517"/>
              <a:ext cx="1442473" cy="780666"/>
            </a:xfrm>
            <a:prstGeom prst="rightArrow">
              <a:avLst>
                <a:gd name="adj1" fmla="val 60000"/>
                <a:gd name="adj2" fmla="val 50000"/>
              </a:avLst>
            </a:pr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43" name="Right Arrow 6"/>
            <p:cNvSpPr/>
            <p:nvPr/>
          </p:nvSpPr>
          <p:spPr>
            <a:xfrm>
              <a:off x="2133538" y="196650"/>
              <a:ext cx="1208273" cy="468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p:txBody>
        </p:sp>
      </p:grpSp>
    </p:spTree>
    <p:extLst>
      <p:ext uri="{BB962C8B-B14F-4D97-AF65-F5344CB8AC3E}">
        <p14:creationId xmlns:p14="http://schemas.microsoft.com/office/powerpoint/2010/main" val="79370700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Patterns</a:t>
            </a:r>
            <a:endParaRPr lang="en-US" dirty="0"/>
          </a:p>
        </p:txBody>
      </p:sp>
      <p:grpSp>
        <p:nvGrpSpPr>
          <p:cNvPr id="5" name="Group 4"/>
          <p:cNvGrpSpPr/>
          <p:nvPr/>
        </p:nvGrpSpPr>
        <p:grpSpPr>
          <a:xfrm>
            <a:off x="832429" y="2514600"/>
            <a:ext cx="1528295" cy="1528295"/>
            <a:chOff x="584" y="367456"/>
            <a:chExt cx="2313086" cy="2313086"/>
          </a:xfrm>
        </p:grpSpPr>
        <p:sp>
          <p:nvSpPr>
            <p:cNvPr id="6" name="Oval 5"/>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p:txBody>
        </p:sp>
      </p:grpSp>
      <p:grpSp>
        <p:nvGrpSpPr>
          <p:cNvPr id="8" name="Group 7"/>
          <p:cNvGrpSpPr/>
          <p:nvPr/>
        </p:nvGrpSpPr>
        <p:grpSpPr>
          <a:xfrm>
            <a:off x="2585029" y="3063199"/>
            <a:ext cx="949432" cy="431096"/>
            <a:chOff x="2133538" y="40517"/>
            <a:chExt cx="1442473" cy="780666"/>
          </a:xfrm>
        </p:grpSpPr>
        <p:sp>
          <p:nvSpPr>
            <p:cNvPr id="9" name="Right Arrow 8"/>
            <p:cNvSpPr/>
            <p:nvPr/>
          </p:nvSpPr>
          <p:spPr>
            <a:xfrm>
              <a:off x="2133538" y="40517"/>
              <a:ext cx="1442473" cy="780666"/>
            </a:xfrm>
            <a:prstGeom prst="rightArrow">
              <a:avLst>
                <a:gd name="adj1" fmla="val 60000"/>
                <a:gd name="adj2" fmla="val 50000"/>
              </a:avLst>
            </a:pr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10" name="Right Arrow 6"/>
            <p:cNvSpPr/>
            <p:nvPr/>
          </p:nvSpPr>
          <p:spPr>
            <a:xfrm>
              <a:off x="2133538" y="196650"/>
              <a:ext cx="1208273" cy="468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p:txBody>
        </p:sp>
      </p:grpSp>
      <p:grpSp>
        <p:nvGrpSpPr>
          <p:cNvPr id="11" name="Group 10"/>
          <p:cNvGrpSpPr/>
          <p:nvPr/>
        </p:nvGrpSpPr>
        <p:grpSpPr>
          <a:xfrm>
            <a:off x="3657600" y="2537670"/>
            <a:ext cx="1528295" cy="1528295"/>
            <a:chOff x="584" y="367456"/>
            <a:chExt cx="2313086" cy="2313086"/>
          </a:xfrm>
        </p:grpSpPr>
        <p:sp>
          <p:nvSpPr>
            <p:cNvPr id="12" name="Oval 11"/>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p:txBody>
        </p:sp>
      </p:grpSp>
      <p:grpSp>
        <p:nvGrpSpPr>
          <p:cNvPr id="14" name="Group 13"/>
          <p:cNvGrpSpPr/>
          <p:nvPr/>
        </p:nvGrpSpPr>
        <p:grpSpPr>
          <a:xfrm>
            <a:off x="5410200" y="3086269"/>
            <a:ext cx="949432" cy="431096"/>
            <a:chOff x="2133538" y="40517"/>
            <a:chExt cx="1442473" cy="780666"/>
          </a:xfrm>
        </p:grpSpPr>
        <p:sp>
          <p:nvSpPr>
            <p:cNvPr id="15" name="Right Arrow 14"/>
            <p:cNvSpPr/>
            <p:nvPr/>
          </p:nvSpPr>
          <p:spPr>
            <a:xfrm>
              <a:off x="2133538" y="40517"/>
              <a:ext cx="1442473" cy="780666"/>
            </a:xfrm>
            <a:prstGeom prst="rightArrow">
              <a:avLst>
                <a:gd name="adj1" fmla="val 60000"/>
                <a:gd name="adj2" fmla="val 50000"/>
              </a:avLst>
            </a:pr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16" name="Right Arrow 6"/>
            <p:cNvSpPr/>
            <p:nvPr/>
          </p:nvSpPr>
          <p:spPr>
            <a:xfrm>
              <a:off x="2133538" y="196650"/>
              <a:ext cx="1208273" cy="468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p:txBody>
        </p:sp>
      </p:grpSp>
      <p:grpSp>
        <p:nvGrpSpPr>
          <p:cNvPr id="17" name="Group 16"/>
          <p:cNvGrpSpPr/>
          <p:nvPr/>
        </p:nvGrpSpPr>
        <p:grpSpPr>
          <a:xfrm>
            <a:off x="6553200" y="2514600"/>
            <a:ext cx="1528295" cy="1528295"/>
            <a:chOff x="584" y="367456"/>
            <a:chExt cx="2313086" cy="2313086"/>
          </a:xfrm>
        </p:grpSpPr>
        <p:sp>
          <p:nvSpPr>
            <p:cNvPr id="18" name="Oval 17"/>
            <p:cNvSpPr/>
            <p:nvPr/>
          </p:nvSpPr>
          <p:spPr>
            <a:xfrm>
              <a:off x="584" y="367456"/>
              <a:ext cx="2313086" cy="2313086"/>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9" name="Oval 4"/>
            <p:cNvSpPr/>
            <p:nvPr/>
          </p:nvSpPr>
          <p:spPr>
            <a:xfrm>
              <a:off x="339328" y="706200"/>
              <a:ext cx="1635598" cy="1635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p:txBody>
        </p:sp>
      </p:grpSp>
      <p:sp>
        <p:nvSpPr>
          <p:cNvPr id="20" name="TextBox 19"/>
          <p:cNvSpPr txBox="1"/>
          <p:nvPr/>
        </p:nvSpPr>
        <p:spPr>
          <a:xfrm>
            <a:off x="2819400" y="1701225"/>
            <a:ext cx="3200400" cy="584775"/>
          </a:xfrm>
          <a:prstGeom prst="rect">
            <a:avLst/>
          </a:prstGeom>
          <a:noFill/>
        </p:spPr>
        <p:txBody>
          <a:bodyPr wrap="square" rtlCol="0">
            <a:spAutoFit/>
          </a:bodyPr>
          <a:lstStyle/>
          <a:p>
            <a:pPr algn="ctr"/>
            <a:r>
              <a:rPr lang="en-US" sz="3200" dirty="0" smtClean="0">
                <a:latin typeface="+mj-lt"/>
              </a:rPr>
              <a:t>Pipeline</a:t>
            </a:r>
            <a:endParaRPr lang="en-US" sz="3200" dirty="0">
              <a:latin typeface="+mj-lt"/>
            </a:endParaRPr>
          </a:p>
        </p:txBody>
      </p:sp>
      <p:grpSp>
        <p:nvGrpSpPr>
          <p:cNvPr id="21" name="Group 20"/>
          <p:cNvGrpSpPr/>
          <p:nvPr/>
        </p:nvGrpSpPr>
        <p:grpSpPr>
          <a:xfrm rot="2416034">
            <a:off x="2507954" y="4118799"/>
            <a:ext cx="949432" cy="431096"/>
            <a:chOff x="2133538" y="40517"/>
            <a:chExt cx="1442473" cy="780666"/>
          </a:xfrm>
          <a:noFill/>
        </p:grpSpPr>
        <p:sp>
          <p:nvSpPr>
            <p:cNvPr id="22" name="Right Arrow 21"/>
            <p:cNvSpPr/>
            <p:nvPr/>
          </p:nvSpPr>
          <p:spPr>
            <a:xfrm>
              <a:off x="2133538" y="40517"/>
              <a:ext cx="1442473" cy="780666"/>
            </a:xfrm>
            <a:prstGeom prst="rightArrow">
              <a:avLst>
                <a:gd name="adj1" fmla="val 60000"/>
                <a:gd name="adj2" fmla="val 50000"/>
              </a:avLst>
            </a:prstGeom>
            <a:grpFill/>
            <a:ln w="12700">
              <a:solidFill>
                <a:schemeClr val="tx2">
                  <a:lumMod val="60000"/>
                  <a:lumOff val="40000"/>
                </a:schemeClr>
              </a:solidFill>
              <a:prstDash val="dash"/>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23" name="Right Arrow 6"/>
            <p:cNvSpPr/>
            <p:nvPr/>
          </p:nvSpPr>
          <p:spPr>
            <a:xfrm>
              <a:off x="2133538" y="196650"/>
              <a:ext cx="1208273" cy="468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p:txBody>
        </p:sp>
      </p:grpSp>
      <p:sp>
        <p:nvSpPr>
          <p:cNvPr id="25" name="Oval 24"/>
          <p:cNvSpPr/>
          <p:nvPr/>
        </p:nvSpPr>
        <p:spPr>
          <a:xfrm>
            <a:off x="3703867" y="4294565"/>
            <a:ext cx="1528295" cy="1528295"/>
          </a:xfrm>
          <a:prstGeom prst="ellipse">
            <a:avLst/>
          </a:prstGeom>
          <a:noFill/>
          <a:ln>
            <a:solidFill>
              <a:schemeClr val="tx2">
                <a:lumMod val="60000"/>
                <a:lumOff val="40000"/>
              </a:schemeClr>
            </a:solidFill>
            <a:prstDash val="dash"/>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grpSp>
        <p:nvGrpSpPr>
          <p:cNvPr id="27" name="Group 26"/>
          <p:cNvGrpSpPr/>
          <p:nvPr/>
        </p:nvGrpSpPr>
        <p:grpSpPr>
          <a:xfrm rot="19800000">
            <a:off x="5452349" y="4118800"/>
            <a:ext cx="949432" cy="431096"/>
            <a:chOff x="2133538" y="40517"/>
            <a:chExt cx="1442473" cy="780666"/>
          </a:xfrm>
          <a:noFill/>
        </p:grpSpPr>
        <p:sp>
          <p:nvSpPr>
            <p:cNvPr id="28" name="Right Arrow 27"/>
            <p:cNvSpPr/>
            <p:nvPr/>
          </p:nvSpPr>
          <p:spPr>
            <a:xfrm>
              <a:off x="2133538" y="40517"/>
              <a:ext cx="1442473" cy="780666"/>
            </a:xfrm>
            <a:prstGeom prst="rightArrow">
              <a:avLst>
                <a:gd name="adj1" fmla="val 60000"/>
                <a:gd name="adj2" fmla="val 50000"/>
              </a:avLst>
            </a:prstGeom>
            <a:grpFill/>
            <a:ln w="12700">
              <a:solidFill>
                <a:schemeClr val="tx2">
                  <a:lumMod val="60000"/>
                  <a:lumOff val="40000"/>
                </a:schemeClr>
              </a:solidFill>
              <a:prstDash val="dash"/>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29" name="Right Arrow 6"/>
            <p:cNvSpPr/>
            <p:nvPr/>
          </p:nvSpPr>
          <p:spPr>
            <a:xfrm>
              <a:off x="2133538" y="196650"/>
              <a:ext cx="1208273" cy="468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p:txBody>
        </p:sp>
      </p:grpSp>
    </p:spTree>
    <p:extLst>
      <p:ext uri="{BB962C8B-B14F-4D97-AF65-F5344CB8AC3E}">
        <p14:creationId xmlns:p14="http://schemas.microsoft.com/office/powerpoint/2010/main" val="281927665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1037</TotalTime>
  <Words>254</Words>
  <Application>Microsoft Office PowerPoint</Application>
  <PresentationFormat>On-screen Show (4:3)</PresentationFormat>
  <Paragraphs>64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Essential</vt:lpstr>
      <vt:lpstr>ZeroMQ</vt:lpstr>
      <vt:lpstr>What is it?</vt:lpstr>
      <vt:lpstr>The Zen of Zero</vt:lpstr>
      <vt:lpstr>Sockets</vt:lpstr>
      <vt:lpstr>Valid Patterns</vt:lpstr>
      <vt:lpstr>ZeroMQ on .net</vt:lpstr>
      <vt:lpstr>Built-in Patterns</vt:lpstr>
      <vt:lpstr>Built-in Patterns</vt:lpstr>
      <vt:lpstr>Built-in Patterns</vt:lpstr>
      <vt:lpstr>Scaling</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ZeroMQ</dc:title>
  <dc:creator>Ryan Hauert</dc:creator>
  <cp:lastModifiedBy>Ryan Hauert</cp:lastModifiedBy>
  <cp:revision>40</cp:revision>
  <dcterms:created xsi:type="dcterms:W3CDTF">2006-08-16T00:00:00Z</dcterms:created>
  <dcterms:modified xsi:type="dcterms:W3CDTF">2014-03-21T01:52:02Z</dcterms:modified>
</cp:coreProperties>
</file>