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3" r:id="rId7"/>
    <p:sldId id="264" r:id="rId8"/>
    <p:sldId id="262"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81" d="100"/>
          <a:sy n="81" d="100"/>
        </p:scale>
        <p:origin x="126" y="2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B5A971B-21B0-4BA2-B803-A0010BD2139F}" type="datetimeFigureOut">
              <a:rPr lang="en-US" smtClean="0"/>
              <a:t>11/15/2016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4F360A-3A2A-4FA7-B7CE-3F0ED21E6BCF}" type="slidenum">
              <a:rPr lang="en-US" smtClean="0"/>
              <a:t>‹#›</a:t>
            </a:fld>
            <a:endParaRPr lang="en-US"/>
          </a:p>
        </p:txBody>
      </p:sp>
    </p:spTree>
    <p:extLst>
      <p:ext uri="{BB962C8B-B14F-4D97-AF65-F5344CB8AC3E}">
        <p14:creationId xmlns:p14="http://schemas.microsoft.com/office/powerpoint/2010/main" val="25871169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B5A971B-21B0-4BA2-B803-A0010BD2139F}" type="datetimeFigureOut">
              <a:rPr lang="en-US" smtClean="0"/>
              <a:t>11/15/2016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4F360A-3A2A-4FA7-B7CE-3F0ED21E6BCF}" type="slidenum">
              <a:rPr lang="en-US" smtClean="0"/>
              <a:t>‹#›</a:t>
            </a:fld>
            <a:endParaRPr lang="en-US"/>
          </a:p>
        </p:txBody>
      </p:sp>
    </p:spTree>
    <p:extLst>
      <p:ext uri="{BB962C8B-B14F-4D97-AF65-F5344CB8AC3E}">
        <p14:creationId xmlns:p14="http://schemas.microsoft.com/office/powerpoint/2010/main" val="9130346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B5A971B-21B0-4BA2-B803-A0010BD2139F}" type="datetimeFigureOut">
              <a:rPr lang="en-US" smtClean="0"/>
              <a:t>11/15/2016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4F360A-3A2A-4FA7-B7CE-3F0ED21E6BCF}" type="slidenum">
              <a:rPr lang="en-US" smtClean="0"/>
              <a:t>‹#›</a:t>
            </a:fld>
            <a:endParaRPr lang="en-US"/>
          </a:p>
        </p:txBody>
      </p:sp>
    </p:spTree>
    <p:extLst>
      <p:ext uri="{BB962C8B-B14F-4D97-AF65-F5344CB8AC3E}">
        <p14:creationId xmlns:p14="http://schemas.microsoft.com/office/powerpoint/2010/main" val="17930756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B5A971B-21B0-4BA2-B803-A0010BD2139F}" type="datetimeFigureOut">
              <a:rPr lang="en-US" smtClean="0"/>
              <a:t>11/15/2016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4F360A-3A2A-4FA7-B7CE-3F0ED21E6BCF}"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6594859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B5A971B-21B0-4BA2-B803-A0010BD2139F}" type="datetimeFigureOut">
              <a:rPr lang="en-US" smtClean="0"/>
              <a:t>11/15/2016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4F360A-3A2A-4FA7-B7CE-3F0ED21E6BCF}" type="slidenum">
              <a:rPr lang="en-US" smtClean="0"/>
              <a:t>‹#›</a:t>
            </a:fld>
            <a:endParaRPr lang="en-US"/>
          </a:p>
        </p:txBody>
      </p:sp>
    </p:spTree>
    <p:extLst>
      <p:ext uri="{BB962C8B-B14F-4D97-AF65-F5344CB8AC3E}">
        <p14:creationId xmlns:p14="http://schemas.microsoft.com/office/powerpoint/2010/main" val="34879559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B5A971B-21B0-4BA2-B803-A0010BD2139F}" type="datetimeFigureOut">
              <a:rPr lang="en-US" smtClean="0"/>
              <a:t>11/15/2016</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4F360A-3A2A-4FA7-B7CE-3F0ED21E6BCF}" type="slidenum">
              <a:rPr lang="en-US" smtClean="0"/>
              <a:t>‹#›</a:t>
            </a:fld>
            <a:endParaRPr lang="en-US"/>
          </a:p>
        </p:txBody>
      </p:sp>
    </p:spTree>
    <p:extLst>
      <p:ext uri="{BB962C8B-B14F-4D97-AF65-F5344CB8AC3E}">
        <p14:creationId xmlns:p14="http://schemas.microsoft.com/office/powerpoint/2010/main" val="13280752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B5A971B-21B0-4BA2-B803-A0010BD2139F}" type="datetimeFigureOut">
              <a:rPr lang="en-US" smtClean="0"/>
              <a:t>11/15/2016</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4F360A-3A2A-4FA7-B7CE-3F0ED21E6BCF}" type="slidenum">
              <a:rPr lang="en-US" smtClean="0"/>
              <a:t>‹#›</a:t>
            </a:fld>
            <a:endParaRPr lang="en-US"/>
          </a:p>
        </p:txBody>
      </p:sp>
    </p:spTree>
    <p:extLst>
      <p:ext uri="{BB962C8B-B14F-4D97-AF65-F5344CB8AC3E}">
        <p14:creationId xmlns:p14="http://schemas.microsoft.com/office/powerpoint/2010/main" val="8338706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B5A971B-21B0-4BA2-B803-A0010BD2139F}" type="datetimeFigureOut">
              <a:rPr lang="en-US" smtClean="0"/>
              <a:t>11/15/2016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4F360A-3A2A-4FA7-B7CE-3F0ED21E6BCF}" type="slidenum">
              <a:rPr lang="en-US" smtClean="0"/>
              <a:t>‹#›</a:t>
            </a:fld>
            <a:endParaRPr lang="en-US"/>
          </a:p>
        </p:txBody>
      </p:sp>
    </p:spTree>
    <p:extLst>
      <p:ext uri="{BB962C8B-B14F-4D97-AF65-F5344CB8AC3E}">
        <p14:creationId xmlns:p14="http://schemas.microsoft.com/office/powerpoint/2010/main" val="41405271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B5A971B-21B0-4BA2-B803-A0010BD2139F}" type="datetimeFigureOut">
              <a:rPr lang="en-US" smtClean="0"/>
              <a:t>11/15/2016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4F360A-3A2A-4FA7-B7CE-3F0ED21E6BCF}" type="slidenum">
              <a:rPr lang="en-US" smtClean="0"/>
              <a:t>‹#›</a:t>
            </a:fld>
            <a:endParaRPr lang="en-US"/>
          </a:p>
        </p:txBody>
      </p:sp>
    </p:spTree>
    <p:extLst>
      <p:ext uri="{BB962C8B-B14F-4D97-AF65-F5344CB8AC3E}">
        <p14:creationId xmlns:p14="http://schemas.microsoft.com/office/powerpoint/2010/main" val="22033422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FB5A971B-21B0-4BA2-B803-A0010BD2139F}" type="datetimeFigureOut">
              <a:rPr lang="en-US" smtClean="0"/>
              <a:t>11/15/2016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4F360A-3A2A-4FA7-B7CE-3F0ED21E6BCF}" type="slidenum">
              <a:rPr lang="en-US" smtClean="0"/>
              <a:t>‹#›</a:t>
            </a:fld>
            <a:endParaRPr lang="en-US"/>
          </a:p>
        </p:txBody>
      </p:sp>
    </p:spTree>
    <p:extLst>
      <p:ext uri="{BB962C8B-B14F-4D97-AF65-F5344CB8AC3E}">
        <p14:creationId xmlns:p14="http://schemas.microsoft.com/office/powerpoint/2010/main" val="38054969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B5A971B-21B0-4BA2-B803-A0010BD2139F}" type="datetimeFigureOut">
              <a:rPr lang="en-US" smtClean="0"/>
              <a:t>11/15/2016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4F360A-3A2A-4FA7-B7CE-3F0ED21E6BCF}" type="slidenum">
              <a:rPr lang="en-US" smtClean="0"/>
              <a:t>‹#›</a:t>
            </a:fld>
            <a:endParaRPr lang="en-US"/>
          </a:p>
        </p:txBody>
      </p:sp>
    </p:spTree>
    <p:extLst>
      <p:ext uri="{BB962C8B-B14F-4D97-AF65-F5344CB8AC3E}">
        <p14:creationId xmlns:p14="http://schemas.microsoft.com/office/powerpoint/2010/main" val="14438260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B5A971B-21B0-4BA2-B803-A0010BD2139F}" type="datetimeFigureOut">
              <a:rPr lang="en-US" smtClean="0"/>
              <a:t>11/15/2016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4F360A-3A2A-4FA7-B7CE-3F0ED21E6BCF}" type="slidenum">
              <a:rPr lang="en-US" smtClean="0"/>
              <a:t>‹#›</a:t>
            </a:fld>
            <a:endParaRPr lang="en-US"/>
          </a:p>
        </p:txBody>
      </p:sp>
    </p:spTree>
    <p:extLst>
      <p:ext uri="{BB962C8B-B14F-4D97-AF65-F5344CB8AC3E}">
        <p14:creationId xmlns:p14="http://schemas.microsoft.com/office/powerpoint/2010/main" val="19865995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B5A971B-21B0-4BA2-B803-A0010BD2139F}" type="datetimeFigureOut">
              <a:rPr lang="en-US" smtClean="0"/>
              <a:t>11/15/2016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A4F360A-3A2A-4FA7-B7CE-3F0ED21E6BCF}" type="slidenum">
              <a:rPr lang="en-US" smtClean="0"/>
              <a:t>‹#›</a:t>
            </a:fld>
            <a:endParaRPr lang="en-US"/>
          </a:p>
        </p:txBody>
      </p:sp>
    </p:spTree>
    <p:extLst>
      <p:ext uri="{BB962C8B-B14F-4D97-AF65-F5344CB8AC3E}">
        <p14:creationId xmlns:p14="http://schemas.microsoft.com/office/powerpoint/2010/main" val="10546433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FB5A971B-21B0-4BA2-B803-A0010BD2139F}" type="datetimeFigureOut">
              <a:rPr lang="en-US" smtClean="0"/>
              <a:t>11/15/2016</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1A4F360A-3A2A-4FA7-B7CE-3F0ED21E6BCF}" type="slidenum">
              <a:rPr lang="en-US" smtClean="0"/>
              <a:t>‹#›</a:t>
            </a:fld>
            <a:endParaRPr lang="en-US"/>
          </a:p>
        </p:txBody>
      </p:sp>
    </p:spTree>
    <p:extLst>
      <p:ext uri="{BB962C8B-B14F-4D97-AF65-F5344CB8AC3E}">
        <p14:creationId xmlns:p14="http://schemas.microsoft.com/office/powerpoint/2010/main" val="2450955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FB5A971B-21B0-4BA2-B803-A0010BD2139F}" type="datetimeFigureOut">
              <a:rPr lang="en-US" smtClean="0"/>
              <a:t>11/15/2016</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1A4F360A-3A2A-4FA7-B7CE-3F0ED21E6BCF}" type="slidenum">
              <a:rPr lang="en-US" smtClean="0"/>
              <a:t>‹#›</a:t>
            </a:fld>
            <a:endParaRPr lang="en-US"/>
          </a:p>
        </p:txBody>
      </p:sp>
    </p:spTree>
    <p:extLst>
      <p:ext uri="{BB962C8B-B14F-4D97-AF65-F5344CB8AC3E}">
        <p14:creationId xmlns:p14="http://schemas.microsoft.com/office/powerpoint/2010/main" val="14762780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FB5A971B-21B0-4BA2-B803-A0010BD2139F}" type="datetimeFigureOut">
              <a:rPr lang="en-US" smtClean="0"/>
              <a:t>11/15/2016</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1A4F360A-3A2A-4FA7-B7CE-3F0ED21E6BCF}" type="slidenum">
              <a:rPr lang="en-US" smtClean="0"/>
              <a:t>‹#›</a:t>
            </a:fld>
            <a:endParaRPr lang="en-US"/>
          </a:p>
        </p:txBody>
      </p:sp>
    </p:spTree>
    <p:extLst>
      <p:ext uri="{BB962C8B-B14F-4D97-AF65-F5344CB8AC3E}">
        <p14:creationId xmlns:p14="http://schemas.microsoft.com/office/powerpoint/2010/main" val="26168892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B5A971B-21B0-4BA2-B803-A0010BD2139F}" type="datetimeFigureOut">
              <a:rPr lang="en-US" smtClean="0"/>
              <a:t>11/15/2016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4F360A-3A2A-4FA7-B7CE-3F0ED21E6BCF}" type="slidenum">
              <a:rPr lang="en-US" smtClean="0"/>
              <a:t>‹#›</a:t>
            </a:fld>
            <a:endParaRPr lang="en-US"/>
          </a:p>
        </p:txBody>
      </p:sp>
    </p:spTree>
    <p:extLst>
      <p:ext uri="{BB962C8B-B14F-4D97-AF65-F5344CB8AC3E}">
        <p14:creationId xmlns:p14="http://schemas.microsoft.com/office/powerpoint/2010/main" val="11346803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FB5A971B-21B0-4BA2-B803-A0010BD2139F}" type="datetimeFigureOut">
              <a:rPr lang="en-US" smtClean="0"/>
              <a:t>11/15/2016</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1A4F360A-3A2A-4FA7-B7CE-3F0ED21E6BCF}" type="slidenum">
              <a:rPr lang="en-US" smtClean="0"/>
              <a:t>‹#›</a:t>
            </a:fld>
            <a:endParaRPr lang="en-US"/>
          </a:p>
        </p:txBody>
      </p:sp>
    </p:spTree>
    <p:extLst>
      <p:ext uri="{BB962C8B-B14F-4D97-AF65-F5344CB8AC3E}">
        <p14:creationId xmlns:p14="http://schemas.microsoft.com/office/powerpoint/2010/main" val="298681802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Dictionary Challenge</a:t>
            </a:r>
            <a:endParaRPr lang="en-US" dirty="0"/>
          </a:p>
        </p:txBody>
      </p:sp>
      <p:sp>
        <p:nvSpPr>
          <p:cNvPr id="3" name="Subtitle 2"/>
          <p:cNvSpPr>
            <a:spLocks noGrp="1"/>
          </p:cNvSpPr>
          <p:nvPr>
            <p:ph type="subTitle" idx="1"/>
          </p:nvPr>
        </p:nvSpPr>
        <p:spPr>
          <a:xfrm>
            <a:off x="1154954" y="4777380"/>
            <a:ext cx="9247829" cy="1587794"/>
          </a:xfrm>
        </p:spPr>
        <p:txBody>
          <a:bodyPr>
            <a:normAutofit fontScale="85000" lnSpcReduction="20000"/>
          </a:bodyPr>
          <a:lstStyle/>
          <a:p>
            <a:r>
              <a:rPr lang="en-US" sz="2500" dirty="0" smtClean="0"/>
              <a:t>Embry-Riddle Aeronautical University</a:t>
            </a:r>
          </a:p>
          <a:p>
            <a:r>
              <a:rPr lang="en-US" sz="2500" dirty="0" smtClean="0"/>
              <a:t>Fall 2016 </a:t>
            </a:r>
          </a:p>
          <a:p>
            <a:r>
              <a:rPr lang="en-US" sz="2500" dirty="0" smtClean="0"/>
              <a:t>CS225 Group Project</a:t>
            </a:r>
          </a:p>
          <a:p>
            <a:r>
              <a:rPr lang="en-US" sz="2500" dirty="0" smtClean="0"/>
              <a:t>Michael Riley and Ryan </a:t>
            </a:r>
            <a:r>
              <a:rPr lang="en-US" sz="2500" dirty="0" err="1" smtClean="0"/>
              <a:t>Herga</a:t>
            </a:r>
            <a:endParaRPr lang="en-US" sz="2500" dirty="0" smtClean="0"/>
          </a:p>
          <a:p>
            <a:endParaRPr lang="en-US" dirty="0"/>
          </a:p>
        </p:txBody>
      </p:sp>
    </p:spTree>
    <p:extLst>
      <p:ext uri="{BB962C8B-B14F-4D97-AF65-F5344CB8AC3E}">
        <p14:creationId xmlns:p14="http://schemas.microsoft.com/office/powerpoint/2010/main" val="11687972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t>
            </a:r>
            <a:r>
              <a:rPr lang="en-US" sz="4000" dirty="0" smtClean="0"/>
              <a:t>rogram Life-Cycle Evolutionary Requirements:</a:t>
            </a:r>
            <a:endParaRPr lang="en-US" sz="4000" dirty="0"/>
          </a:p>
        </p:txBody>
      </p:sp>
      <p:sp>
        <p:nvSpPr>
          <p:cNvPr id="3" name="Content Placeholder 2"/>
          <p:cNvSpPr>
            <a:spLocks noGrp="1"/>
          </p:cNvSpPr>
          <p:nvPr>
            <p:ph idx="1"/>
          </p:nvPr>
        </p:nvSpPr>
        <p:spPr/>
        <p:txBody>
          <a:bodyPr>
            <a:normAutofit fontScale="92500" lnSpcReduction="20000"/>
          </a:bodyPr>
          <a:lstStyle/>
          <a:p>
            <a:pPr lvl="0"/>
            <a:r>
              <a:rPr lang="en-US" dirty="0" smtClean="0"/>
              <a:t>Version 1 – C++</a:t>
            </a:r>
          </a:p>
          <a:p>
            <a:pPr lvl="1"/>
            <a:r>
              <a:rPr lang="en-US" dirty="0" smtClean="0"/>
              <a:t>Provide a console interface</a:t>
            </a:r>
          </a:p>
          <a:p>
            <a:pPr lvl="1"/>
            <a:r>
              <a:rPr lang="en-US" dirty="0" smtClean="0"/>
              <a:t>Perform File IO of dictionary files</a:t>
            </a:r>
          </a:p>
          <a:p>
            <a:pPr lvl="1"/>
            <a:r>
              <a:rPr lang="en-US" dirty="0" smtClean="0"/>
              <a:t>Prompt user to enter a word that corresponds to a definition</a:t>
            </a:r>
          </a:p>
          <a:p>
            <a:r>
              <a:rPr lang="en-US" dirty="0" smtClean="0"/>
              <a:t>Version 2 – C++ Graphic User Interface</a:t>
            </a:r>
          </a:p>
          <a:p>
            <a:pPr lvl="1"/>
            <a:r>
              <a:rPr lang="en-US" dirty="0" smtClean="0"/>
              <a:t>Design and implement a GUI to handle flow of control during game play</a:t>
            </a:r>
          </a:p>
          <a:p>
            <a:r>
              <a:rPr lang="en-US" dirty="0" smtClean="0"/>
              <a:t>Version 3 – C# Graphic User Interface</a:t>
            </a:r>
          </a:p>
          <a:p>
            <a:pPr lvl="1"/>
            <a:r>
              <a:rPr lang="en-US" dirty="0" smtClean="0"/>
              <a:t>Port functionality to Visual C# for advanced GUI design</a:t>
            </a:r>
          </a:p>
          <a:p>
            <a:pPr lvl="1"/>
            <a:r>
              <a:rPr lang="en-US" dirty="0" smtClean="0"/>
              <a:t>Perform file input with embedded resources</a:t>
            </a:r>
          </a:p>
          <a:p>
            <a:pPr lvl="1"/>
            <a:r>
              <a:rPr lang="en-US" dirty="0" smtClean="0"/>
              <a:t>Perform file output as a file-save implementation</a:t>
            </a:r>
          </a:p>
          <a:p>
            <a:pPr lvl="1"/>
            <a:r>
              <a:rPr lang="en-US" dirty="0" smtClean="0"/>
              <a:t>Play sounds</a:t>
            </a:r>
          </a:p>
          <a:p>
            <a:pPr lvl="1"/>
            <a:r>
              <a:rPr lang="en-US" dirty="0" smtClean="0"/>
              <a:t>Update graphics</a:t>
            </a:r>
          </a:p>
        </p:txBody>
      </p:sp>
    </p:spTree>
    <p:extLst>
      <p:ext uri="{BB962C8B-B14F-4D97-AF65-F5344CB8AC3E}">
        <p14:creationId xmlns:p14="http://schemas.microsoft.com/office/powerpoint/2010/main" val="28562551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r="61021" b="23615"/>
          <a:stretch/>
        </p:blipFill>
        <p:spPr>
          <a:xfrm>
            <a:off x="209063" y="214405"/>
            <a:ext cx="2523748" cy="2412239"/>
          </a:xfrm>
          <a:prstGeom prst="rect">
            <a:avLst/>
          </a:prstGeom>
        </p:spPr>
      </p:pic>
      <p:pic>
        <p:nvPicPr>
          <p:cNvPr id="5" name="Content Placeholder 5"/>
          <p:cNvPicPr>
            <a:picLocks noGrp="1" noChangeAspect="1"/>
          </p:cNvPicPr>
          <p:nvPr>
            <p:ph idx="1"/>
          </p:nvPr>
        </p:nvPicPr>
        <p:blipFill rotWithShape="1">
          <a:blip r:embed="rId3">
            <a:extLst>
              <a:ext uri="{28A0092B-C50C-407E-A947-70E740481C1C}">
                <a14:useLocalDpi xmlns:a14="http://schemas.microsoft.com/office/drawing/2010/main" val="0"/>
              </a:ext>
            </a:extLst>
          </a:blip>
          <a:srcRect r="57946" b="25088"/>
          <a:stretch/>
        </p:blipFill>
        <p:spPr>
          <a:xfrm>
            <a:off x="3409462" y="214405"/>
            <a:ext cx="2576665" cy="2379435"/>
          </a:xfrm>
        </p:spPr>
      </p:pic>
      <p:sp>
        <p:nvSpPr>
          <p:cNvPr id="7" name="TextBox 6"/>
          <p:cNvSpPr txBox="1"/>
          <p:nvPr/>
        </p:nvSpPr>
        <p:spPr>
          <a:xfrm>
            <a:off x="209063" y="3218930"/>
            <a:ext cx="5777063" cy="3416320"/>
          </a:xfrm>
          <a:prstGeom prst="rect">
            <a:avLst/>
          </a:prstGeom>
          <a:noFill/>
          <a:ln>
            <a:solidFill>
              <a:schemeClr val="bg1">
                <a:lumMod val="65000"/>
                <a:lumOff val="35000"/>
              </a:schemeClr>
            </a:solidFill>
          </a:ln>
        </p:spPr>
        <p:txBody>
          <a:bodyPr wrap="square" rtlCol="0">
            <a:spAutoFit/>
          </a:bodyPr>
          <a:lstStyle/>
          <a:p>
            <a:r>
              <a:rPr lang="en-US" dirty="0" smtClean="0"/>
              <a:t>These two console views are from the first version of the program.  This output was done by using </a:t>
            </a:r>
            <a:r>
              <a:rPr lang="en-US" dirty="0" err="1" smtClean="0"/>
              <a:t>cout</a:t>
            </a:r>
            <a:r>
              <a:rPr lang="en-US" dirty="0" smtClean="0"/>
              <a:t> with modifiers such as </a:t>
            </a:r>
            <a:r>
              <a:rPr lang="en-US" dirty="0" err="1" smtClean="0"/>
              <a:t>setw</a:t>
            </a:r>
            <a:r>
              <a:rPr lang="en-US" dirty="0" smtClean="0"/>
              <a:t>, left, and right.</a:t>
            </a:r>
          </a:p>
          <a:p>
            <a:endParaRPr lang="en-US" dirty="0"/>
          </a:p>
          <a:p>
            <a:r>
              <a:rPr lang="en-US" dirty="0" smtClean="0"/>
              <a:t>BTW changing color on PRCLAB, as it turns out, is </a:t>
            </a:r>
          </a:p>
          <a:p>
            <a:r>
              <a:rPr lang="en-US" dirty="0" smtClean="0"/>
              <a:t>rather trivial for example:</a:t>
            </a:r>
          </a:p>
          <a:p>
            <a:endParaRPr lang="en-US" dirty="0" smtClean="0"/>
          </a:p>
          <a:p>
            <a:r>
              <a:rPr kumimoji="0" lang="en-US" altLang="en-US" sz="1600" b="1" i="0" u="none" strike="noStrike" cap="none" normalizeH="0" baseline="0" dirty="0" err="1" smtClean="0">
                <a:ln>
                  <a:noFill/>
                </a:ln>
                <a:effectLst/>
                <a:latin typeface="MV Boli" panose="02000500030200090000" pitchFamily="2" charset="0"/>
              </a:rPr>
              <a:t>std</a:t>
            </a:r>
            <a:r>
              <a:rPr kumimoji="0" lang="en-US" altLang="en-US" sz="1600" b="1" i="0" u="none" strike="noStrike" cap="none" normalizeH="0" baseline="0" dirty="0" smtClean="0">
                <a:ln>
                  <a:noFill/>
                </a:ln>
                <a:effectLst/>
                <a:latin typeface="MV Boli" panose="02000500030200090000" pitchFamily="2" charset="0"/>
              </a:rPr>
              <a:t>::</a:t>
            </a:r>
            <a:r>
              <a:rPr kumimoji="0" lang="en-US" altLang="en-US" sz="1600" b="1" i="0" u="none" strike="noStrike" cap="none" normalizeH="0" baseline="0" dirty="0" err="1" smtClean="0">
                <a:ln>
                  <a:noFill/>
                </a:ln>
                <a:effectLst/>
                <a:latin typeface="MV Boli" panose="02000500030200090000" pitchFamily="2" charset="0"/>
              </a:rPr>
              <a:t>cout</a:t>
            </a:r>
            <a:r>
              <a:rPr kumimoji="0" lang="en-US" altLang="en-US" sz="1600" b="1" i="0" u="none" strike="noStrike" cap="none" normalizeH="0" baseline="0" dirty="0" smtClean="0">
                <a:ln>
                  <a:noFill/>
                </a:ln>
                <a:effectLst/>
                <a:latin typeface="MV Boli" panose="02000500030200090000" pitchFamily="2" charset="0"/>
              </a:rPr>
              <a:t> &lt;&lt; "\033[1;31mbold red text\033[0m\n";</a:t>
            </a:r>
            <a:r>
              <a:rPr kumimoji="0" lang="en-US" altLang="en-US" b="1" i="0" u="none" strike="noStrike" cap="none" normalizeH="0" baseline="0" dirty="0" smtClean="0">
                <a:ln>
                  <a:noFill/>
                </a:ln>
                <a:effectLst/>
                <a:latin typeface="MV Boli" panose="02000500030200090000" pitchFamily="2" charset="0"/>
              </a:rPr>
              <a:t> </a:t>
            </a:r>
            <a:endParaRPr kumimoji="0" lang="en-US" altLang="en-US" sz="2800" b="1" i="0" u="none" strike="noStrike" cap="none" normalizeH="0" baseline="0" dirty="0" smtClean="0">
              <a:ln>
                <a:noFill/>
              </a:ln>
              <a:effectLst/>
              <a:latin typeface="Arial" panose="020B0604020202020204" pitchFamily="34" charset="0"/>
            </a:endParaRPr>
          </a:p>
          <a:p>
            <a:endParaRPr lang="en-US" dirty="0" smtClean="0"/>
          </a:p>
          <a:p>
            <a:r>
              <a:rPr lang="en-US" dirty="0" smtClean="0"/>
              <a:t>Will turn the text red</a:t>
            </a:r>
          </a:p>
          <a:p>
            <a:endParaRPr lang="en-US" dirty="0"/>
          </a:p>
          <a:p>
            <a:endParaRPr lang="en-US" dirty="0"/>
          </a:p>
        </p:txBody>
      </p:sp>
      <p:sp>
        <p:nvSpPr>
          <p:cNvPr id="11" name="TextBox 10"/>
          <p:cNvSpPr txBox="1"/>
          <p:nvPr/>
        </p:nvSpPr>
        <p:spPr>
          <a:xfrm>
            <a:off x="6662779" y="232867"/>
            <a:ext cx="5298366" cy="2308324"/>
          </a:xfrm>
          <a:prstGeom prst="rect">
            <a:avLst/>
          </a:prstGeom>
          <a:noFill/>
        </p:spPr>
        <p:txBody>
          <a:bodyPr wrap="square" rtlCol="0">
            <a:spAutoFit/>
          </a:bodyPr>
          <a:lstStyle/>
          <a:p>
            <a:r>
              <a:rPr lang="en-US" dirty="0" smtClean="0"/>
              <a:t>Version 2 of the program created a simple C++ GUI such as the one you see below</a:t>
            </a:r>
            <a:r>
              <a:rPr lang="en-US" dirty="0" smtClean="0"/>
              <a:t>:</a:t>
            </a:r>
          </a:p>
          <a:p>
            <a:pPr marL="285750" indent="-285750">
              <a:buFont typeface="Arial" panose="020B0604020202020204" pitchFamily="34" charset="0"/>
              <a:buChar char="•"/>
            </a:pPr>
            <a:r>
              <a:rPr lang="en-US" dirty="0" smtClean="0"/>
              <a:t>The user selects a file to use a dictionary source </a:t>
            </a:r>
          </a:p>
          <a:p>
            <a:pPr marL="285750" indent="-285750">
              <a:buFont typeface="Arial" panose="020B0604020202020204" pitchFamily="34" charset="0"/>
              <a:buChar char="•"/>
            </a:pPr>
            <a:r>
              <a:rPr lang="en-US" dirty="0" smtClean="0"/>
              <a:t>A definition appears</a:t>
            </a:r>
          </a:p>
          <a:p>
            <a:pPr marL="285750" indent="-285750">
              <a:buFont typeface="Arial" panose="020B0604020202020204" pitchFamily="34" charset="0"/>
              <a:buChar char="•"/>
            </a:pPr>
            <a:r>
              <a:rPr lang="en-US" dirty="0" smtClean="0"/>
              <a:t>The user enters a guess or may skip this definition.</a:t>
            </a:r>
          </a:p>
          <a:p>
            <a:pPr marL="285750" indent="-285750">
              <a:buFont typeface="Arial" panose="020B0604020202020204" pitchFamily="34" charset="0"/>
              <a:buChar char="•"/>
            </a:pPr>
            <a:r>
              <a:rPr lang="en-US" dirty="0" smtClean="0"/>
              <a:t>The game ends after 5 successful guesses</a:t>
            </a:r>
            <a:endParaRPr lang="en-US" dirty="0"/>
          </a:p>
        </p:txBody>
      </p:sp>
      <p:pic>
        <p:nvPicPr>
          <p:cNvPr id="2" name="Picture 1"/>
          <p:cNvPicPr>
            <a:picLocks noChangeAspect="1"/>
          </p:cNvPicPr>
          <p:nvPr/>
        </p:nvPicPr>
        <p:blipFill rotWithShape="1">
          <a:blip r:embed="rId4"/>
          <a:srcRect l="17317" t="13511" r="61976" b="48765"/>
          <a:stretch/>
        </p:blipFill>
        <p:spPr>
          <a:xfrm>
            <a:off x="8131630" y="2711011"/>
            <a:ext cx="3829514" cy="3924239"/>
          </a:xfrm>
          <a:prstGeom prst="rect">
            <a:avLst/>
          </a:prstGeom>
        </p:spPr>
      </p:pic>
    </p:spTree>
    <p:extLst>
      <p:ext uri="{BB962C8B-B14F-4D97-AF65-F5344CB8AC3E}">
        <p14:creationId xmlns:p14="http://schemas.microsoft.com/office/powerpoint/2010/main" val="18384179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87085" y="1608696"/>
            <a:ext cx="4306508" cy="5078313"/>
          </a:xfrm>
          <a:prstGeom prst="rect">
            <a:avLst/>
          </a:prstGeom>
          <a:noFill/>
        </p:spPr>
        <p:txBody>
          <a:bodyPr wrap="square" rtlCol="0">
            <a:spAutoFit/>
          </a:bodyPr>
          <a:lstStyle/>
          <a:p>
            <a:pPr marL="285750" indent="-285750">
              <a:buFont typeface="Arial" panose="020B0604020202020204" pitchFamily="34" charset="0"/>
              <a:buChar char="•"/>
            </a:pPr>
            <a:r>
              <a:rPr lang="en-US" dirty="0" smtClean="0"/>
              <a:t>Implemented </a:t>
            </a:r>
            <a:r>
              <a:rPr lang="en-US" dirty="0" smtClean="0"/>
              <a:t>a more advanced user interface which </a:t>
            </a:r>
            <a:endParaRPr lang="en-US" dirty="0" smtClean="0"/>
          </a:p>
          <a:p>
            <a:pPr marL="742950" lvl="1" indent="-285750">
              <a:buFont typeface="Arial" panose="020B0604020202020204" pitchFamily="34" charset="0"/>
              <a:buChar char="•"/>
            </a:pPr>
            <a:r>
              <a:rPr lang="en-US" dirty="0" smtClean="0"/>
              <a:t>plays sounds</a:t>
            </a:r>
          </a:p>
          <a:p>
            <a:pPr marL="742950" lvl="1" indent="-285750">
              <a:buFont typeface="Arial" panose="020B0604020202020204" pitchFamily="34" charset="0"/>
              <a:buChar char="•"/>
            </a:pPr>
            <a:r>
              <a:rPr lang="en-US" dirty="0" smtClean="0"/>
              <a:t>updates graphics</a:t>
            </a:r>
          </a:p>
          <a:p>
            <a:pPr marL="742950" lvl="1" indent="-285750">
              <a:buFont typeface="Arial" panose="020B0604020202020204" pitchFamily="34" charset="0"/>
              <a:buChar char="•"/>
            </a:pPr>
            <a:r>
              <a:rPr lang="en-US" dirty="0" smtClean="0"/>
              <a:t>allows </a:t>
            </a:r>
            <a:r>
              <a:rPr lang="en-US" dirty="0" smtClean="0"/>
              <a:t>the user to </a:t>
            </a:r>
            <a:r>
              <a:rPr lang="en-US" dirty="0" smtClean="0"/>
              <a:t>save</a:t>
            </a:r>
          </a:p>
          <a:p>
            <a:pPr marL="742950" lvl="1" indent="-285750">
              <a:buFont typeface="Arial" panose="020B0604020202020204" pitchFamily="34" charset="0"/>
              <a:buChar char="•"/>
            </a:pPr>
            <a:r>
              <a:rPr lang="en-US" dirty="0" smtClean="0"/>
              <a:t>Exit</a:t>
            </a:r>
          </a:p>
          <a:p>
            <a:pPr marL="742950" lvl="1" indent="-285750">
              <a:buFont typeface="Arial" panose="020B0604020202020204" pitchFamily="34" charset="0"/>
              <a:buChar char="•"/>
            </a:pPr>
            <a:r>
              <a:rPr lang="en-US" dirty="0" smtClean="0"/>
              <a:t>displays </a:t>
            </a:r>
            <a:r>
              <a:rPr lang="en-US" dirty="0" smtClean="0"/>
              <a:t>an about the program pop up when commanded.  </a:t>
            </a:r>
            <a:endParaRPr lang="en-US" dirty="0" smtClean="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smtClean="0"/>
              <a:t>This </a:t>
            </a:r>
            <a:r>
              <a:rPr lang="en-US" dirty="0" smtClean="0"/>
              <a:t>program runs via a </a:t>
            </a:r>
            <a:r>
              <a:rPr lang="en-US" dirty="0" smtClean="0"/>
              <a:t>windows </a:t>
            </a:r>
            <a:r>
              <a:rPr lang="en-US" dirty="0" smtClean="0"/>
              <a:t>executable and does not require any additional files to be present within the directory.  </a:t>
            </a:r>
            <a:endParaRPr lang="en-US" dirty="0" smtClean="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The </a:t>
            </a:r>
            <a:r>
              <a:rPr lang="en-US" dirty="0" smtClean="0"/>
              <a:t>save process invokes the standard windows forms save dialogue box.</a:t>
            </a:r>
          </a:p>
        </p:txBody>
      </p:sp>
      <p:pic>
        <p:nvPicPr>
          <p:cNvPr id="2" name="Picture 1"/>
          <p:cNvPicPr>
            <a:picLocks noChangeAspect="1"/>
          </p:cNvPicPr>
          <p:nvPr/>
        </p:nvPicPr>
        <p:blipFill rotWithShape="1">
          <a:blip r:embed="rId2"/>
          <a:srcRect l="17390" t="14162" r="34215" b="26130"/>
          <a:stretch/>
        </p:blipFill>
        <p:spPr>
          <a:xfrm>
            <a:off x="4583258" y="1608696"/>
            <a:ext cx="7375470" cy="5118410"/>
          </a:xfrm>
          <a:prstGeom prst="rect">
            <a:avLst/>
          </a:prstGeom>
        </p:spPr>
      </p:pic>
      <p:sp>
        <p:nvSpPr>
          <p:cNvPr id="6" name="Title 1"/>
          <p:cNvSpPr>
            <a:spLocks noGrp="1"/>
          </p:cNvSpPr>
          <p:nvPr>
            <p:ph type="title"/>
          </p:nvPr>
        </p:nvSpPr>
        <p:spPr>
          <a:xfrm>
            <a:off x="942994" y="96458"/>
            <a:ext cx="9404723" cy="1400530"/>
          </a:xfrm>
        </p:spPr>
        <p:txBody>
          <a:bodyPr/>
          <a:lstStyle/>
          <a:p>
            <a:pPr algn="ctr"/>
            <a:r>
              <a:rPr lang="en-US" dirty="0" smtClean="0"/>
              <a:t>Version 3 Brief Detail</a:t>
            </a:r>
            <a:endParaRPr lang="en-US" dirty="0"/>
          </a:p>
        </p:txBody>
      </p:sp>
    </p:spTree>
    <p:extLst>
      <p:ext uri="{BB962C8B-B14F-4D97-AF65-F5344CB8AC3E}">
        <p14:creationId xmlns:p14="http://schemas.microsoft.com/office/powerpoint/2010/main" val="31479558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Style Guide</a:t>
            </a:r>
            <a:endParaRPr lang="en-US" dirty="0"/>
          </a:p>
        </p:txBody>
      </p:sp>
      <p:sp>
        <p:nvSpPr>
          <p:cNvPr id="3" name="Content Placeholder 2"/>
          <p:cNvSpPr>
            <a:spLocks noGrp="1"/>
          </p:cNvSpPr>
          <p:nvPr>
            <p:ph idx="1"/>
          </p:nvPr>
        </p:nvSpPr>
        <p:spPr/>
        <p:txBody>
          <a:bodyPr/>
          <a:lstStyle/>
          <a:p>
            <a:r>
              <a:rPr lang="en-US" dirty="0" smtClean="0"/>
              <a:t>Opening brackets go below function label unless inline definition and implementation is possible within the 100 column limit</a:t>
            </a:r>
          </a:p>
          <a:p>
            <a:r>
              <a:rPr lang="en-US" dirty="0" smtClean="0"/>
              <a:t>Variables shall be named with standard camel case unless there is a specific requirement</a:t>
            </a:r>
          </a:p>
          <a:p>
            <a:r>
              <a:rPr lang="en-US" dirty="0" smtClean="0"/>
              <a:t>Variable, function names, and classes must be named appropriately for what the will be used for</a:t>
            </a:r>
          </a:p>
          <a:p>
            <a:endParaRPr lang="en-US" dirty="0"/>
          </a:p>
        </p:txBody>
      </p:sp>
    </p:spTree>
    <p:extLst>
      <p:ext uri="{BB962C8B-B14F-4D97-AF65-F5344CB8AC3E}">
        <p14:creationId xmlns:p14="http://schemas.microsoft.com/office/powerpoint/2010/main" val="6452832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Project Requirements:</a:t>
            </a:r>
            <a:endParaRPr lang="en-US" dirty="0"/>
          </a:p>
        </p:txBody>
      </p:sp>
      <p:sp>
        <p:nvSpPr>
          <p:cNvPr id="3" name="Content Placeholder 2"/>
          <p:cNvSpPr>
            <a:spLocks noGrp="1"/>
          </p:cNvSpPr>
          <p:nvPr>
            <p:ph idx="1"/>
          </p:nvPr>
        </p:nvSpPr>
        <p:spPr>
          <a:xfrm>
            <a:off x="163285" y="1462087"/>
            <a:ext cx="11854544" cy="5167313"/>
          </a:xfrm>
        </p:spPr>
        <p:txBody>
          <a:bodyPr>
            <a:normAutofit fontScale="85000" lnSpcReduction="20000"/>
          </a:bodyPr>
          <a:lstStyle/>
          <a:p>
            <a:pPr lvl="0"/>
            <a:r>
              <a:rPr lang="en-US" b="1" dirty="0" smtClean="0"/>
              <a:t>if</a:t>
            </a:r>
            <a:r>
              <a:rPr lang="en-US" b="1" dirty="0"/>
              <a:t>, while, do-while, and/or for </a:t>
            </a:r>
            <a:r>
              <a:rPr lang="en-US" b="1" dirty="0" smtClean="0"/>
              <a:t>loops</a:t>
            </a:r>
          </a:p>
          <a:p>
            <a:pPr lvl="1"/>
            <a:r>
              <a:rPr lang="en-US" dirty="0" smtClean="0"/>
              <a:t>In this project only the do-while was not utilized.  For Each was utilized instead</a:t>
            </a:r>
            <a:endParaRPr lang="en-US" dirty="0"/>
          </a:p>
          <a:p>
            <a:pPr lvl="0"/>
            <a:r>
              <a:rPr lang="en-US" b="1" dirty="0" smtClean="0"/>
              <a:t>Functions – </a:t>
            </a:r>
            <a:r>
              <a:rPr lang="en-US" dirty="0" smtClean="0"/>
              <a:t>The following are examples of user defined functions created for this project</a:t>
            </a:r>
          </a:p>
          <a:p>
            <a:pPr lvl="1"/>
            <a:r>
              <a:rPr lang="en-US" dirty="0"/>
              <a:t>private void </a:t>
            </a:r>
            <a:r>
              <a:rPr lang="en-US" dirty="0" err="1"/>
              <a:t>buildDictionary</a:t>
            </a:r>
            <a:r>
              <a:rPr lang="en-US" dirty="0"/>
              <a:t>(), public string </a:t>
            </a:r>
            <a:r>
              <a:rPr lang="en-US" dirty="0" err="1"/>
              <a:t>lineTrimmer</a:t>
            </a:r>
            <a:r>
              <a:rPr lang="en-US" dirty="0"/>
              <a:t>(string </a:t>
            </a:r>
            <a:r>
              <a:rPr lang="en-US" dirty="0" err="1"/>
              <a:t>lineIn</a:t>
            </a:r>
            <a:r>
              <a:rPr lang="en-US" dirty="0"/>
              <a:t>, </a:t>
            </a:r>
            <a:r>
              <a:rPr lang="en-US" dirty="0" err="1"/>
              <a:t>int</a:t>
            </a:r>
            <a:r>
              <a:rPr lang="en-US" dirty="0"/>
              <a:t> </a:t>
            </a:r>
            <a:r>
              <a:rPr lang="en-US" dirty="0" err="1"/>
              <a:t>trimTo</a:t>
            </a:r>
            <a:r>
              <a:rPr lang="en-US" dirty="0" smtClean="0"/>
              <a:t>)</a:t>
            </a:r>
          </a:p>
          <a:p>
            <a:pPr lvl="1"/>
            <a:r>
              <a:rPr lang="en-US" dirty="0" smtClean="0"/>
              <a:t>, </a:t>
            </a:r>
            <a:r>
              <a:rPr lang="en-US" dirty="0"/>
              <a:t>private void </a:t>
            </a:r>
            <a:r>
              <a:rPr lang="en-US" dirty="0" err="1"/>
              <a:t>DisplayQuestion</a:t>
            </a:r>
            <a:r>
              <a:rPr lang="en-US" dirty="0"/>
              <a:t>()</a:t>
            </a:r>
            <a:endParaRPr lang="en-US" dirty="0"/>
          </a:p>
          <a:p>
            <a:pPr lvl="0"/>
            <a:r>
              <a:rPr lang="en-US" b="1" dirty="0"/>
              <a:t>class </a:t>
            </a:r>
            <a:r>
              <a:rPr lang="en-US" b="1" dirty="0" smtClean="0"/>
              <a:t>definitions</a:t>
            </a:r>
          </a:p>
          <a:p>
            <a:pPr lvl="1" eaLnBrk="0" fontAlgn="base" hangingPunct="0">
              <a:lnSpc>
                <a:spcPct val="100000"/>
              </a:lnSpc>
              <a:spcBef>
                <a:spcPct val="0"/>
              </a:spcBef>
              <a:spcAft>
                <a:spcPct val="0"/>
              </a:spcAft>
            </a:pPr>
            <a:r>
              <a:rPr lang="en-US" altLang="en-US" sz="1900" dirty="0" smtClean="0">
                <a:latin typeface="MV Boli" panose="02000500030200090000" pitchFamily="2" charset="0"/>
              </a:rPr>
              <a:t>public </a:t>
            </a:r>
            <a:r>
              <a:rPr lang="en-US" altLang="en-US" sz="1900" dirty="0">
                <a:latin typeface="MV Boli" panose="02000500030200090000" pitchFamily="2" charset="0"/>
              </a:rPr>
              <a:t>class Player</a:t>
            </a:r>
          </a:p>
          <a:p>
            <a:pPr lvl="1" eaLnBrk="0" fontAlgn="base" hangingPunct="0">
              <a:lnSpc>
                <a:spcPct val="100000"/>
              </a:lnSpc>
              <a:spcBef>
                <a:spcPct val="0"/>
              </a:spcBef>
              <a:spcAft>
                <a:spcPct val="0"/>
              </a:spcAft>
            </a:pPr>
            <a:r>
              <a:rPr lang="en-US" altLang="en-US" sz="1900" dirty="0">
                <a:latin typeface="MV Boli" panose="02000500030200090000" pitchFamily="2" charset="0"/>
              </a:rPr>
              <a:t>public abstract class </a:t>
            </a:r>
            <a:r>
              <a:rPr lang="en-US" altLang="en-US" sz="1900" dirty="0" err="1">
                <a:latin typeface="MV Boli" panose="02000500030200090000" pitchFamily="2" charset="0"/>
              </a:rPr>
              <a:t>Dict</a:t>
            </a:r>
            <a:r>
              <a:rPr lang="en-US" altLang="en-US" sz="1900" dirty="0">
                <a:latin typeface="MV Boli" panose="02000500030200090000" pitchFamily="2" charset="0"/>
              </a:rPr>
              <a:t> : Word</a:t>
            </a:r>
          </a:p>
          <a:p>
            <a:pPr lvl="2" eaLnBrk="0" fontAlgn="base" hangingPunct="0">
              <a:lnSpc>
                <a:spcPct val="100000"/>
              </a:lnSpc>
              <a:spcBef>
                <a:spcPct val="0"/>
              </a:spcBef>
              <a:spcAft>
                <a:spcPct val="0"/>
              </a:spcAft>
            </a:pPr>
            <a:r>
              <a:rPr lang="en-US" altLang="en-US" sz="1500" dirty="0" smtClean="0">
                <a:latin typeface="MV Boli" panose="02000500030200090000" pitchFamily="2" charset="0"/>
              </a:rPr>
              <a:t>This is an abstract data class in C# form</a:t>
            </a:r>
            <a:endParaRPr lang="en-US" altLang="en-US" sz="1500" dirty="0">
              <a:latin typeface="MV Boli" panose="02000500030200090000" pitchFamily="2" charset="0"/>
            </a:endParaRPr>
          </a:p>
          <a:p>
            <a:pPr lvl="1" eaLnBrk="0" fontAlgn="base" hangingPunct="0">
              <a:lnSpc>
                <a:spcPct val="100000"/>
              </a:lnSpc>
              <a:spcBef>
                <a:spcPct val="0"/>
              </a:spcBef>
              <a:spcAft>
                <a:spcPct val="0"/>
              </a:spcAft>
            </a:pPr>
            <a:r>
              <a:rPr lang="en-US" altLang="en-US" sz="1900" dirty="0">
                <a:latin typeface="MV Boli" panose="02000500030200090000" pitchFamily="2" charset="0"/>
              </a:rPr>
              <a:t>public class Word </a:t>
            </a:r>
          </a:p>
          <a:p>
            <a:pPr lvl="1" eaLnBrk="0" fontAlgn="base" hangingPunct="0">
              <a:lnSpc>
                <a:spcPct val="100000"/>
              </a:lnSpc>
              <a:spcBef>
                <a:spcPct val="0"/>
              </a:spcBef>
              <a:spcAft>
                <a:spcPct val="0"/>
              </a:spcAft>
            </a:pPr>
            <a:r>
              <a:rPr lang="en-US" altLang="en-US" sz="1900" dirty="0">
                <a:latin typeface="MV Boli" panose="02000500030200090000" pitchFamily="2" charset="0"/>
              </a:rPr>
              <a:t>{</a:t>
            </a:r>
          </a:p>
          <a:p>
            <a:pPr lvl="2" eaLnBrk="0" fontAlgn="base" hangingPunct="0">
              <a:lnSpc>
                <a:spcPct val="100000"/>
              </a:lnSpc>
              <a:spcBef>
                <a:spcPct val="0"/>
              </a:spcBef>
              <a:spcAft>
                <a:spcPct val="0"/>
              </a:spcAft>
            </a:pPr>
            <a:r>
              <a:rPr lang="en-US" altLang="en-US" sz="1500" dirty="0">
                <a:latin typeface="MV Boli" panose="02000500030200090000" pitchFamily="2" charset="0"/>
              </a:rPr>
              <a:t>// Composition </a:t>
            </a:r>
          </a:p>
          <a:p>
            <a:pPr lvl="2" eaLnBrk="0" fontAlgn="base" hangingPunct="0">
              <a:lnSpc>
                <a:spcPct val="100000"/>
              </a:lnSpc>
              <a:spcBef>
                <a:spcPct val="0"/>
              </a:spcBef>
              <a:spcAft>
                <a:spcPct val="0"/>
              </a:spcAft>
            </a:pPr>
            <a:r>
              <a:rPr lang="en-US" altLang="en-US" sz="1500" dirty="0">
                <a:latin typeface="MV Boli" panose="02000500030200090000" pitchFamily="2" charset="0"/>
              </a:rPr>
              <a:t>private Def </a:t>
            </a:r>
            <a:r>
              <a:rPr lang="en-US" altLang="en-US" sz="1500" dirty="0" err="1">
                <a:latin typeface="MV Boli" panose="02000500030200090000" pitchFamily="2" charset="0"/>
              </a:rPr>
              <a:t>defObj</a:t>
            </a:r>
            <a:r>
              <a:rPr lang="en-US" altLang="en-US" sz="1500" dirty="0">
                <a:latin typeface="MV Boli" panose="02000500030200090000" pitchFamily="2" charset="0"/>
              </a:rPr>
              <a:t> = new Def();</a:t>
            </a:r>
          </a:p>
          <a:p>
            <a:pPr lvl="1" eaLnBrk="0" fontAlgn="base" hangingPunct="0">
              <a:lnSpc>
                <a:spcPct val="100000"/>
              </a:lnSpc>
              <a:spcBef>
                <a:spcPct val="0"/>
              </a:spcBef>
              <a:spcAft>
                <a:spcPct val="0"/>
              </a:spcAft>
            </a:pPr>
            <a:r>
              <a:rPr lang="en-US" altLang="en-US" sz="1900" dirty="0">
                <a:latin typeface="MV Boli" panose="02000500030200090000" pitchFamily="2" charset="0"/>
              </a:rPr>
              <a:t>}</a:t>
            </a:r>
          </a:p>
          <a:p>
            <a:pPr lvl="1" eaLnBrk="0" fontAlgn="base" hangingPunct="0">
              <a:lnSpc>
                <a:spcPct val="100000"/>
              </a:lnSpc>
              <a:spcBef>
                <a:spcPct val="0"/>
              </a:spcBef>
              <a:spcAft>
                <a:spcPct val="0"/>
              </a:spcAft>
            </a:pPr>
            <a:r>
              <a:rPr lang="en-US" altLang="en-US" sz="1900" dirty="0">
                <a:latin typeface="MV Boli" panose="02000500030200090000" pitchFamily="2" charset="0"/>
              </a:rPr>
              <a:t>public class Def</a:t>
            </a:r>
          </a:p>
          <a:p>
            <a:pPr lvl="2" eaLnBrk="0" fontAlgn="base" hangingPunct="0">
              <a:lnSpc>
                <a:spcPct val="100000"/>
              </a:lnSpc>
              <a:spcBef>
                <a:spcPct val="0"/>
              </a:spcBef>
              <a:spcAft>
                <a:spcPct val="0"/>
              </a:spcAft>
            </a:pPr>
            <a:r>
              <a:rPr lang="en-US" altLang="en-US" sz="1500" dirty="0">
                <a:latin typeface="MV Boli" panose="02000500030200090000" pitchFamily="2" charset="0"/>
              </a:rPr>
              <a:t>This is a half ass attempt to show composition</a:t>
            </a:r>
          </a:p>
          <a:p>
            <a:pPr lvl="0"/>
            <a:r>
              <a:rPr lang="en-US" b="1" dirty="0" smtClean="0"/>
              <a:t>operator overloading</a:t>
            </a:r>
          </a:p>
          <a:p>
            <a:pPr lvl="1" eaLnBrk="0" fontAlgn="base" hangingPunct="0">
              <a:lnSpc>
                <a:spcPct val="100000"/>
              </a:lnSpc>
              <a:spcBef>
                <a:spcPct val="0"/>
              </a:spcBef>
              <a:spcAft>
                <a:spcPct val="0"/>
              </a:spcAft>
            </a:pPr>
            <a:r>
              <a:rPr lang="en-US" altLang="en-US" sz="2200" dirty="0">
                <a:latin typeface="MV Boli" panose="02000500030200090000" pitchFamily="2" charset="0"/>
              </a:rPr>
              <a:t>public static Player operator++ (Player p) { </a:t>
            </a:r>
            <a:r>
              <a:rPr lang="en-US" altLang="en-US" sz="2200" dirty="0" err="1">
                <a:latin typeface="MV Boli" panose="02000500030200090000" pitchFamily="2" charset="0"/>
              </a:rPr>
              <a:t>p.right</a:t>
            </a:r>
            <a:r>
              <a:rPr lang="en-US" altLang="en-US" sz="2200" dirty="0">
                <a:latin typeface="MV Boli" panose="02000500030200090000" pitchFamily="2" charset="0"/>
              </a:rPr>
              <a:t>++; return p; }</a:t>
            </a:r>
          </a:p>
          <a:p>
            <a:pPr lvl="1" eaLnBrk="0" fontAlgn="base" hangingPunct="0">
              <a:lnSpc>
                <a:spcPct val="100000"/>
              </a:lnSpc>
              <a:spcBef>
                <a:spcPct val="0"/>
              </a:spcBef>
              <a:spcAft>
                <a:spcPct val="0"/>
              </a:spcAft>
            </a:pPr>
            <a:r>
              <a:rPr lang="en-US" altLang="en-US" sz="2200" dirty="0">
                <a:latin typeface="MV Boli" panose="02000500030200090000" pitchFamily="2" charset="0"/>
              </a:rPr>
              <a:t>public static Player operator-- (Player p) { </a:t>
            </a:r>
            <a:r>
              <a:rPr lang="en-US" altLang="en-US" sz="2200" dirty="0" err="1">
                <a:latin typeface="MV Boli" panose="02000500030200090000" pitchFamily="2" charset="0"/>
              </a:rPr>
              <a:t>p.bodyParts</a:t>
            </a:r>
            <a:r>
              <a:rPr lang="en-US" altLang="en-US" sz="2200" dirty="0">
                <a:latin typeface="MV Boli" panose="02000500030200090000" pitchFamily="2" charset="0"/>
              </a:rPr>
              <a:t>--; return p; }</a:t>
            </a:r>
          </a:p>
          <a:p>
            <a:pPr lvl="1" eaLnBrk="0" fontAlgn="base" hangingPunct="0">
              <a:lnSpc>
                <a:spcPct val="100000"/>
              </a:lnSpc>
              <a:spcBef>
                <a:spcPct val="0"/>
              </a:spcBef>
              <a:spcAft>
                <a:spcPct val="0"/>
              </a:spcAft>
            </a:pPr>
            <a:r>
              <a:rPr lang="en-US" altLang="en-US" sz="2200" dirty="0">
                <a:latin typeface="MV Boli" panose="02000500030200090000" pitchFamily="2" charset="0"/>
              </a:rPr>
              <a:t>These two operator overloads are used to directly change the private </a:t>
            </a:r>
            <a:r>
              <a:rPr lang="en-US" altLang="en-US" sz="2200" dirty="0" smtClean="0">
                <a:latin typeface="MV Boli" panose="02000500030200090000" pitchFamily="2" charset="0"/>
              </a:rPr>
              <a:t>members</a:t>
            </a:r>
          </a:p>
        </p:txBody>
      </p:sp>
    </p:spTree>
    <p:extLst>
      <p:ext uri="{BB962C8B-B14F-4D97-AF65-F5344CB8AC3E}">
        <p14:creationId xmlns:p14="http://schemas.microsoft.com/office/powerpoint/2010/main" val="2747114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Project Requirements:</a:t>
            </a:r>
            <a:endParaRPr lang="en-US" dirty="0"/>
          </a:p>
        </p:txBody>
      </p:sp>
      <p:sp>
        <p:nvSpPr>
          <p:cNvPr id="3" name="Content Placeholder 2"/>
          <p:cNvSpPr>
            <a:spLocks noGrp="1"/>
          </p:cNvSpPr>
          <p:nvPr>
            <p:ph idx="1"/>
          </p:nvPr>
        </p:nvSpPr>
        <p:spPr>
          <a:xfrm>
            <a:off x="163285" y="1462087"/>
            <a:ext cx="11745686" cy="5145542"/>
          </a:xfrm>
        </p:spPr>
        <p:txBody>
          <a:bodyPr>
            <a:normAutofit/>
          </a:bodyPr>
          <a:lstStyle/>
          <a:p>
            <a:r>
              <a:rPr lang="en-US" b="1" dirty="0"/>
              <a:t>Exceptions</a:t>
            </a:r>
          </a:p>
          <a:p>
            <a:pPr marL="457200" lvl="1" indent="0">
              <a:buNone/>
            </a:pPr>
            <a:r>
              <a:rPr lang="en-US" dirty="0"/>
              <a:t>try {       	backgroundWorker1.RunWorkerAsync(); }</a:t>
            </a:r>
          </a:p>
          <a:p>
            <a:pPr marL="457200" lvl="1" indent="0">
              <a:buNone/>
            </a:pPr>
            <a:r>
              <a:rPr lang="en-US" dirty="0"/>
              <a:t>catch(Exception e)</a:t>
            </a:r>
          </a:p>
          <a:p>
            <a:pPr marL="457200" lvl="1" indent="0">
              <a:buNone/>
            </a:pPr>
            <a:r>
              <a:rPr lang="en-US" dirty="0"/>
              <a:t>{</a:t>
            </a:r>
          </a:p>
          <a:p>
            <a:pPr marL="457200" lvl="1" indent="0">
              <a:buNone/>
            </a:pPr>
            <a:r>
              <a:rPr lang="en-US" dirty="0"/>
              <a:t>  </a:t>
            </a:r>
            <a:r>
              <a:rPr lang="en-US" dirty="0" err="1"/>
              <a:t>MessageBox.Show</a:t>
            </a:r>
            <a:r>
              <a:rPr lang="en-US" dirty="0"/>
              <a:t>(</a:t>
            </a:r>
            <a:r>
              <a:rPr lang="en-US" dirty="0" err="1"/>
              <a:t>e.ToString</a:t>
            </a:r>
            <a:r>
              <a:rPr lang="en-US" dirty="0"/>
              <a:t>());</a:t>
            </a:r>
          </a:p>
          <a:p>
            <a:pPr marL="457200" lvl="1" indent="0">
              <a:buNone/>
            </a:pPr>
            <a:r>
              <a:rPr lang="en-US" dirty="0"/>
              <a:t>}</a:t>
            </a:r>
          </a:p>
          <a:p>
            <a:pPr marL="457200" lvl="1" indent="0">
              <a:buNone/>
            </a:pPr>
            <a:r>
              <a:rPr lang="en-US" dirty="0"/>
              <a:t>if (</a:t>
            </a:r>
            <a:r>
              <a:rPr lang="en-US" dirty="0" err="1"/>
              <a:t>e.ProgressPercentage</a:t>
            </a:r>
            <a:r>
              <a:rPr lang="en-US" dirty="0"/>
              <a:t> &gt; 100) { throw new </a:t>
            </a:r>
            <a:r>
              <a:rPr lang="en-US" dirty="0" err="1"/>
              <a:t>IndexOutOfRangeException</a:t>
            </a:r>
            <a:r>
              <a:rPr lang="en-US" dirty="0"/>
              <a:t>(); }</a:t>
            </a:r>
          </a:p>
          <a:p>
            <a:r>
              <a:rPr lang="en-US" b="1" dirty="0"/>
              <a:t>file I/O</a:t>
            </a:r>
          </a:p>
          <a:p>
            <a:pPr lvl="1"/>
            <a:r>
              <a:rPr lang="en-US" i="1" dirty="0"/>
              <a:t>Version 2</a:t>
            </a:r>
            <a:r>
              <a:rPr lang="en-US" dirty="0"/>
              <a:t>:  File IO was performed by selecting a file from a specific directory</a:t>
            </a:r>
          </a:p>
          <a:p>
            <a:pPr lvl="1"/>
            <a:r>
              <a:rPr lang="en-US" i="1" dirty="0"/>
              <a:t>Version3</a:t>
            </a:r>
            <a:r>
              <a:rPr lang="en-US" dirty="0"/>
              <a:t>:  Files necessary for program execution on any windows based platform were included as resource files and compiled as part of the executable (</a:t>
            </a:r>
            <a:r>
              <a:rPr lang="en-US" dirty="0" err="1"/>
              <a:t>a.out</a:t>
            </a:r>
            <a:r>
              <a:rPr lang="en-US" dirty="0"/>
              <a:t> for instance).  These files were read during the form load, and data from them were used to instantiate class objects.  File output was achieved by writing player and program statistics to a text file at a location chosen by the user.</a:t>
            </a:r>
          </a:p>
        </p:txBody>
      </p:sp>
    </p:spTree>
    <p:extLst>
      <p:ext uri="{BB962C8B-B14F-4D97-AF65-F5344CB8AC3E}">
        <p14:creationId xmlns:p14="http://schemas.microsoft.com/office/powerpoint/2010/main" val="4085818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Relationships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A Dictionary IS A</a:t>
            </a:r>
          </a:p>
          <a:p>
            <a:pPr lvl="1"/>
            <a:r>
              <a:rPr lang="en-US" dirty="0" smtClean="0"/>
              <a:t>Collection of Words</a:t>
            </a:r>
          </a:p>
          <a:p>
            <a:r>
              <a:rPr lang="en-US" dirty="0" smtClean="0"/>
              <a:t>A Word HAS A</a:t>
            </a:r>
          </a:p>
          <a:p>
            <a:pPr lvl="1"/>
            <a:r>
              <a:rPr lang="en-US" dirty="0" smtClean="0"/>
              <a:t>Part of speech</a:t>
            </a:r>
          </a:p>
          <a:p>
            <a:pPr lvl="1"/>
            <a:r>
              <a:rPr lang="en-US" dirty="0" smtClean="0"/>
              <a:t>Definition</a:t>
            </a:r>
          </a:p>
          <a:p>
            <a:pPr lvl="1"/>
            <a:endParaRPr lang="en-US" dirty="0"/>
          </a:p>
          <a:p>
            <a:r>
              <a:rPr lang="en-US" dirty="0" smtClean="0"/>
              <a:t>The dictionary class is abstract and cannot be instantiated so instead each Word is an object that contains a private data member for the actual word, and an object of class Def which contains the definition and part of speech.</a:t>
            </a:r>
          </a:p>
          <a:p>
            <a:r>
              <a:rPr lang="en-US" dirty="0" smtClean="0"/>
              <a:t>The program makes use of the ‘List’ data type or ‘Container’ which is a more improved version of the C++ vector class.  Each Element in the list is an object of Class Word.</a:t>
            </a:r>
          </a:p>
          <a:p>
            <a:endParaRPr lang="en-US" dirty="0"/>
          </a:p>
        </p:txBody>
      </p:sp>
    </p:spTree>
    <p:extLst>
      <p:ext uri="{BB962C8B-B14F-4D97-AF65-F5344CB8AC3E}">
        <p14:creationId xmlns:p14="http://schemas.microsoft.com/office/powerpoint/2010/main" val="368435335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93</TotalTime>
  <Words>534</Words>
  <Application>Microsoft Office PowerPoint</Application>
  <PresentationFormat>Widescreen</PresentationFormat>
  <Paragraphs>87</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Century Gothic</vt:lpstr>
      <vt:lpstr>MV Boli</vt:lpstr>
      <vt:lpstr>Wingdings 3</vt:lpstr>
      <vt:lpstr>Ion</vt:lpstr>
      <vt:lpstr>Dictionary Challenge</vt:lpstr>
      <vt:lpstr>Program Life-Cycle Evolutionary Requirements:</vt:lpstr>
      <vt:lpstr>PowerPoint Presentation</vt:lpstr>
      <vt:lpstr>Version 3 Brief Detail</vt:lpstr>
      <vt:lpstr>Style Guide</vt:lpstr>
      <vt:lpstr>Class Project Requirements:</vt:lpstr>
      <vt:lpstr>Class Project Requirements:</vt:lpstr>
      <vt:lpstr>Class Relationships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Hangman Dictionary Challenge</dc:title>
  <dc:creator>MIKE RILEY II</dc:creator>
  <cp:lastModifiedBy>MIKE RILEY II</cp:lastModifiedBy>
  <cp:revision>13</cp:revision>
  <dcterms:created xsi:type="dcterms:W3CDTF">2016-11-12T23:15:49Z</dcterms:created>
  <dcterms:modified xsi:type="dcterms:W3CDTF">2016-11-15T19:54:26Z</dcterms:modified>
</cp:coreProperties>
</file>