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71acfff4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71acfff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7623aa32d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7623aa32d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66ef8e5ed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66ef8e5ed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66ef8e5e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66ef8e5e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66ef8e5e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66ef8e5e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66ef8e5e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66ef8e5e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66ef8e5e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66ef8e5e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66ef8e5e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66ef8e5e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66ef8e5ed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66ef8e5ed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66ef8e5ed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66ef8e5ed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66ef8e5ed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66ef8e5ed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66ef8e5e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66ef8e5e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71acfff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71acfff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BetterReads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Kelsey, Ryan, Jarod</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Even More Queries</a:t>
            </a:r>
            <a:endParaRPr>
              <a:latin typeface="Times New Roman"/>
              <a:ea typeface="Times New Roman"/>
              <a:cs typeface="Times New Roman"/>
              <a:sym typeface="Times New Roman"/>
            </a:endParaRPr>
          </a:p>
        </p:txBody>
      </p:sp>
      <p:sp>
        <p:nvSpPr>
          <p:cNvPr id="113" name="Google Shape;113;p22"/>
          <p:cNvSpPr txBox="1"/>
          <p:nvPr>
            <p:ph idx="1" type="body"/>
          </p:nvPr>
        </p:nvSpPr>
        <p:spPr>
          <a:xfrm>
            <a:off x="311700" y="1198900"/>
            <a:ext cx="3357000" cy="3538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DELIMITER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CREATE PROCEDURE GetBooksByAuthor (IN Author VARCHAR(255))</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BEGIN</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SELECT Title</a:t>
            </a:r>
            <a:endParaRPr sz="11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FROM Book</a:t>
            </a:r>
            <a:endParaRPr sz="11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WHERE Author = author</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END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DELIMITER;</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DELIMITER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CREATE PROCEDURE GetAllUserEmails()</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BEGIN</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	SELECT Email</a:t>
            </a:r>
            <a:endParaRPr sz="11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FROM User;</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END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DELIMITER;</a:t>
            </a:r>
            <a:endParaRPr sz="1100">
              <a:solidFill>
                <a:schemeClr val="dk1"/>
              </a:solidFill>
              <a:latin typeface="Times New Roman"/>
              <a:ea typeface="Times New Roman"/>
              <a:cs typeface="Times New Roman"/>
              <a:sym typeface="Times New Roman"/>
            </a:endParaRPr>
          </a:p>
        </p:txBody>
      </p:sp>
      <p:sp>
        <p:nvSpPr>
          <p:cNvPr id="114" name="Google Shape;114;p22"/>
          <p:cNvSpPr txBox="1"/>
          <p:nvPr/>
        </p:nvSpPr>
        <p:spPr>
          <a:xfrm>
            <a:off x="4002800" y="1152475"/>
            <a:ext cx="4298700" cy="338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DELIMITER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CREATE PROCEDURE GetUserEmail(IN selUser Varchar(255))</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BEGIN</a:t>
            </a:r>
            <a:endParaRPr sz="11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SELECT Email </a:t>
            </a:r>
            <a:endParaRPr sz="11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FROM User </a:t>
            </a:r>
            <a:endParaRPr sz="11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WHERE Name = selUser;</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END$$</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DELIMITER;</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DELIMITER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CREATE PROCEDURE ofUserRatingAbove(IN selUser Varchar(255))</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BEGIN</a:t>
            </a:r>
            <a:endParaRPr sz="11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SELECT r.Rating_Count FROM Reviews r, User u </a:t>
            </a:r>
            <a:endParaRPr sz="11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WHERE u.Name = selUser AND r.Rating_Count&gt;4;</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END $$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DELIMITER;</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MORE QUERIES</a:t>
            </a:r>
            <a:endParaRPr>
              <a:latin typeface="Times New Roman"/>
              <a:ea typeface="Times New Roman"/>
              <a:cs typeface="Times New Roman"/>
              <a:sym typeface="Times New Roman"/>
            </a:endParaRPr>
          </a:p>
        </p:txBody>
      </p:sp>
      <p:sp>
        <p:nvSpPr>
          <p:cNvPr id="120" name="Google Shape;120;p23"/>
          <p:cNvSpPr txBox="1"/>
          <p:nvPr>
            <p:ph idx="1" type="body"/>
          </p:nvPr>
        </p:nvSpPr>
        <p:spPr>
          <a:xfrm>
            <a:off x="311700" y="1106050"/>
            <a:ext cx="261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Shortened:</a:t>
            </a:r>
            <a:endParaRPr>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getBooksPaginated </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orderOfBooksRead</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getFriendsOf</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addHours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subHours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addBooks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subBooks</a:t>
            </a:r>
            <a:endParaRPr sz="15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500">
                <a:solidFill>
                  <a:schemeClr val="dk1"/>
                </a:solidFill>
                <a:latin typeface="Times New Roman"/>
                <a:ea typeface="Times New Roman"/>
                <a:cs typeface="Times New Roman"/>
                <a:sym typeface="Times New Roman"/>
              </a:rPr>
              <a:t>addBookToReadLis</a:t>
            </a:r>
            <a:r>
              <a:rPr lang="en" sz="1700">
                <a:solidFill>
                  <a:schemeClr val="dk1"/>
                </a:solidFill>
                <a:latin typeface="Times New Roman"/>
                <a:ea typeface="Times New Roman"/>
                <a:cs typeface="Times New Roman"/>
                <a:sym typeface="Times New Roman"/>
              </a:rPr>
              <a:t>t</a:t>
            </a:r>
            <a:endParaRPr sz="1700">
              <a:solidFill>
                <a:schemeClr val="dk1"/>
              </a:solidFill>
              <a:latin typeface="Times New Roman"/>
              <a:ea typeface="Times New Roman"/>
              <a:cs typeface="Times New Roman"/>
              <a:sym typeface="Times New Roman"/>
            </a:endParaRPr>
          </a:p>
        </p:txBody>
      </p:sp>
      <p:sp>
        <p:nvSpPr>
          <p:cNvPr id="121" name="Google Shape;121;p23"/>
          <p:cNvSpPr txBox="1"/>
          <p:nvPr/>
        </p:nvSpPr>
        <p:spPr>
          <a:xfrm>
            <a:off x="2990925" y="1574050"/>
            <a:ext cx="3355800" cy="2480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addBooksToReadList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addBookToWillReadList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getBookImagesByCategory</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getAllMutualFriendsOf</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getBooksReadByUser</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getReviewsAndBooks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Evaluation</a:t>
            </a:r>
            <a:endParaRPr>
              <a:latin typeface="Times New Roman"/>
              <a:ea typeface="Times New Roman"/>
              <a:cs typeface="Times New Roman"/>
              <a:sym typeface="Times New Roman"/>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We were able to </a:t>
            </a:r>
            <a:r>
              <a:rPr lang="en">
                <a:solidFill>
                  <a:schemeClr val="dk1"/>
                </a:solidFill>
                <a:latin typeface="Times New Roman"/>
                <a:ea typeface="Times New Roman"/>
                <a:cs typeface="Times New Roman"/>
                <a:sym typeface="Times New Roman"/>
              </a:rPr>
              <a:t>access the database and edit it from the website. It took a lot of looking into frontend and backend interaction to just decide to use php for the backend. Kelsey was able to make a really nice website with php and we wanted to keep that. Ryan was able to adapt to php and got it to let the backend interact with the database. I, Jarod, have been helping everyone keep on task and helping where I can.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	Overall, we did good, especially Kelsey and Ryan. We got the website to function as well as we could make it. Considering that all of us were out of our depths in connecting everything, we did pretty well.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Lessons Learned</a:t>
            </a:r>
            <a:endParaRPr>
              <a:latin typeface="Times New Roman"/>
              <a:ea typeface="Times New Roman"/>
              <a:cs typeface="Times New Roman"/>
              <a:sym typeface="Times New Roman"/>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	The biggest lesson we learned is to </a:t>
            </a:r>
            <a:r>
              <a:rPr lang="en">
                <a:solidFill>
                  <a:schemeClr val="dk1"/>
                </a:solidFill>
                <a:latin typeface="Times New Roman"/>
                <a:ea typeface="Times New Roman"/>
                <a:cs typeface="Times New Roman"/>
                <a:sym typeface="Times New Roman"/>
              </a:rPr>
              <a:t>research</a:t>
            </a:r>
            <a:r>
              <a:rPr lang="en">
                <a:solidFill>
                  <a:schemeClr val="dk1"/>
                </a:solidFill>
                <a:latin typeface="Times New Roman"/>
                <a:ea typeface="Times New Roman"/>
                <a:cs typeface="Times New Roman"/>
                <a:sym typeface="Times New Roman"/>
              </a:rPr>
              <a:t> what we are going to do before doing it. We were very disorganized in getting everything to fit together. Once we had an end goal, a lot of the project came together. We ran into a few </a:t>
            </a:r>
            <a:r>
              <a:rPr lang="en">
                <a:solidFill>
                  <a:schemeClr val="dk1"/>
                </a:solidFill>
                <a:latin typeface="Times New Roman"/>
                <a:ea typeface="Times New Roman"/>
                <a:cs typeface="Times New Roman"/>
                <a:sym typeface="Times New Roman"/>
              </a:rPr>
              <a:t>problems</a:t>
            </a:r>
            <a:r>
              <a:rPr lang="en">
                <a:solidFill>
                  <a:schemeClr val="dk1"/>
                </a:solidFill>
                <a:latin typeface="Times New Roman"/>
                <a:ea typeface="Times New Roman"/>
                <a:cs typeface="Times New Roman"/>
                <a:sym typeface="Times New Roman"/>
              </a:rPr>
              <a:t> that caused us a bit of panic. However we got </a:t>
            </a:r>
            <a:r>
              <a:rPr lang="en">
                <a:solidFill>
                  <a:schemeClr val="dk1"/>
                </a:solidFill>
                <a:latin typeface="Times New Roman"/>
                <a:ea typeface="Times New Roman"/>
                <a:cs typeface="Times New Roman"/>
                <a:sym typeface="Times New Roman"/>
              </a:rPr>
              <a:t>through</a:t>
            </a:r>
            <a:r>
              <a:rPr lang="en">
                <a:solidFill>
                  <a:schemeClr val="dk1"/>
                </a:solidFill>
                <a:latin typeface="Times New Roman"/>
                <a:ea typeface="Times New Roman"/>
                <a:cs typeface="Times New Roman"/>
                <a:sym typeface="Times New Roman"/>
              </a:rPr>
              <a:t> them.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	We had large </a:t>
            </a:r>
            <a:r>
              <a:rPr lang="en">
                <a:solidFill>
                  <a:schemeClr val="dk1"/>
                </a:solidFill>
                <a:latin typeface="Times New Roman"/>
                <a:ea typeface="Times New Roman"/>
                <a:cs typeface="Times New Roman"/>
                <a:sym typeface="Times New Roman"/>
              </a:rPr>
              <a:t>ambitions</a:t>
            </a:r>
            <a:r>
              <a:rPr lang="en">
                <a:solidFill>
                  <a:schemeClr val="dk1"/>
                </a:solidFill>
                <a:latin typeface="Times New Roman"/>
                <a:ea typeface="Times New Roman"/>
                <a:cs typeface="Times New Roman"/>
                <a:sym typeface="Times New Roman"/>
              </a:rPr>
              <a:t> for our project and wrote over 30 stored procedures for it, however we </a:t>
            </a:r>
            <a:r>
              <a:rPr lang="en">
                <a:solidFill>
                  <a:schemeClr val="dk1"/>
                </a:solidFill>
                <a:latin typeface="Times New Roman"/>
                <a:ea typeface="Times New Roman"/>
                <a:cs typeface="Times New Roman"/>
                <a:sym typeface="Times New Roman"/>
              </a:rPr>
              <a:t>underestimated</a:t>
            </a:r>
            <a:r>
              <a:rPr lang="en">
                <a:solidFill>
                  <a:schemeClr val="dk1"/>
                </a:solidFill>
                <a:latin typeface="Times New Roman"/>
                <a:ea typeface="Times New Roman"/>
                <a:cs typeface="Times New Roman"/>
                <a:sym typeface="Times New Roman"/>
              </a:rPr>
              <a:t> how many </a:t>
            </a:r>
            <a:r>
              <a:rPr lang="en">
                <a:solidFill>
                  <a:schemeClr val="dk1"/>
                </a:solidFill>
                <a:latin typeface="Times New Roman"/>
                <a:ea typeface="Times New Roman"/>
                <a:cs typeface="Times New Roman"/>
                <a:sym typeface="Times New Roman"/>
              </a:rPr>
              <a:t>obstacles</a:t>
            </a:r>
            <a:r>
              <a:rPr lang="en">
                <a:solidFill>
                  <a:schemeClr val="dk1"/>
                </a:solidFill>
                <a:latin typeface="Times New Roman"/>
                <a:ea typeface="Times New Roman"/>
                <a:cs typeface="Times New Roman"/>
                <a:sym typeface="Times New Roman"/>
              </a:rPr>
              <a:t> we’d encounter and as a result, we have a much  worse project than any of us would like. It was however a good lesson. If we started earlier, surely we’d have a very polished and presentable final project.</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What to Expect</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Why BetterReads?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database we used.</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ER time.</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Relational models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Backend and frontend</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All the queries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Evaluation</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Lessons Learned</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Why BetterReads?</a:t>
            </a:r>
            <a:endParaRPr>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Short answer, GoodReads is owned by Amazon now. Sounds like more </a:t>
            </a:r>
            <a:r>
              <a:rPr lang="en">
                <a:solidFill>
                  <a:schemeClr val="dk1"/>
                </a:solidFill>
                <a:latin typeface="Times New Roman"/>
                <a:ea typeface="Times New Roman"/>
                <a:cs typeface="Times New Roman"/>
                <a:sym typeface="Times New Roman"/>
              </a:rPr>
              <a:t>monopolizing</a:t>
            </a:r>
            <a:r>
              <a:rPr lang="en">
                <a:solidFill>
                  <a:schemeClr val="dk1"/>
                </a:solidFill>
                <a:latin typeface="Times New Roman"/>
                <a:ea typeface="Times New Roman"/>
                <a:cs typeface="Times New Roman"/>
                <a:sym typeface="Times New Roman"/>
              </a:rPr>
              <a:t>. Long answer, we all like books and decided to look for a </a:t>
            </a:r>
            <a:r>
              <a:rPr lang="en">
                <a:solidFill>
                  <a:schemeClr val="dk1"/>
                </a:solidFill>
                <a:latin typeface="Times New Roman"/>
                <a:ea typeface="Times New Roman"/>
                <a:cs typeface="Times New Roman"/>
                <a:sym typeface="Times New Roman"/>
              </a:rPr>
              <a:t>database</a:t>
            </a:r>
            <a:r>
              <a:rPr lang="en">
                <a:solidFill>
                  <a:schemeClr val="dk1"/>
                </a:solidFill>
                <a:latin typeface="Times New Roman"/>
                <a:ea typeface="Times New Roman"/>
                <a:cs typeface="Times New Roman"/>
                <a:sym typeface="Times New Roman"/>
              </a:rPr>
              <a:t> for it. We found Kaggle’s database which </a:t>
            </a:r>
            <a:r>
              <a:rPr lang="en">
                <a:solidFill>
                  <a:schemeClr val="dk1"/>
                </a:solidFill>
                <a:latin typeface="Times New Roman"/>
                <a:ea typeface="Times New Roman"/>
                <a:cs typeface="Times New Roman"/>
                <a:sym typeface="Times New Roman"/>
              </a:rPr>
              <a:t>fulfilled</a:t>
            </a:r>
            <a:r>
              <a:rPr lang="en">
                <a:solidFill>
                  <a:schemeClr val="dk1"/>
                </a:solidFill>
                <a:latin typeface="Times New Roman"/>
                <a:ea typeface="Times New Roman"/>
                <a:cs typeface="Times New Roman"/>
                <a:sym typeface="Times New Roman"/>
              </a:rPr>
              <a:t> our requirements. Then we decided to name our project BetterReads to rip off GoodReads since they are now owned by Amazon. </a:t>
            </a:r>
            <a:endParaRPr>
              <a:solidFill>
                <a:schemeClr val="dk1"/>
              </a:solidFill>
              <a:latin typeface="Times New Roman"/>
              <a:ea typeface="Times New Roman"/>
              <a:cs typeface="Times New Roman"/>
              <a:sym typeface="Times New Roman"/>
            </a:endParaRPr>
          </a:p>
          <a:p>
            <a:pPr indent="457200" lvl="0" marL="0" rtl="0" algn="l">
              <a:spcBef>
                <a:spcPts val="1200"/>
              </a:spcBef>
              <a:spcAft>
                <a:spcPts val="0"/>
              </a:spcAft>
              <a:buNone/>
            </a:pPr>
            <a:r>
              <a:rPr lang="en">
                <a:solidFill>
                  <a:schemeClr val="dk1"/>
                </a:solidFill>
                <a:latin typeface="Times New Roman"/>
                <a:ea typeface="Times New Roman"/>
                <a:cs typeface="Times New Roman"/>
                <a:sym typeface="Times New Roman"/>
              </a:rPr>
              <a:t>Our Objective?</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	We wanted to make a website to look at books and reviews of those books. Our stretch goals were to have a friends feature so it’s easier to share about books.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The Database</a:t>
            </a:r>
            <a:endParaRPr>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The database we choose was Kaggle’s Amazon Book Reviews. It more than meets the requirements given in class as it has around 3 million reviews. One of the two files it comes is </a:t>
            </a:r>
            <a:r>
              <a:rPr lang="en">
                <a:solidFill>
                  <a:schemeClr val="dk1"/>
                </a:solidFill>
                <a:latin typeface="Times New Roman"/>
                <a:ea typeface="Times New Roman"/>
                <a:cs typeface="Times New Roman"/>
                <a:sym typeface="Times New Roman"/>
              </a:rPr>
              <a:t>almost</a:t>
            </a:r>
            <a:r>
              <a:rPr lang="en">
                <a:solidFill>
                  <a:schemeClr val="dk1"/>
                </a:solidFill>
                <a:latin typeface="Times New Roman"/>
                <a:ea typeface="Times New Roman"/>
                <a:cs typeface="Times New Roman"/>
                <a:sym typeface="Times New Roman"/>
              </a:rPr>
              <a:t> 3 gigabyte in an Excel Worksheet. Due to this large size, we had to limit our scope of items to put into the database.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	We limited our database to the </a:t>
            </a:r>
            <a:r>
              <a:rPr lang="en">
                <a:solidFill>
                  <a:schemeClr val="dk1"/>
                </a:solidFill>
                <a:latin typeface="Times New Roman"/>
                <a:ea typeface="Times New Roman"/>
                <a:cs typeface="Times New Roman"/>
                <a:sym typeface="Times New Roman"/>
              </a:rPr>
              <a:t>minimum</a:t>
            </a:r>
            <a:r>
              <a:rPr lang="en">
                <a:solidFill>
                  <a:schemeClr val="dk1"/>
                </a:solidFill>
                <a:latin typeface="Times New Roman"/>
                <a:ea typeface="Times New Roman"/>
                <a:cs typeface="Times New Roman"/>
                <a:sym typeface="Times New Roman"/>
              </a:rPr>
              <a:t> of 10,000 entries, and also used a python script to clean up the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Our ER Diagram</a:t>
            </a:r>
            <a:endParaRPr>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dk1"/>
              </a:solidFill>
            </a:endParaRPr>
          </a:p>
        </p:txBody>
      </p:sp>
      <p:pic>
        <p:nvPicPr>
          <p:cNvPr id="80" name="Google Shape;80;p17" title="AAAAAAHHHHHHHHHHHHHHHHH.png"/>
          <p:cNvPicPr preferRelativeResize="0"/>
          <p:nvPr/>
        </p:nvPicPr>
        <p:blipFill>
          <a:blip r:embed="rId3">
            <a:alphaModFix/>
          </a:blip>
          <a:stretch>
            <a:fillRect/>
          </a:stretch>
        </p:blipFill>
        <p:spPr>
          <a:xfrm>
            <a:off x="3108600" y="1074775"/>
            <a:ext cx="4762400" cy="357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 Models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User(</a:t>
            </a:r>
            <a:r>
              <a:rPr lang="en" sz="1100" u="sng">
                <a:solidFill>
                  <a:schemeClr val="dk1"/>
                </a:solidFill>
              </a:rPr>
              <a:t>UserID</a:t>
            </a:r>
            <a:r>
              <a:rPr lang="en" sz="1100">
                <a:solidFill>
                  <a:schemeClr val="dk1"/>
                </a:solidFill>
              </a:rPr>
              <a:t>, Email, Password, ProfilePic, Name)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UserID is the primary key, Email and Password are also key</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Book(</a:t>
            </a:r>
            <a:r>
              <a:rPr lang="en" sz="1100" u="sng">
                <a:solidFill>
                  <a:schemeClr val="dk1"/>
                </a:solidFill>
              </a:rPr>
              <a:t>Title</a:t>
            </a:r>
            <a:r>
              <a:rPr lang="en" sz="1100">
                <a:solidFill>
                  <a:schemeClr val="dk1"/>
                </a:solidFill>
              </a:rPr>
              <a:t>, Genre, Image, Price, Description, InfoLink, PreviewLink, Author)</a:t>
            </a:r>
            <a:endParaRPr sz="1100">
              <a:solidFill>
                <a:schemeClr val="dk1"/>
              </a:solidFill>
            </a:endParaRPr>
          </a:p>
          <a:p>
            <a:pPr indent="457200" lvl="0" marL="0" rtl="0" algn="l">
              <a:spcBef>
                <a:spcPts val="0"/>
              </a:spcBef>
              <a:spcAft>
                <a:spcPts val="0"/>
              </a:spcAft>
              <a:buClr>
                <a:schemeClr val="dk1"/>
              </a:buClr>
              <a:buSzPts val="1100"/>
              <a:buFont typeface="Arial"/>
              <a:buNone/>
            </a:pPr>
            <a:r>
              <a:rPr lang="en" sz="1100">
                <a:solidFill>
                  <a:schemeClr val="dk1"/>
                </a:solidFill>
              </a:rPr>
              <a:t>	Title is the primary key</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Publisher(</a:t>
            </a:r>
            <a:r>
              <a:rPr lang="en" sz="1100" u="sng">
                <a:solidFill>
                  <a:schemeClr val="dk1"/>
                </a:solidFill>
              </a:rPr>
              <a:t>Name, </a:t>
            </a:r>
            <a:r>
              <a:rPr lang="en" sz="1100">
                <a:solidFill>
                  <a:schemeClr val="dk1"/>
                </a:solidFill>
              </a:rPr>
              <a:t>PublishDate)</a:t>
            </a:r>
            <a:endParaRPr sz="1100">
              <a:solidFill>
                <a:schemeClr val="dk1"/>
              </a:solidFill>
            </a:endParaRPr>
          </a:p>
          <a:p>
            <a:pPr indent="457200" lvl="0" marL="0" rtl="0" algn="l">
              <a:spcBef>
                <a:spcPts val="0"/>
              </a:spcBef>
              <a:spcAft>
                <a:spcPts val="0"/>
              </a:spcAft>
              <a:buClr>
                <a:schemeClr val="dk1"/>
              </a:buClr>
              <a:buSzPts val="1100"/>
              <a:buFont typeface="Arial"/>
              <a:buNone/>
            </a:pPr>
            <a:r>
              <a:rPr lang="en" sz="1100">
                <a:solidFill>
                  <a:schemeClr val="dk1"/>
                </a:solidFill>
              </a:rPr>
              <a:t>	Name is the primary key</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Reviews(</a:t>
            </a:r>
            <a:r>
              <a:rPr lang="en" sz="1100" u="sng">
                <a:solidFill>
                  <a:schemeClr val="dk1"/>
                </a:solidFill>
              </a:rPr>
              <a:t>ID,</a:t>
            </a:r>
            <a:r>
              <a:rPr lang="en" sz="1100">
                <a:solidFill>
                  <a:schemeClr val="dk1"/>
                </a:solidFill>
              </a:rPr>
              <a:t> Score, Price, RatingCount, Helpfulness, Title, Time)</a:t>
            </a:r>
            <a:endParaRPr sz="1100">
              <a:solidFill>
                <a:schemeClr val="dk1"/>
              </a:solidFill>
            </a:endParaRPr>
          </a:p>
          <a:p>
            <a:pPr indent="457200" lvl="0" marL="0" rtl="0" algn="l">
              <a:spcBef>
                <a:spcPts val="0"/>
              </a:spcBef>
              <a:spcAft>
                <a:spcPts val="0"/>
              </a:spcAft>
              <a:buClr>
                <a:schemeClr val="dk1"/>
              </a:buClr>
              <a:buSzPts val="1100"/>
              <a:buFont typeface="Arial"/>
              <a:buNone/>
            </a:pPr>
            <a:r>
              <a:rPr lang="en" sz="1100">
                <a:solidFill>
                  <a:schemeClr val="dk1"/>
                </a:solidFill>
              </a:rPr>
              <a:t>	ID is the primary key</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WantsRead(</a:t>
            </a:r>
            <a:r>
              <a:rPr lang="en" sz="1100" u="sng">
                <a:solidFill>
                  <a:schemeClr val="dk1"/>
                </a:solidFill>
              </a:rPr>
              <a:t>Image</a:t>
            </a:r>
            <a:r>
              <a:rPr lang="en" sz="1100">
                <a:solidFill>
                  <a:schemeClr val="dk1"/>
                </a:solidFill>
              </a:rPr>
              <a:t>, Title, UserID)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Image is primary key</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Has</a:t>
            </a:r>
            <a:r>
              <a:rPr lang="en" sz="1100">
                <a:solidFill>
                  <a:schemeClr val="dk1"/>
                </a:solidFill>
              </a:rPr>
              <a:t>Read(</a:t>
            </a:r>
            <a:r>
              <a:rPr lang="en" sz="1100" u="sng">
                <a:solidFill>
                  <a:schemeClr val="dk1"/>
                </a:solidFill>
              </a:rPr>
              <a:t>Image</a:t>
            </a:r>
            <a:r>
              <a:rPr lang="en" sz="1100">
                <a:solidFill>
                  <a:schemeClr val="dk1"/>
                </a:solidFill>
              </a:rPr>
              <a:t>, Title, UserID)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Image is primary key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Backend and Frontend</a:t>
            </a:r>
            <a:endParaRPr>
              <a:latin typeface="Times New Roman"/>
              <a:ea typeface="Times New Roman"/>
              <a:cs typeface="Times New Roman"/>
              <a:sym typeface="Times New Roman"/>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	We are using php files for backend, and HTML for the </a:t>
            </a:r>
            <a:r>
              <a:rPr lang="en">
                <a:solidFill>
                  <a:schemeClr val="dk1"/>
                </a:solidFill>
                <a:latin typeface="Times New Roman"/>
                <a:ea typeface="Times New Roman"/>
                <a:cs typeface="Times New Roman"/>
                <a:sym typeface="Times New Roman"/>
              </a:rPr>
              <a:t>frontend</a:t>
            </a:r>
            <a:r>
              <a:rPr lang="en">
                <a:solidFill>
                  <a:schemeClr val="dk1"/>
                </a:solidFill>
                <a:latin typeface="Times New Roman"/>
                <a:ea typeface="Times New Roman"/>
                <a:cs typeface="Times New Roman"/>
                <a:sym typeface="Times New Roman"/>
              </a:rPr>
              <a:t>. We use stored procedures and a php file called bookGrabber to call those files. bookGrabber.php is then called by the main page to </a:t>
            </a:r>
            <a:r>
              <a:rPr lang="en">
                <a:solidFill>
                  <a:schemeClr val="dk1"/>
                </a:solidFill>
                <a:latin typeface="Times New Roman"/>
                <a:ea typeface="Times New Roman"/>
                <a:cs typeface="Times New Roman"/>
                <a:sym typeface="Times New Roman"/>
              </a:rPr>
              <a:t>retrieve</a:t>
            </a:r>
            <a:r>
              <a:rPr lang="en">
                <a:solidFill>
                  <a:schemeClr val="dk1"/>
                </a:solidFill>
                <a:latin typeface="Times New Roman"/>
                <a:ea typeface="Times New Roman"/>
                <a:cs typeface="Times New Roman"/>
                <a:sym typeface="Times New Roman"/>
              </a:rPr>
              <a:t> information from the database.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Queries</a:t>
            </a:r>
            <a:endParaRPr>
              <a:latin typeface="Times New Roman"/>
              <a:ea typeface="Times New Roman"/>
              <a:cs typeface="Times New Roman"/>
              <a:sym typeface="Times New Roman"/>
            </a:endParaRPr>
          </a:p>
        </p:txBody>
      </p:sp>
      <p:sp>
        <p:nvSpPr>
          <p:cNvPr id="98" name="Google Shape;98;p20"/>
          <p:cNvSpPr txBox="1"/>
          <p:nvPr>
            <p:ph idx="1" type="body"/>
          </p:nvPr>
        </p:nvSpPr>
        <p:spPr>
          <a:xfrm>
            <a:off x="311700" y="1152475"/>
            <a:ext cx="38304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DELIMITER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CREATE PROCEDURE GetBooksReadByUser (IN uid INT)</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BEGIN</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SELECT b.title, h.DateRead</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FROM HasRead h</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JOIN Books b ON h.bookID=b.BookID</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WHERE h.UserID = uid;</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END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DELIMITER;</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CREATE PROCEDURE GetBookImage (IN bookTitle VARCHAR(255))</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BEGIN</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	SELECT Image</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	FROM Book</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	WHERE Title = bookTitle;</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END $$</a:t>
            </a:r>
            <a:br>
              <a:rPr lang="en" sz="1100">
                <a:solidFill>
                  <a:schemeClr val="dk1"/>
                </a:solidFill>
                <a:latin typeface="Times New Roman"/>
                <a:ea typeface="Times New Roman"/>
                <a:cs typeface="Times New Roman"/>
                <a:sym typeface="Times New Roman"/>
              </a:rPr>
            </a:b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DELIMITER;</a:t>
            </a:r>
            <a:endParaRPr sz="1100">
              <a:solidFill>
                <a:schemeClr val="dk1"/>
              </a:solidFill>
              <a:latin typeface="Times New Roman"/>
              <a:ea typeface="Times New Roman"/>
              <a:cs typeface="Times New Roman"/>
              <a:sym typeface="Times New Roman"/>
            </a:endParaRPr>
          </a:p>
        </p:txBody>
      </p:sp>
      <p:sp>
        <p:nvSpPr>
          <p:cNvPr id="99" name="Google Shape;99;p20"/>
          <p:cNvSpPr txBox="1"/>
          <p:nvPr>
            <p:ph idx="1" type="body"/>
          </p:nvPr>
        </p:nvSpPr>
        <p:spPr>
          <a:xfrm>
            <a:off x="4521325" y="1304875"/>
            <a:ext cx="38304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DELIMITER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CREATE PROCEDURE getReviewsOnDate(IN selTime BIGINT)</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BEGIN</a:t>
            </a:r>
            <a:endParaRPr sz="1100">
              <a:solidFill>
                <a:schemeClr val="dk1"/>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SELECT ID FROM Reviews</a:t>
            </a:r>
            <a:endParaRPr sz="11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WHERE Time &gt; selTime - 100000 AND Time &lt; selTime + 100000;</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END $$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DELIMITER;</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DELIMITER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CREATE PROCEDURE publisherOfBook(IN pubName varchar (255)))</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BEGIN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SELECT b.Title FROM Book b, Publisher p</a:t>
            </a:r>
            <a:endParaRPr sz="1100">
              <a:solidFill>
                <a:schemeClr val="dk1"/>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WHERE p.name = pubName;</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END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DELIMITER;</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Queries Continued</a:t>
            </a:r>
            <a:endParaRPr>
              <a:latin typeface="Times New Roman"/>
              <a:ea typeface="Times New Roman"/>
              <a:cs typeface="Times New Roman"/>
              <a:sym typeface="Times New Roman"/>
            </a:endParaRPr>
          </a:p>
        </p:txBody>
      </p:sp>
      <p:sp>
        <p:nvSpPr>
          <p:cNvPr id="105" name="Google Shape;105;p21"/>
          <p:cNvSpPr txBox="1"/>
          <p:nvPr>
            <p:ph idx="1" type="body"/>
          </p:nvPr>
        </p:nvSpPr>
        <p:spPr>
          <a:xfrm>
            <a:off x="311700" y="1152475"/>
            <a:ext cx="24564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DELIMITER $$</a:t>
            </a:r>
            <a:br>
              <a:rPr lang="en" sz="1100">
                <a:solidFill>
                  <a:schemeClr val="dk1"/>
                </a:solidFill>
                <a:latin typeface="Times New Roman"/>
                <a:ea typeface="Times New Roman"/>
                <a:cs typeface="Times New Roman"/>
                <a:sym typeface="Times New Roman"/>
              </a:rPr>
            </a:b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CREATE PROCEDURE getAllFriends()</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BEGIN</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	SELECT * FROM Friend</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END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DELIMITER;</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DELIMITER $$</a:t>
            </a:r>
            <a:br>
              <a:rPr lang="en" sz="1100">
                <a:solidFill>
                  <a:schemeClr val="dk1"/>
                </a:solidFill>
                <a:latin typeface="Times New Roman"/>
                <a:ea typeface="Times New Roman"/>
                <a:cs typeface="Times New Roman"/>
                <a:sym typeface="Times New Roman"/>
              </a:rPr>
            </a:b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CREATE PROCEDURE GetAllUsers()</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BEGIN</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	SELECT * FROM User</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END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DELIMITER;</a:t>
            </a:r>
            <a:endParaRPr sz="1100">
              <a:solidFill>
                <a:schemeClr val="dk1"/>
              </a:solidFill>
              <a:latin typeface="Times New Roman"/>
              <a:ea typeface="Times New Roman"/>
              <a:cs typeface="Times New Roman"/>
              <a:sym typeface="Times New Roman"/>
            </a:endParaRPr>
          </a:p>
        </p:txBody>
      </p:sp>
      <p:sp>
        <p:nvSpPr>
          <p:cNvPr id="106" name="Google Shape;106;p21"/>
          <p:cNvSpPr txBox="1"/>
          <p:nvPr/>
        </p:nvSpPr>
        <p:spPr>
          <a:xfrm>
            <a:off x="3009375" y="1143025"/>
            <a:ext cx="2711100" cy="343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DELIMITER $$</a:t>
            </a:r>
            <a:br>
              <a:rPr lang="en" sz="1100">
                <a:solidFill>
                  <a:schemeClr val="dk1"/>
                </a:solidFill>
                <a:latin typeface="Times New Roman"/>
                <a:ea typeface="Times New Roman"/>
                <a:cs typeface="Times New Roman"/>
                <a:sym typeface="Times New Roman"/>
              </a:rPr>
            </a:b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CREATE PROCEDURE GetAllReviews()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BEGIN</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	SELECT * FROM Reviews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END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DELIMITER;</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DELIMITER $$</a:t>
            </a:r>
            <a:br>
              <a:rPr lang="en" sz="1100">
                <a:solidFill>
                  <a:schemeClr val="dk1"/>
                </a:solidFill>
                <a:latin typeface="Times New Roman"/>
                <a:ea typeface="Times New Roman"/>
                <a:cs typeface="Times New Roman"/>
                <a:sym typeface="Times New Roman"/>
              </a:rPr>
            </a:b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CREATE PROCEDURE GetAllBooks()</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BEGIN</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	SELECT * FROM Book</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END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DELIMITER;</a:t>
            </a:r>
            <a:endParaRPr sz="1100">
              <a:solidFill>
                <a:schemeClr val="dk1"/>
              </a:solidFill>
              <a:latin typeface="Times New Roman"/>
              <a:ea typeface="Times New Roman"/>
              <a:cs typeface="Times New Roman"/>
              <a:sym typeface="Times New Roman"/>
            </a:endParaRPr>
          </a:p>
        </p:txBody>
      </p:sp>
      <p:sp>
        <p:nvSpPr>
          <p:cNvPr id="107" name="Google Shape;107;p21"/>
          <p:cNvSpPr txBox="1"/>
          <p:nvPr/>
        </p:nvSpPr>
        <p:spPr>
          <a:xfrm>
            <a:off x="5776100" y="1209600"/>
            <a:ext cx="2711100" cy="323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DELIMITER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CREATE PROCEDURE GetBooksByCategory (IN category VARCHAR(255))</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BEGIN</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SELECT Title</a:t>
            </a:r>
            <a:endParaRPr sz="11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FROM Book</a:t>
            </a:r>
            <a:endParaRPr sz="11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WHERE Categories = category;</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END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100">
                <a:solidFill>
                  <a:schemeClr val="dk1"/>
                </a:solidFill>
                <a:latin typeface="Times New Roman"/>
                <a:ea typeface="Times New Roman"/>
                <a:cs typeface="Times New Roman"/>
                <a:sym typeface="Times New Roman"/>
              </a:rPr>
              <a:t>DELIMITER;</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