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bb389eb8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bb389eb8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bb389eb8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bb389eb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bb389eb8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bb389eb8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bb389eb8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bb389eb8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bb389eb8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bb389eb8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7bb389eb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7bb389eb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bb389e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bb389e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7bb389eb8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7bb389eb8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bb389eb8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7bb389eb8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5336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898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Asset Value And Ticket Price Analysis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017725"/>
            <a:ext cx="8520600" cy="3685200"/>
          </a:xfrm>
          <a:prstGeom prst="rect">
            <a:avLst/>
          </a:prstGeom>
        </p:spPr>
        <p:txBody>
          <a:bodyPr anchorCtr="0" anchor="t" bIns="91425" lIns="182875" spcFirstLastPara="1" rIns="91425" wrap="square" tIns="548625">
            <a:normAutofit lnSpcReduction="20000"/>
          </a:bodyPr>
          <a:lstStyle/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Predicted Ticket Price of $94.22 Based On Current Facilities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Increased Yearly Revenue Of $21,595,000 Including New Lift Costs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Most Valuable Features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Fast Quad Chair Lifts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Total Vertical Drop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Number of Trail Runs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Area Covered By Snow Makers</a:t>
            </a:r>
            <a:endParaRPr sz="16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Most Lucrative Scenarios, 1 &amp; 2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Closing More Than 5 Trail Runs Would Have A Large Impact on Ticket Price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Adding Additional Trail Run That Adds 150ft To Total Drop &amp; Additional Lift Could Increase Predicted Ticket Price By $2.29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Where We Stand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182875" spcFirstLastPara="1" rIns="91425" wrap="square" tIns="548625">
            <a:normAutofit/>
          </a:bodyPr>
          <a:lstStyle/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One of 12 resorts in the state of Montana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One of 330 nationally in our market segment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350,000 Visitors Per Year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Average Stay of 5 Days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Adult Ticket Price of $81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Current Pricing Strategy Lacks </a:t>
            </a:r>
            <a:r>
              <a:rPr lang="en" sz="2000"/>
              <a:t>Granularity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New Lift Operating Cost Of $1,540,000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Desire To Increase Revenue and Reduce Operating Costs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Current Facilities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182875" spcFirstLastPara="1" rIns="91425" wrap="square" tIns="548625">
            <a:normAutofit/>
          </a:bodyPr>
          <a:lstStyle/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2353 Foot Vertical Drop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105 Trail Runs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Longest Trail Run of 3.3 Miles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14 Chair Lifts Total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3 Fast Quad Chair Lifts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600 Acres of Snow Machine Covered Terrain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3000 Acres of Skiable Terrain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728500" cy="3856800"/>
          </a:xfrm>
          <a:prstGeom prst="rect">
            <a:avLst/>
          </a:prstGeom>
        </p:spPr>
        <p:txBody>
          <a:bodyPr anchorCtr="0" anchor="t" bIns="91425" lIns="182875" spcFirstLastPara="1" rIns="91425" wrap="square" tIns="548625">
            <a:normAutofit lnSpcReduction="20000"/>
          </a:bodyPr>
          <a:lstStyle/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Based on Facilities Ticket Price Is Too Low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Projected Ticket Price Of $94.22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$22.5 Million Increase In Revenue Including New Lift Operating Cost</a:t>
            </a:r>
            <a:endParaRPr sz="20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Most Valuable Assets</a:t>
            </a:r>
            <a:endParaRPr sz="20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Vertical Drop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Snow Machine Covered Acerage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Trail Runs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Fast Quad Chair Lifts</a:t>
            </a:r>
            <a:endParaRPr sz="1600"/>
          </a:p>
          <a:p>
            <a:pPr indent="101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Focus on Vertical Drop &amp; Closing No More Than 5 Trail Runs</a:t>
            </a:r>
            <a:endParaRPr sz="20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Scenario 1 - Close Trail Runs.  1 - No Effect.  3-5, same effect on Price. 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Scenario 2 - Add 150ft of drop, 1 Run &amp; 1 Lift. Additional Ticket Price Increase of $2.29, $2,467,246 In Yearly Revenue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Scenario Analysis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950" y="1217250"/>
            <a:ext cx="5362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182100" cy="3416400"/>
          </a:xfrm>
          <a:prstGeom prst="rect">
            <a:avLst/>
          </a:prstGeom>
        </p:spPr>
        <p:txBody>
          <a:bodyPr anchorCtr="0" anchor="t" bIns="91425" lIns="182875" spcFirstLastPara="1" rIns="91425" wrap="square" tIns="5486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Decrease In Revenue Correlated To Closed Trail Runs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1 Has No Effect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3-5 Same Decrease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6 &amp; Greater Prohibitive Revenue Drop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Feature Analysis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40300" y="1152475"/>
            <a:ext cx="3430200" cy="3416400"/>
          </a:xfrm>
          <a:prstGeom prst="rect">
            <a:avLst/>
          </a:prstGeom>
        </p:spPr>
        <p:txBody>
          <a:bodyPr anchorCtr="0" anchor="t" bIns="91425" lIns="182875" spcFirstLastPara="1" rIns="91425" wrap="square" tIns="5486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Features most correlated to ticket price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Fast Quads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Trail Runs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Snow Making Acerage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Vertical Drop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Skiable Terrain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Total Chairs</a:t>
            </a:r>
            <a:endParaRPr sz="16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700" y="1055675"/>
            <a:ext cx="5170001" cy="36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Price Analysis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383300" cy="3416400"/>
          </a:xfrm>
          <a:prstGeom prst="rect">
            <a:avLst/>
          </a:prstGeom>
        </p:spPr>
        <p:txBody>
          <a:bodyPr anchorCtr="0" anchor="t" bIns="91425" lIns="182875" spcFirstLastPara="1" rIns="91425" wrap="square" tIns="5486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01600" lvl="0" marL="2286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Market Leading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Trail Runs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Fast Quads</a:t>
            </a:r>
            <a:endParaRPr sz="16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067" y="445021"/>
            <a:ext cx="4137432" cy="22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075" y="2696275"/>
            <a:ext cx="4137425" cy="2254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Price Analysis Cont.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375" y="445025"/>
            <a:ext cx="4155825" cy="22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925" y="2710625"/>
            <a:ext cx="4155825" cy="22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383300" cy="3416400"/>
          </a:xfrm>
          <a:prstGeom prst="rect">
            <a:avLst/>
          </a:prstGeom>
        </p:spPr>
        <p:txBody>
          <a:bodyPr anchorCtr="0" anchor="t" bIns="91425" lIns="182875" spcFirstLastPara="1" rIns="91425" wrap="square" tIns="5486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01600" lvl="0" marL="228600" rtl="0" algn="l"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Market Leading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Total Vertical Drop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Area Covered By Snow Makers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Arial"/>
              <a:buNone/>
            </a:pPr>
            <a:r>
              <a:rPr lang="en"/>
              <a:t>Price Analysis Cont.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000" y="1462900"/>
            <a:ext cx="4213500" cy="26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017725"/>
            <a:ext cx="4383300" cy="3416400"/>
          </a:xfrm>
          <a:prstGeom prst="rect">
            <a:avLst/>
          </a:prstGeom>
        </p:spPr>
        <p:txBody>
          <a:bodyPr anchorCtr="0" anchor="t" bIns="91425" lIns="182875" spcFirstLastPara="1" rIns="91425" wrap="square" tIns="5486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Ticket Price Current vs. Predicted Relative To Market</a:t>
            </a:r>
            <a:endParaRPr sz="1900"/>
          </a:p>
        </p:txBody>
      </p:sp>
      <p:cxnSp>
        <p:nvCxnSpPr>
          <p:cNvPr id="116" name="Google Shape;116;p21"/>
          <p:cNvCxnSpPr/>
          <p:nvPr/>
        </p:nvCxnSpPr>
        <p:spPr>
          <a:xfrm flipH="1" rot="10800000">
            <a:off x="6797250" y="1666525"/>
            <a:ext cx="9000" cy="218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