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Old Standard TT"/>
      <p:regular r:id="rId16"/>
      <p:bold r:id="rId17"/>
      <p: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ldStandardTT-bold.fntdata"/><Relationship Id="rId16" Type="http://schemas.openxmlformats.org/officeDocument/2006/relationships/font" Target="fonts/OldStandardTT-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ldStandardT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41565c5e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41565c5e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41565c5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41565c5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41565c5e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41565c5e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41565c5e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41565c5e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41565c5e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41565c5e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41565c5e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41565c5e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41565c5e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41565c5e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41565c5e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41565c5e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41565c5e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41565c5e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600"/>
              <a:t>Skin Disease Image Classification Using </a:t>
            </a:r>
            <a:r>
              <a:rPr lang="en" sz="3600"/>
              <a:t>Convolutional</a:t>
            </a:r>
            <a:r>
              <a:rPr lang="en" sz="3600"/>
              <a:t> Neural Networks</a:t>
            </a:r>
            <a:endParaRPr sz="3600"/>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Ryan Johnson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Recommendations</a:t>
            </a:r>
            <a:endParaRPr b="1"/>
          </a:p>
        </p:txBody>
      </p:sp>
      <p:sp>
        <p:nvSpPr>
          <p:cNvPr id="128" name="Google Shape;128;p2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SzPts val="1700"/>
              <a:buChar char="●"/>
            </a:pPr>
            <a:r>
              <a:rPr lang="en" sz="1700"/>
              <a:t>Implement the model as an API and or a mobile device app.</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Allow users to submit their own pictures to improve accuracy even more and have them classified by body part.  Design app so when inputting images there are only fixed options to select. </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Work with Physicians and Medical Students to check accuracy of submitted pictures and provide free/low cost human classification, similar to CAPTCHAs.</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Encourage Nurses and Physician Assistants to use for initial diagnosis.</a:t>
            </a:r>
            <a:endParaRPr sz="2300"/>
          </a:p>
          <a:p>
            <a:pPr indent="0" lvl="0" marL="45720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Problem</a:t>
            </a:r>
            <a:endParaRPr b="1"/>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Few Doctors Performing In Person Visits</a:t>
            </a:r>
            <a:endParaRPr/>
          </a:p>
          <a:p>
            <a:pPr indent="-342900" lvl="0" marL="457200" rtl="0" algn="l">
              <a:spcBef>
                <a:spcPts val="0"/>
              </a:spcBef>
              <a:spcAft>
                <a:spcPts val="0"/>
              </a:spcAft>
              <a:buSzPts val="1800"/>
              <a:buChar char="●"/>
            </a:pPr>
            <a:r>
              <a:rPr lang="en"/>
              <a:t>Medical Staff Overworked and in Short Supply</a:t>
            </a:r>
            <a:endParaRPr/>
          </a:p>
          <a:p>
            <a:pPr indent="-342900" lvl="0" marL="457200" rtl="0" algn="l">
              <a:spcBef>
                <a:spcPts val="0"/>
              </a:spcBef>
              <a:spcAft>
                <a:spcPts val="0"/>
              </a:spcAft>
              <a:buSzPts val="1800"/>
              <a:buChar char="●"/>
            </a:pPr>
            <a:r>
              <a:rPr lang="en"/>
              <a:t>Not Everyone Has Access to a Webcam, Cell Phone or Internet</a:t>
            </a:r>
            <a:endParaRPr/>
          </a:p>
          <a:p>
            <a:pPr indent="-342900" lvl="0" marL="457200" rtl="0" algn="l">
              <a:spcBef>
                <a:spcPts val="0"/>
              </a:spcBef>
              <a:spcAft>
                <a:spcPts val="0"/>
              </a:spcAft>
              <a:buSzPts val="1800"/>
              <a:buChar char="●"/>
            </a:pPr>
            <a:r>
              <a:rPr lang="en"/>
              <a:t>Diagnosing a Skin Condition is Difficult if not Familiar</a:t>
            </a:r>
            <a:endParaRPr/>
          </a:p>
        </p:txBody>
      </p:sp>
      <p:pic>
        <p:nvPicPr>
          <p:cNvPr id="67" name="Google Shape;67;p14"/>
          <p:cNvPicPr preferRelativeResize="0"/>
          <p:nvPr/>
        </p:nvPicPr>
        <p:blipFill>
          <a:blip r:embed="rId3">
            <a:alphaModFix/>
          </a:blip>
          <a:stretch>
            <a:fillRect/>
          </a:stretch>
        </p:blipFill>
        <p:spPr>
          <a:xfrm>
            <a:off x="6436299" y="2161900"/>
            <a:ext cx="1924525" cy="2877174"/>
          </a:xfrm>
          <a:prstGeom prst="rect">
            <a:avLst/>
          </a:prstGeom>
          <a:noFill/>
          <a:ln>
            <a:noFill/>
          </a:ln>
        </p:spPr>
      </p:pic>
      <p:pic>
        <p:nvPicPr>
          <p:cNvPr id="68" name="Google Shape;68;p14"/>
          <p:cNvPicPr preferRelativeResize="0"/>
          <p:nvPr/>
        </p:nvPicPr>
        <p:blipFill>
          <a:blip r:embed="rId4">
            <a:alphaModFix/>
          </a:blip>
          <a:stretch>
            <a:fillRect/>
          </a:stretch>
        </p:blipFill>
        <p:spPr>
          <a:xfrm>
            <a:off x="909450" y="2585150"/>
            <a:ext cx="2405949" cy="24059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Problem Cont.</a:t>
            </a:r>
            <a:endParaRPr b="1"/>
          </a:p>
        </p:txBody>
      </p:sp>
      <p:sp>
        <p:nvSpPr>
          <p:cNvPr id="74" name="Google Shape;74;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Image Classification</a:t>
            </a:r>
            <a:endParaRPr/>
          </a:p>
          <a:p>
            <a:pPr indent="-342900" lvl="0" marL="457200" rtl="0" algn="l">
              <a:spcBef>
                <a:spcPts val="0"/>
              </a:spcBef>
              <a:spcAft>
                <a:spcPts val="0"/>
              </a:spcAft>
              <a:buSzPts val="1800"/>
              <a:buChar char="●"/>
            </a:pPr>
            <a:r>
              <a:rPr lang="en"/>
              <a:t>Convolutional Neural Networks</a:t>
            </a:r>
            <a:endParaRPr/>
          </a:p>
          <a:p>
            <a:pPr indent="-342900" lvl="0" marL="457200" rtl="0" algn="l">
              <a:spcBef>
                <a:spcPts val="0"/>
              </a:spcBef>
              <a:spcAft>
                <a:spcPts val="0"/>
              </a:spcAft>
              <a:buSzPts val="1800"/>
              <a:buChar char="●"/>
            </a:pPr>
            <a:r>
              <a:rPr lang="en"/>
              <a:t>Goal of 50% Accuracy</a:t>
            </a:r>
            <a:endParaRPr/>
          </a:p>
        </p:txBody>
      </p:sp>
      <p:pic>
        <p:nvPicPr>
          <p:cNvPr id="75" name="Google Shape;75;p15"/>
          <p:cNvPicPr preferRelativeResize="0"/>
          <p:nvPr/>
        </p:nvPicPr>
        <p:blipFill>
          <a:blip r:embed="rId3">
            <a:alphaModFix/>
          </a:blip>
          <a:stretch>
            <a:fillRect/>
          </a:stretch>
        </p:blipFill>
        <p:spPr>
          <a:xfrm>
            <a:off x="3983575" y="2190500"/>
            <a:ext cx="4710899" cy="25203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a:t>
            </a:r>
            <a:endParaRPr b="1"/>
          </a:p>
        </p:txBody>
      </p:sp>
      <p:sp>
        <p:nvSpPr>
          <p:cNvPr id="81" name="Google Shape;81;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Scraped from Dermnet by </a:t>
            </a:r>
            <a:r>
              <a:rPr lang="en" sz="1700">
                <a:solidFill>
                  <a:schemeClr val="dk1"/>
                </a:solidFill>
                <a:highlight>
                  <a:srgbClr val="FFFFFF"/>
                </a:highlight>
              </a:rPr>
              <a:t>Shubham Ggoel, posted on Kaggle</a:t>
            </a:r>
            <a:endParaRPr sz="1700">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rPr>
              <a:t>15,557 Training Images, 3,946 Testing Images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23 Very Broad Categories</a:t>
            </a:r>
            <a:endParaRPr>
              <a:solidFill>
                <a:schemeClr val="dk1"/>
              </a:solidFill>
            </a:endParaRPr>
          </a:p>
        </p:txBody>
      </p:sp>
      <p:pic>
        <p:nvPicPr>
          <p:cNvPr id="82" name="Google Shape;82;p16"/>
          <p:cNvPicPr preferRelativeResize="0"/>
          <p:nvPr/>
        </p:nvPicPr>
        <p:blipFill>
          <a:blip r:embed="rId3">
            <a:alphaModFix/>
          </a:blip>
          <a:stretch>
            <a:fillRect/>
          </a:stretch>
        </p:blipFill>
        <p:spPr>
          <a:xfrm>
            <a:off x="417513" y="3115713"/>
            <a:ext cx="2466975" cy="809625"/>
          </a:xfrm>
          <a:prstGeom prst="rect">
            <a:avLst/>
          </a:prstGeom>
          <a:noFill/>
          <a:ln>
            <a:noFill/>
          </a:ln>
        </p:spPr>
      </p:pic>
      <p:pic>
        <p:nvPicPr>
          <p:cNvPr id="83" name="Google Shape;83;p16"/>
          <p:cNvPicPr preferRelativeResize="0"/>
          <p:nvPr/>
        </p:nvPicPr>
        <p:blipFill>
          <a:blip r:embed="rId4">
            <a:alphaModFix/>
          </a:blip>
          <a:stretch>
            <a:fillRect/>
          </a:stretch>
        </p:blipFill>
        <p:spPr>
          <a:xfrm>
            <a:off x="5525200" y="2968088"/>
            <a:ext cx="2857500" cy="1104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Cont.</a:t>
            </a:r>
            <a:endParaRPr b="1"/>
          </a:p>
        </p:txBody>
      </p:sp>
      <p:sp>
        <p:nvSpPr>
          <p:cNvPr id="89" name="Google Shape;89;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Watermarks</a:t>
            </a:r>
            <a:endParaRPr/>
          </a:p>
          <a:p>
            <a:pPr indent="-342900" lvl="0" marL="457200" rtl="0" algn="l">
              <a:spcBef>
                <a:spcPts val="0"/>
              </a:spcBef>
              <a:spcAft>
                <a:spcPts val="0"/>
              </a:spcAft>
              <a:buSzPts val="1800"/>
              <a:buChar char="●"/>
            </a:pPr>
            <a:r>
              <a:rPr lang="en"/>
              <a:t>Categories Very Broad With Varying Amounts of Samples</a:t>
            </a:r>
            <a:endParaRPr/>
          </a:p>
          <a:p>
            <a:pPr indent="-342900" lvl="0" marL="457200" rtl="0" algn="l">
              <a:spcBef>
                <a:spcPts val="0"/>
              </a:spcBef>
              <a:spcAft>
                <a:spcPts val="0"/>
              </a:spcAft>
              <a:buSzPts val="1800"/>
              <a:buChar char="●"/>
            </a:pPr>
            <a:r>
              <a:rPr lang="en"/>
              <a:t>Varying Body Parts</a:t>
            </a:r>
            <a:endParaRPr/>
          </a:p>
          <a:p>
            <a:pPr indent="-342900" lvl="0" marL="457200" rtl="0" algn="l">
              <a:spcBef>
                <a:spcPts val="0"/>
              </a:spcBef>
              <a:spcAft>
                <a:spcPts val="0"/>
              </a:spcAft>
              <a:buSzPts val="1800"/>
              <a:buChar char="●"/>
            </a:pPr>
            <a:r>
              <a:rPr lang="en"/>
              <a:t>Performed NLP to Attempt Sub-division of Categories</a:t>
            </a:r>
            <a:endParaRPr/>
          </a:p>
        </p:txBody>
      </p:sp>
      <p:pic>
        <p:nvPicPr>
          <p:cNvPr id="90" name="Google Shape;90;p17"/>
          <p:cNvPicPr preferRelativeResize="0"/>
          <p:nvPr/>
        </p:nvPicPr>
        <p:blipFill>
          <a:blip r:embed="rId3">
            <a:alphaModFix/>
          </a:blip>
          <a:stretch>
            <a:fillRect/>
          </a:stretch>
        </p:blipFill>
        <p:spPr>
          <a:xfrm>
            <a:off x="523525" y="2606600"/>
            <a:ext cx="3485450" cy="2318825"/>
          </a:xfrm>
          <a:prstGeom prst="rect">
            <a:avLst/>
          </a:prstGeom>
          <a:noFill/>
          <a:ln>
            <a:noFill/>
          </a:ln>
        </p:spPr>
      </p:pic>
      <p:sp>
        <p:nvSpPr>
          <p:cNvPr id="91" name="Google Shape;91;p17"/>
          <p:cNvSpPr/>
          <p:nvPr/>
        </p:nvSpPr>
        <p:spPr>
          <a:xfrm rot="-2291727">
            <a:off x="606824" y="4099295"/>
            <a:ext cx="959657" cy="246966"/>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 name="Google Shape;92;p17"/>
          <p:cNvPicPr preferRelativeResize="0"/>
          <p:nvPr/>
        </p:nvPicPr>
        <p:blipFill>
          <a:blip r:embed="rId4">
            <a:alphaModFix/>
          </a:blip>
          <a:stretch>
            <a:fillRect/>
          </a:stretch>
        </p:blipFill>
        <p:spPr>
          <a:xfrm>
            <a:off x="5000975" y="2577025"/>
            <a:ext cx="3537202" cy="2318825"/>
          </a:xfrm>
          <a:prstGeom prst="rect">
            <a:avLst/>
          </a:prstGeom>
          <a:noFill/>
          <a:ln>
            <a:noFill/>
          </a:ln>
        </p:spPr>
      </p:pic>
      <p:sp>
        <p:nvSpPr>
          <p:cNvPr id="93" name="Google Shape;93;p17"/>
          <p:cNvSpPr/>
          <p:nvPr/>
        </p:nvSpPr>
        <p:spPr>
          <a:xfrm rot="-2291727">
            <a:off x="5020774" y="4011820"/>
            <a:ext cx="959657" cy="246966"/>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Method</a:t>
            </a:r>
            <a:endParaRPr b="1"/>
          </a:p>
        </p:txBody>
      </p:sp>
      <p:sp>
        <p:nvSpPr>
          <p:cNvPr id="99" name="Google Shape;99;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4 CNN Layers of Increasing Filter Size, 2 FC Layers</a:t>
            </a:r>
            <a:endParaRPr/>
          </a:p>
          <a:p>
            <a:pPr indent="-342900" lvl="0" marL="457200" rtl="0" algn="l">
              <a:spcBef>
                <a:spcPts val="0"/>
              </a:spcBef>
              <a:spcAft>
                <a:spcPts val="0"/>
              </a:spcAft>
              <a:buSzPts val="1800"/>
              <a:buChar char="●"/>
            </a:pPr>
            <a:r>
              <a:rPr lang="en"/>
              <a:t>Activation - elu, Kernel - he_normal</a:t>
            </a:r>
            <a:endParaRPr/>
          </a:p>
          <a:p>
            <a:pPr indent="-342900" lvl="0" marL="457200" rtl="0" algn="l">
              <a:spcBef>
                <a:spcPts val="0"/>
              </a:spcBef>
              <a:spcAft>
                <a:spcPts val="0"/>
              </a:spcAft>
              <a:buSzPts val="1800"/>
              <a:buChar char="●"/>
            </a:pPr>
            <a:r>
              <a:rPr lang="en"/>
              <a:t>Image Augmentation - Shear, Zoom, Rotate, Flip</a:t>
            </a:r>
            <a:endParaRPr/>
          </a:p>
          <a:p>
            <a:pPr indent="-342900" lvl="0" marL="457200" rtl="0" algn="l">
              <a:spcBef>
                <a:spcPts val="0"/>
              </a:spcBef>
              <a:spcAft>
                <a:spcPts val="0"/>
              </a:spcAft>
              <a:buSzPts val="1800"/>
              <a:buChar char="●"/>
            </a:pPr>
            <a:r>
              <a:rPr lang="en"/>
              <a:t>Maintained RGB Colorspace</a:t>
            </a:r>
            <a:endParaRPr/>
          </a:p>
          <a:p>
            <a:pPr indent="-342900" lvl="0" marL="457200" rtl="0" algn="l">
              <a:spcBef>
                <a:spcPts val="0"/>
              </a:spcBef>
              <a:spcAft>
                <a:spcPts val="0"/>
              </a:spcAft>
              <a:buSzPts val="1800"/>
              <a:buChar char="●"/>
            </a:pPr>
            <a:r>
              <a:rPr lang="en"/>
              <a:t>Compared My Model With Transfer Learned Resnet50 Model</a:t>
            </a:r>
            <a:endParaRPr/>
          </a:p>
          <a:p>
            <a:pPr indent="-342900" lvl="0" marL="457200" rtl="0" algn="l">
              <a:spcBef>
                <a:spcPts val="0"/>
              </a:spcBef>
              <a:spcAft>
                <a:spcPts val="0"/>
              </a:spcAft>
              <a:buSzPts val="1800"/>
              <a:buChar char="●"/>
            </a:pPr>
            <a:r>
              <a:rPr lang="en"/>
              <a:t>Verified Both Models on CiFar10 Image Set</a:t>
            </a:r>
            <a:endParaRPr/>
          </a:p>
        </p:txBody>
      </p:sp>
      <p:pic>
        <p:nvPicPr>
          <p:cNvPr id="100" name="Google Shape;100;p18"/>
          <p:cNvPicPr preferRelativeResize="0"/>
          <p:nvPr/>
        </p:nvPicPr>
        <p:blipFill>
          <a:blip r:embed="rId3">
            <a:alphaModFix/>
          </a:blip>
          <a:stretch>
            <a:fillRect/>
          </a:stretch>
        </p:blipFill>
        <p:spPr>
          <a:xfrm>
            <a:off x="5867925" y="2774350"/>
            <a:ext cx="2852749" cy="2226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Modeling - Skin Image Set</a:t>
            </a:r>
            <a:endParaRPr b="1"/>
          </a:p>
        </p:txBody>
      </p:sp>
      <p:sp>
        <p:nvSpPr>
          <p:cNvPr id="106" name="Google Shape;106;p19"/>
          <p:cNvSpPr txBox="1"/>
          <p:nvPr>
            <p:ph idx="1" type="body"/>
          </p:nvPr>
        </p:nvSpPr>
        <p:spPr>
          <a:xfrm>
            <a:off x="311700" y="12512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My Model - 20% Validation Accuracy</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Resnet 50 Model - 16% Validation Accuracy</a:t>
            </a:r>
            <a:endParaRPr/>
          </a:p>
        </p:txBody>
      </p:sp>
      <p:pic>
        <p:nvPicPr>
          <p:cNvPr id="107" name="Google Shape;107;p19"/>
          <p:cNvPicPr preferRelativeResize="0"/>
          <p:nvPr/>
        </p:nvPicPr>
        <p:blipFill>
          <a:blip r:embed="rId3">
            <a:alphaModFix/>
          </a:blip>
          <a:stretch>
            <a:fillRect/>
          </a:stretch>
        </p:blipFill>
        <p:spPr>
          <a:xfrm>
            <a:off x="4675000" y="1661200"/>
            <a:ext cx="3918650" cy="1513450"/>
          </a:xfrm>
          <a:prstGeom prst="rect">
            <a:avLst/>
          </a:prstGeom>
          <a:noFill/>
          <a:ln>
            <a:noFill/>
          </a:ln>
        </p:spPr>
      </p:pic>
      <p:pic>
        <p:nvPicPr>
          <p:cNvPr id="108" name="Google Shape;108;p19"/>
          <p:cNvPicPr preferRelativeResize="0"/>
          <p:nvPr/>
        </p:nvPicPr>
        <p:blipFill>
          <a:blip r:embed="rId4">
            <a:alphaModFix/>
          </a:blip>
          <a:stretch>
            <a:fillRect/>
          </a:stretch>
        </p:blipFill>
        <p:spPr>
          <a:xfrm>
            <a:off x="4675034" y="3547775"/>
            <a:ext cx="3918615" cy="1513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Modeling - CiFar10 Image Set</a:t>
            </a:r>
            <a:endParaRPr b="1"/>
          </a:p>
        </p:txBody>
      </p:sp>
      <p:sp>
        <p:nvSpPr>
          <p:cNvPr id="114" name="Google Shape;114;p20"/>
          <p:cNvSpPr txBox="1"/>
          <p:nvPr>
            <p:ph idx="1" type="body"/>
          </p:nvPr>
        </p:nvSpPr>
        <p:spPr>
          <a:xfrm>
            <a:off x="311700" y="12512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My Model &gt; 80% Validation Accuracy</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Resnet 50 Model &gt; 80% Validation Accuracy</a:t>
            </a:r>
            <a:endParaRPr/>
          </a:p>
        </p:txBody>
      </p:sp>
      <p:pic>
        <p:nvPicPr>
          <p:cNvPr id="115" name="Google Shape;115;p20"/>
          <p:cNvPicPr preferRelativeResize="0"/>
          <p:nvPr/>
        </p:nvPicPr>
        <p:blipFill>
          <a:blip r:embed="rId3">
            <a:alphaModFix/>
          </a:blip>
          <a:stretch>
            <a:fillRect/>
          </a:stretch>
        </p:blipFill>
        <p:spPr>
          <a:xfrm>
            <a:off x="4772375" y="1522476"/>
            <a:ext cx="4051300" cy="1564699"/>
          </a:xfrm>
          <a:prstGeom prst="rect">
            <a:avLst/>
          </a:prstGeom>
          <a:noFill/>
          <a:ln>
            <a:noFill/>
          </a:ln>
        </p:spPr>
      </p:pic>
      <p:pic>
        <p:nvPicPr>
          <p:cNvPr id="116" name="Google Shape;116;p20"/>
          <p:cNvPicPr preferRelativeResize="0"/>
          <p:nvPr/>
        </p:nvPicPr>
        <p:blipFill>
          <a:blip r:embed="rId4">
            <a:alphaModFix/>
          </a:blip>
          <a:stretch>
            <a:fillRect/>
          </a:stretch>
        </p:blipFill>
        <p:spPr>
          <a:xfrm>
            <a:off x="4772375" y="3514975"/>
            <a:ext cx="4051300" cy="1564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b="1" lang="en"/>
              <a:t>Further Research</a:t>
            </a:r>
            <a:endParaRPr b="1"/>
          </a:p>
        </p:txBody>
      </p:sp>
      <p:sp>
        <p:nvSpPr>
          <p:cNvPr id="122" name="Google Shape;122;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Remove Watermarks or Obtain Images Without</a:t>
            </a:r>
            <a:endParaRPr/>
          </a:p>
          <a:p>
            <a:pPr indent="-342900" lvl="0" marL="457200" rtl="0" algn="l">
              <a:spcBef>
                <a:spcPts val="0"/>
              </a:spcBef>
              <a:spcAft>
                <a:spcPts val="0"/>
              </a:spcAft>
              <a:buSzPts val="1800"/>
              <a:buChar char="●"/>
            </a:pPr>
            <a:r>
              <a:rPr lang="en"/>
              <a:t>Sub-Divide the Image Set Into More Categories and Separate Body Parts</a:t>
            </a:r>
            <a:endParaRPr/>
          </a:p>
          <a:p>
            <a:pPr indent="-342900" lvl="0" marL="457200" rtl="0" algn="l">
              <a:spcBef>
                <a:spcPts val="0"/>
              </a:spcBef>
              <a:spcAft>
                <a:spcPts val="0"/>
              </a:spcAft>
              <a:buSzPts val="1800"/>
              <a:buChar char="●"/>
            </a:pPr>
            <a:r>
              <a:rPr lang="en"/>
              <a:t>Run Images Through a Body Part Classifier Before Condition Classifier</a:t>
            </a:r>
            <a:endParaRPr/>
          </a:p>
          <a:p>
            <a:pPr indent="-342900" lvl="0" marL="457200" rtl="0" algn="l">
              <a:spcBef>
                <a:spcPts val="0"/>
              </a:spcBef>
              <a:spcAft>
                <a:spcPts val="0"/>
              </a:spcAft>
              <a:buSzPts val="1800"/>
              <a:buChar char="●"/>
            </a:pPr>
            <a:r>
              <a:rPr lang="en"/>
              <a:t>Obtain Larger Dataset Per Sub Category</a:t>
            </a:r>
            <a:endParaRPr/>
          </a:p>
          <a:p>
            <a:pPr indent="-342900" lvl="0" marL="457200" rtl="0" algn="l">
              <a:spcBef>
                <a:spcPts val="0"/>
              </a:spcBef>
              <a:spcAft>
                <a:spcPts val="0"/>
              </a:spcAft>
              <a:buSzPts val="1800"/>
              <a:buChar char="●"/>
            </a:pPr>
            <a:r>
              <a:rPr lang="en"/>
              <a:t>Tune Dangerous Conditions to Have a Low False Negative Rate</a:t>
            </a:r>
            <a:endParaRPr/>
          </a:p>
          <a:p>
            <a:pPr indent="-342900" lvl="0" marL="457200" rtl="0" algn="l">
              <a:spcBef>
                <a:spcPts val="0"/>
              </a:spcBef>
              <a:spcAft>
                <a:spcPts val="0"/>
              </a:spcAft>
              <a:buSzPts val="1800"/>
              <a:buChar char="●"/>
            </a:pPr>
            <a:r>
              <a:rPr lang="en"/>
              <a:t>Return Top 5 Most Likely Conditions Instead of Just the Most Likely Condition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