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94"/>
    <p:restoredTop sz="94709"/>
  </p:normalViewPr>
  <p:slideViewPr>
    <p:cSldViewPr snapToGrid="0">
      <p:cViewPr varScale="1">
        <p:scale>
          <a:sx n="63" d="100"/>
          <a:sy n="63" d="100"/>
        </p:scale>
        <p:origin x="184" y="1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69DEB-7395-4BD5-8D08-CA1F91B067AD}"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D67D2674-D76A-4DDB-A03E-3F6FF8C41AB9}">
      <dgm:prSet/>
      <dgm:spPr/>
      <dgm:t>
        <a:bodyPr/>
        <a:lstStyle/>
        <a:p>
          <a:r>
            <a:rPr lang="en-US" b="1" i="0"/>
            <a:t>Class Imbalance</a:t>
          </a:r>
          <a:endParaRPr lang="en-US"/>
        </a:p>
      </dgm:t>
    </dgm:pt>
    <dgm:pt modelId="{7E8D2D7B-C1D7-4AED-BA06-41D2449D4F33}" type="parTrans" cxnId="{2FB25580-745D-40AC-8514-E179656048E1}">
      <dgm:prSet/>
      <dgm:spPr/>
      <dgm:t>
        <a:bodyPr/>
        <a:lstStyle/>
        <a:p>
          <a:endParaRPr lang="en-US"/>
        </a:p>
      </dgm:t>
    </dgm:pt>
    <dgm:pt modelId="{DFF7B3D3-9187-426F-AE91-F07B4A01FC5E}" type="sibTrans" cxnId="{2FB25580-745D-40AC-8514-E179656048E1}">
      <dgm:prSet/>
      <dgm:spPr/>
      <dgm:t>
        <a:bodyPr/>
        <a:lstStyle/>
        <a:p>
          <a:endParaRPr lang="en-US"/>
        </a:p>
      </dgm:t>
    </dgm:pt>
    <dgm:pt modelId="{B685C48A-FC33-49D1-95C0-9C0AE1AFF976}">
      <dgm:prSet/>
      <dgm:spPr/>
      <dgm:t>
        <a:bodyPr/>
        <a:lstStyle/>
        <a:p>
          <a:r>
            <a:rPr lang="en-US" b="1" i="0"/>
            <a:t>Precision and Recall</a:t>
          </a:r>
          <a:endParaRPr lang="en-US"/>
        </a:p>
      </dgm:t>
    </dgm:pt>
    <dgm:pt modelId="{C321FC83-778D-4CF1-859D-4E159E779E7C}" type="parTrans" cxnId="{3F4A5E87-74D9-4208-B09E-BBE0A651B81F}">
      <dgm:prSet/>
      <dgm:spPr/>
      <dgm:t>
        <a:bodyPr/>
        <a:lstStyle/>
        <a:p>
          <a:endParaRPr lang="en-US"/>
        </a:p>
      </dgm:t>
    </dgm:pt>
    <dgm:pt modelId="{2F16F923-07CA-485A-8513-45ABA752F860}" type="sibTrans" cxnId="{3F4A5E87-74D9-4208-B09E-BBE0A651B81F}">
      <dgm:prSet/>
      <dgm:spPr/>
      <dgm:t>
        <a:bodyPr/>
        <a:lstStyle/>
        <a:p>
          <a:endParaRPr lang="en-US"/>
        </a:p>
      </dgm:t>
    </dgm:pt>
    <dgm:pt modelId="{9D6874BF-B02C-4968-A95A-BD6498F85442}">
      <dgm:prSet/>
      <dgm:spPr/>
      <dgm:t>
        <a:bodyPr/>
        <a:lstStyle/>
        <a:p>
          <a:r>
            <a:rPr lang="en-US" b="1" i="0"/>
            <a:t>Feature Importance</a:t>
          </a:r>
          <a:endParaRPr lang="en-US"/>
        </a:p>
      </dgm:t>
    </dgm:pt>
    <dgm:pt modelId="{A08187FB-DC53-417E-A44E-840EDEDB71DD}" type="parTrans" cxnId="{6DC96CB7-1850-4252-A8A7-1A3808782D12}">
      <dgm:prSet/>
      <dgm:spPr/>
      <dgm:t>
        <a:bodyPr/>
        <a:lstStyle/>
        <a:p>
          <a:endParaRPr lang="en-US"/>
        </a:p>
      </dgm:t>
    </dgm:pt>
    <dgm:pt modelId="{57D67518-3A9A-4395-8CB8-5F26A8324915}" type="sibTrans" cxnId="{6DC96CB7-1850-4252-A8A7-1A3808782D12}">
      <dgm:prSet/>
      <dgm:spPr/>
      <dgm:t>
        <a:bodyPr/>
        <a:lstStyle/>
        <a:p>
          <a:endParaRPr lang="en-US"/>
        </a:p>
      </dgm:t>
    </dgm:pt>
    <dgm:pt modelId="{A2D95FED-27D8-0E44-BE93-8427BC3ECFEF}" type="pres">
      <dgm:prSet presAssocID="{02F69DEB-7395-4BD5-8D08-CA1F91B067AD}" presName="linear" presStyleCnt="0">
        <dgm:presLayoutVars>
          <dgm:dir/>
          <dgm:animLvl val="lvl"/>
          <dgm:resizeHandles val="exact"/>
        </dgm:presLayoutVars>
      </dgm:prSet>
      <dgm:spPr/>
    </dgm:pt>
    <dgm:pt modelId="{34ADECF5-78F3-2548-B4CF-292042BC00FE}" type="pres">
      <dgm:prSet presAssocID="{D67D2674-D76A-4DDB-A03E-3F6FF8C41AB9}" presName="parentLin" presStyleCnt="0"/>
      <dgm:spPr/>
    </dgm:pt>
    <dgm:pt modelId="{3BD1C335-BE96-7749-871E-470494D4D5B1}" type="pres">
      <dgm:prSet presAssocID="{D67D2674-D76A-4DDB-A03E-3F6FF8C41AB9}" presName="parentLeftMargin" presStyleLbl="node1" presStyleIdx="0" presStyleCnt="3"/>
      <dgm:spPr/>
    </dgm:pt>
    <dgm:pt modelId="{D10CECF8-D1FD-3042-8BAE-886A40B60119}" type="pres">
      <dgm:prSet presAssocID="{D67D2674-D76A-4DDB-A03E-3F6FF8C41AB9}" presName="parentText" presStyleLbl="node1" presStyleIdx="0" presStyleCnt="3">
        <dgm:presLayoutVars>
          <dgm:chMax val="0"/>
          <dgm:bulletEnabled val="1"/>
        </dgm:presLayoutVars>
      </dgm:prSet>
      <dgm:spPr/>
    </dgm:pt>
    <dgm:pt modelId="{7965360C-0C06-BE4F-B822-45F1BAD1B38C}" type="pres">
      <dgm:prSet presAssocID="{D67D2674-D76A-4DDB-A03E-3F6FF8C41AB9}" presName="negativeSpace" presStyleCnt="0"/>
      <dgm:spPr/>
    </dgm:pt>
    <dgm:pt modelId="{0DB7AC6B-29D7-3648-BEA4-A54A6FA05947}" type="pres">
      <dgm:prSet presAssocID="{D67D2674-D76A-4DDB-A03E-3F6FF8C41AB9}" presName="childText" presStyleLbl="conFgAcc1" presStyleIdx="0" presStyleCnt="3">
        <dgm:presLayoutVars>
          <dgm:bulletEnabled val="1"/>
        </dgm:presLayoutVars>
      </dgm:prSet>
      <dgm:spPr/>
    </dgm:pt>
    <dgm:pt modelId="{5A91383C-9EE1-E148-A460-78882146EDF0}" type="pres">
      <dgm:prSet presAssocID="{DFF7B3D3-9187-426F-AE91-F07B4A01FC5E}" presName="spaceBetweenRectangles" presStyleCnt="0"/>
      <dgm:spPr/>
    </dgm:pt>
    <dgm:pt modelId="{6E569D36-B1B6-3C45-B6E7-BAEBDBFE1F0D}" type="pres">
      <dgm:prSet presAssocID="{B685C48A-FC33-49D1-95C0-9C0AE1AFF976}" presName="parentLin" presStyleCnt="0"/>
      <dgm:spPr/>
    </dgm:pt>
    <dgm:pt modelId="{809E40ED-5D32-604B-9019-C3902DFB0419}" type="pres">
      <dgm:prSet presAssocID="{B685C48A-FC33-49D1-95C0-9C0AE1AFF976}" presName="parentLeftMargin" presStyleLbl="node1" presStyleIdx="0" presStyleCnt="3"/>
      <dgm:spPr/>
    </dgm:pt>
    <dgm:pt modelId="{15AF0541-772F-424B-8C78-2C400C33DE7E}" type="pres">
      <dgm:prSet presAssocID="{B685C48A-FC33-49D1-95C0-9C0AE1AFF976}" presName="parentText" presStyleLbl="node1" presStyleIdx="1" presStyleCnt="3">
        <dgm:presLayoutVars>
          <dgm:chMax val="0"/>
          <dgm:bulletEnabled val="1"/>
        </dgm:presLayoutVars>
      </dgm:prSet>
      <dgm:spPr/>
    </dgm:pt>
    <dgm:pt modelId="{6A913914-8BCF-E443-A6D8-9D3D0FFAD60D}" type="pres">
      <dgm:prSet presAssocID="{B685C48A-FC33-49D1-95C0-9C0AE1AFF976}" presName="negativeSpace" presStyleCnt="0"/>
      <dgm:spPr/>
    </dgm:pt>
    <dgm:pt modelId="{A431F6E8-7B35-714B-AB84-12E0933808BC}" type="pres">
      <dgm:prSet presAssocID="{B685C48A-FC33-49D1-95C0-9C0AE1AFF976}" presName="childText" presStyleLbl="conFgAcc1" presStyleIdx="1" presStyleCnt="3">
        <dgm:presLayoutVars>
          <dgm:bulletEnabled val="1"/>
        </dgm:presLayoutVars>
      </dgm:prSet>
      <dgm:spPr/>
    </dgm:pt>
    <dgm:pt modelId="{289172C5-820F-8B4C-82AF-B19B02598057}" type="pres">
      <dgm:prSet presAssocID="{2F16F923-07CA-485A-8513-45ABA752F860}" presName="spaceBetweenRectangles" presStyleCnt="0"/>
      <dgm:spPr/>
    </dgm:pt>
    <dgm:pt modelId="{C44DEEFD-50EC-BB43-8B95-E0D200248656}" type="pres">
      <dgm:prSet presAssocID="{9D6874BF-B02C-4968-A95A-BD6498F85442}" presName="parentLin" presStyleCnt="0"/>
      <dgm:spPr/>
    </dgm:pt>
    <dgm:pt modelId="{27BE3BC0-809F-8243-A490-0F900740B0B5}" type="pres">
      <dgm:prSet presAssocID="{9D6874BF-B02C-4968-A95A-BD6498F85442}" presName="parentLeftMargin" presStyleLbl="node1" presStyleIdx="1" presStyleCnt="3"/>
      <dgm:spPr/>
    </dgm:pt>
    <dgm:pt modelId="{A6594082-D41E-F743-9691-93F36642F0A4}" type="pres">
      <dgm:prSet presAssocID="{9D6874BF-B02C-4968-A95A-BD6498F85442}" presName="parentText" presStyleLbl="node1" presStyleIdx="2" presStyleCnt="3">
        <dgm:presLayoutVars>
          <dgm:chMax val="0"/>
          <dgm:bulletEnabled val="1"/>
        </dgm:presLayoutVars>
      </dgm:prSet>
      <dgm:spPr/>
    </dgm:pt>
    <dgm:pt modelId="{C09378AE-04F0-8940-8977-CAA4F03C8AE7}" type="pres">
      <dgm:prSet presAssocID="{9D6874BF-B02C-4968-A95A-BD6498F85442}" presName="negativeSpace" presStyleCnt="0"/>
      <dgm:spPr/>
    </dgm:pt>
    <dgm:pt modelId="{47C15F4D-A85A-F044-A593-F5E1808087EC}" type="pres">
      <dgm:prSet presAssocID="{9D6874BF-B02C-4968-A95A-BD6498F85442}" presName="childText" presStyleLbl="conFgAcc1" presStyleIdx="2" presStyleCnt="3">
        <dgm:presLayoutVars>
          <dgm:bulletEnabled val="1"/>
        </dgm:presLayoutVars>
      </dgm:prSet>
      <dgm:spPr/>
    </dgm:pt>
  </dgm:ptLst>
  <dgm:cxnLst>
    <dgm:cxn modelId="{CB490E05-FCC9-4C45-962A-8C2A988724AE}" type="presOf" srcId="{B685C48A-FC33-49D1-95C0-9C0AE1AFF976}" destId="{809E40ED-5D32-604B-9019-C3902DFB0419}" srcOrd="0" destOrd="0" presId="urn:microsoft.com/office/officeart/2005/8/layout/list1"/>
    <dgm:cxn modelId="{FE39E35D-6052-F749-9049-61FAEDF07A9C}" type="presOf" srcId="{02F69DEB-7395-4BD5-8D08-CA1F91B067AD}" destId="{A2D95FED-27D8-0E44-BE93-8427BC3ECFEF}" srcOrd="0" destOrd="0" presId="urn:microsoft.com/office/officeart/2005/8/layout/list1"/>
    <dgm:cxn modelId="{55F57A69-85C2-A34A-8ADC-7FE161A2222C}" type="presOf" srcId="{D67D2674-D76A-4DDB-A03E-3F6FF8C41AB9}" destId="{D10CECF8-D1FD-3042-8BAE-886A40B60119}" srcOrd="1" destOrd="0" presId="urn:microsoft.com/office/officeart/2005/8/layout/list1"/>
    <dgm:cxn modelId="{A307D477-A836-8C4B-BD80-311DBCB665B2}" type="presOf" srcId="{D67D2674-D76A-4DDB-A03E-3F6FF8C41AB9}" destId="{3BD1C335-BE96-7749-871E-470494D4D5B1}" srcOrd="0" destOrd="0" presId="urn:microsoft.com/office/officeart/2005/8/layout/list1"/>
    <dgm:cxn modelId="{2FB25580-745D-40AC-8514-E179656048E1}" srcId="{02F69DEB-7395-4BD5-8D08-CA1F91B067AD}" destId="{D67D2674-D76A-4DDB-A03E-3F6FF8C41AB9}" srcOrd="0" destOrd="0" parTransId="{7E8D2D7B-C1D7-4AED-BA06-41D2449D4F33}" sibTransId="{DFF7B3D3-9187-426F-AE91-F07B4A01FC5E}"/>
    <dgm:cxn modelId="{3F4A5E87-74D9-4208-B09E-BBE0A651B81F}" srcId="{02F69DEB-7395-4BD5-8D08-CA1F91B067AD}" destId="{B685C48A-FC33-49D1-95C0-9C0AE1AFF976}" srcOrd="1" destOrd="0" parTransId="{C321FC83-778D-4CF1-859D-4E159E779E7C}" sibTransId="{2F16F923-07CA-485A-8513-45ABA752F860}"/>
    <dgm:cxn modelId="{6DC96CB7-1850-4252-A8A7-1A3808782D12}" srcId="{02F69DEB-7395-4BD5-8D08-CA1F91B067AD}" destId="{9D6874BF-B02C-4968-A95A-BD6498F85442}" srcOrd="2" destOrd="0" parTransId="{A08187FB-DC53-417E-A44E-840EDEDB71DD}" sibTransId="{57D67518-3A9A-4395-8CB8-5F26A8324915}"/>
    <dgm:cxn modelId="{3DB5F4E2-5E07-6942-8273-8A6719D2E314}" type="presOf" srcId="{9D6874BF-B02C-4968-A95A-BD6498F85442}" destId="{27BE3BC0-809F-8243-A490-0F900740B0B5}" srcOrd="0" destOrd="0" presId="urn:microsoft.com/office/officeart/2005/8/layout/list1"/>
    <dgm:cxn modelId="{FA7DDFEA-39F8-2547-89B7-AD071BBDBAC0}" type="presOf" srcId="{9D6874BF-B02C-4968-A95A-BD6498F85442}" destId="{A6594082-D41E-F743-9691-93F36642F0A4}" srcOrd="1" destOrd="0" presId="urn:microsoft.com/office/officeart/2005/8/layout/list1"/>
    <dgm:cxn modelId="{839B13FC-70B6-874D-99F0-6C7136C7EBE2}" type="presOf" srcId="{B685C48A-FC33-49D1-95C0-9C0AE1AFF976}" destId="{15AF0541-772F-424B-8C78-2C400C33DE7E}" srcOrd="1" destOrd="0" presId="urn:microsoft.com/office/officeart/2005/8/layout/list1"/>
    <dgm:cxn modelId="{891B39FC-4FE0-4A49-95BF-774FBC0895AB}" type="presParOf" srcId="{A2D95FED-27D8-0E44-BE93-8427BC3ECFEF}" destId="{34ADECF5-78F3-2548-B4CF-292042BC00FE}" srcOrd="0" destOrd="0" presId="urn:microsoft.com/office/officeart/2005/8/layout/list1"/>
    <dgm:cxn modelId="{718B1D4C-E573-C448-BD96-BC973FAAABD0}" type="presParOf" srcId="{34ADECF5-78F3-2548-B4CF-292042BC00FE}" destId="{3BD1C335-BE96-7749-871E-470494D4D5B1}" srcOrd="0" destOrd="0" presId="urn:microsoft.com/office/officeart/2005/8/layout/list1"/>
    <dgm:cxn modelId="{7EA259B2-C86D-D54A-8D33-D34A6F76C881}" type="presParOf" srcId="{34ADECF5-78F3-2548-B4CF-292042BC00FE}" destId="{D10CECF8-D1FD-3042-8BAE-886A40B60119}" srcOrd="1" destOrd="0" presId="urn:microsoft.com/office/officeart/2005/8/layout/list1"/>
    <dgm:cxn modelId="{D6420303-0DF6-844D-9EB1-2B01787A020E}" type="presParOf" srcId="{A2D95FED-27D8-0E44-BE93-8427BC3ECFEF}" destId="{7965360C-0C06-BE4F-B822-45F1BAD1B38C}" srcOrd="1" destOrd="0" presId="urn:microsoft.com/office/officeart/2005/8/layout/list1"/>
    <dgm:cxn modelId="{18A0BD3F-0772-DA42-AB03-5EA6728D07EF}" type="presParOf" srcId="{A2D95FED-27D8-0E44-BE93-8427BC3ECFEF}" destId="{0DB7AC6B-29D7-3648-BEA4-A54A6FA05947}" srcOrd="2" destOrd="0" presId="urn:microsoft.com/office/officeart/2005/8/layout/list1"/>
    <dgm:cxn modelId="{AEFAAC58-98FE-234D-8EC4-14DDBB4CCED6}" type="presParOf" srcId="{A2D95FED-27D8-0E44-BE93-8427BC3ECFEF}" destId="{5A91383C-9EE1-E148-A460-78882146EDF0}" srcOrd="3" destOrd="0" presId="urn:microsoft.com/office/officeart/2005/8/layout/list1"/>
    <dgm:cxn modelId="{E8331BD3-E1DE-DE4B-9D56-1921A3AB1C57}" type="presParOf" srcId="{A2D95FED-27D8-0E44-BE93-8427BC3ECFEF}" destId="{6E569D36-B1B6-3C45-B6E7-BAEBDBFE1F0D}" srcOrd="4" destOrd="0" presId="urn:microsoft.com/office/officeart/2005/8/layout/list1"/>
    <dgm:cxn modelId="{A397C48C-287D-7A48-8885-FA8E62FAC923}" type="presParOf" srcId="{6E569D36-B1B6-3C45-B6E7-BAEBDBFE1F0D}" destId="{809E40ED-5D32-604B-9019-C3902DFB0419}" srcOrd="0" destOrd="0" presId="urn:microsoft.com/office/officeart/2005/8/layout/list1"/>
    <dgm:cxn modelId="{57206F08-90E3-6149-8F07-2080C3C9C148}" type="presParOf" srcId="{6E569D36-B1B6-3C45-B6E7-BAEBDBFE1F0D}" destId="{15AF0541-772F-424B-8C78-2C400C33DE7E}" srcOrd="1" destOrd="0" presId="urn:microsoft.com/office/officeart/2005/8/layout/list1"/>
    <dgm:cxn modelId="{ABBC3129-B21F-404B-9988-80751CFE0FA8}" type="presParOf" srcId="{A2D95FED-27D8-0E44-BE93-8427BC3ECFEF}" destId="{6A913914-8BCF-E443-A6D8-9D3D0FFAD60D}" srcOrd="5" destOrd="0" presId="urn:microsoft.com/office/officeart/2005/8/layout/list1"/>
    <dgm:cxn modelId="{338CB2B9-61A1-2143-8C84-AF27A8A1DA7F}" type="presParOf" srcId="{A2D95FED-27D8-0E44-BE93-8427BC3ECFEF}" destId="{A431F6E8-7B35-714B-AB84-12E0933808BC}" srcOrd="6" destOrd="0" presId="urn:microsoft.com/office/officeart/2005/8/layout/list1"/>
    <dgm:cxn modelId="{DCC2D31D-090F-734A-9571-D7B689A2CB08}" type="presParOf" srcId="{A2D95FED-27D8-0E44-BE93-8427BC3ECFEF}" destId="{289172C5-820F-8B4C-82AF-B19B02598057}" srcOrd="7" destOrd="0" presId="urn:microsoft.com/office/officeart/2005/8/layout/list1"/>
    <dgm:cxn modelId="{EF5E92C8-5206-6F43-AC5D-F9E595AD8B73}" type="presParOf" srcId="{A2D95FED-27D8-0E44-BE93-8427BC3ECFEF}" destId="{C44DEEFD-50EC-BB43-8B95-E0D200248656}" srcOrd="8" destOrd="0" presId="urn:microsoft.com/office/officeart/2005/8/layout/list1"/>
    <dgm:cxn modelId="{3C5031B9-85E0-F141-B67E-E0CB07447863}" type="presParOf" srcId="{C44DEEFD-50EC-BB43-8B95-E0D200248656}" destId="{27BE3BC0-809F-8243-A490-0F900740B0B5}" srcOrd="0" destOrd="0" presId="urn:microsoft.com/office/officeart/2005/8/layout/list1"/>
    <dgm:cxn modelId="{7B746182-FB27-AB40-A908-72B917DFF3FD}" type="presParOf" srcId="{C44DEEFD-50EC-BB43-8B95-E0D200248656}" destId="{A6594082-D41E-F743-9691-93F36642F0A4}" srcOrd="1" destOrd="0" presId="urn:microsoft.com/office/officeart/2005/8/layout/list1"/>
    <dgm:cxn modelId="{96DEDEFB-D344-564B-A72F-11D419838EC9}" type="presParOf" srcId="{A2D95FED-27D8-0E44-BE93-8427BC3ECFEF}" destId="{C09378AE-04F0-8940-8977-CAA4F03C8AE7}" srcOrd="9" destOrd="0" presId="urn:microsoft.com/office/officeart/2005/8/layout/list1"/>
    <dgm:cxn modelId="{FB4EAF67-3226-CD45-9A67-D128B77FFE81}" type="presParOf" srcId="{A2D95FED-27D8-0E44-BE93-8427BC3ECFEF}" destId="{47C15F4D-A85A-F044-A593-F5E1808087E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7AC6B-29D7-3648-BEA4-A54A6FA05947}">
      <dsp:nvSpPr>
        <dsp:cNvPr id="0" name=""/>
        <dsp:cNvSpPr/>
      </dsp:nvSpPr>
      <dsp:spPr>
        <a:xfrm>
          <a:off x="0" y="592339"/>
          <a:ext cx="5607050" cy="932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10CECF8-D1FD-3042-8BAE-886A40B60119}">
      <dsp:nvSpPr>
        <dsp:cNvPr id="0" name=""/>
        <dsp:cNvSpPr/>
      </dsp:nvSpPr>
      <dsp:spPr>
        <a:xfrm>
          <a:off x="280352" y="46219"/>
          <a:ext cx="3924935" cy="10922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644650">
            <a:lnSpc>
              <a:spcPct val="90000"/>
            </a:lnSpc>
            <a:spcBef>
              <a:spcPct val="0"/>
            </a:spcBef>
            <a:spcAft>
              <a:spcPct val="35000"/>
            </a:spcAft>
            <a:buNone/>
          </a:pPr>
          <a:r>
            <a:rPr lang="en-US" sz="3700" b="1" i="0" kern="1200"/>
            <a:t>Class Imbalance</a:t>
          </a:r>
          <a:endParaRPr lang="en-US" sz="3700" kern="1200"/>
        </a:p>
      </dsp:txBody>
      <dsp:txXfrm>
        <a:off x="333671" y="99538"/>
        <a:ext cx="3818297" cy="985602"/>
      </dsp:txXfrm>
    </dsp:sp>
    <dsp:sp modelId="{A431F6E8-7B35-714B-AB84-12E0933808BC}">
      <dsp:nvSpPr>
        <dsp:cNvPr id="0" name=""/>
        <dsp:cNvSpPr/>
      </dsp:nvSpPr>
      <dsp:spPr>
        <a:xfrm>
          <a:off x="0" y="2270659"/>
          <a:ext cx="5607050" cy="932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AF0541-772F-424B-8C78-2C400C33DE7E}">
      <dsp:nvSpPr>
        <dsp:cNvPr id="0" name=""/>
        <dsp:cNvSpPr/>
      </dsp:nvSpPr>
      <dsp:spPr>
        <a:xfrm>
          <a:off x="280352" y="1724539"/>
          <a:ext cx="3924935" cy="10922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644650">
            <a:lnSpc>
              <a:spcPct val="90000"/>
            </a:lnSpc>
            <a:spcBef>
              <a:spcPct val="0"/>
            </a:spcBef>
            <a:spcAft>
              <a:spcPct val="35000"/>
            </a:spcAft>
            <a:buNone/>
          </a:pPr>
          <a:r>
            <a:rPr lang="en-US" sz="3700" b="1" i="0" kern="1200"/>
            <a:t>Precision and Recall</a:t>
          </a:r>
          <a:endParaRPr lang="en-US" sz="3700" kern="1200"/>
        </a:p>
      </dsp:txBody>
      <dsp:txXfrm>
        <a:off x="333671" y="1777858"/>
        <a:ext cx="3818297" cy="985602"/>
      </dsp:txXfrm>
    </dsp:sp>
    <dsp:sp modelId="{47C15F4D-A85A-F044-A593-F5E1808087EC}">
      <dsp:nvSpPr>
        <dsp:cNvPr id="0" name=""/>
        <dsp:cNvSpPr/>
      </dsp:nvSpPr>
      <dsp:spPr>
        <a:xfrm>
          <a:off x="0" y="3948979"/>
          <a:ext cx="5607050" cy="9324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594082-D41E-F743-9691-93F36642F0A4}">
      <dsp:nvSpPr>
        <dsp:cNvPr id="0" name=""/>
        <dsp:cNvSpPr/>
      </dsp:nvSpPr>
      <dsp:spPr>
        <a:xfrm>
          <a:off x="280352" y="3402859"/>
          <a:ext cx="3924935" cy="1092240"/>
        </a:xfrm>
        <a:prstGeom prst="round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644650">
            <a:lnSpc>
              <a:spcPct val="90000"/>
            </a:lnSpc>
            <a:spcBef>
              <a:spcPct val="0"/>
            </a:spcBef>
            <a:spcAft>
              <a:spcPct val="35000"/>
            </a:spcAft>
            <a:buNone/>
          </a:pPr>
          <a:r>
            <a:rPr lang="en-US" sz="3700" b="1" i="0" kern="1200"/>
            <a:t>Feature Importance</a:t>
          </a:r>
          <a:endParaRPr lang="en-US" sz="3700" kern="1200"/>
        </a:p>
      </dsp:txBody>
      <dsp:txXfrm>
        <a:off x="333671" y="3456178"/>
        <a:ext cx="3818297" cy="9856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4171B-EF74-BD4F-A0EC-E89B7D3F2C45}" type="datetimeFigureOut">
              <a:rPr lang="en-US" smtClean="0"/>
              <a:t>11/28/24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239C0-F048-374A-8FF5-9E32B11397C2}" type="slidenum">
              <a:rPr lang="en-US" smtClean="0"/>
              <a:t>‹#›</a:t>
            </a:fld>
            <a:endParaRPr lang="en-US"/>
          </a:p>
        </p:txBody>
      </p:sp>
    </p:spTree>
    <p:extLst>
      <p:ext uri="{BB962C8B-B14F-4D97-AF65-F5344CB8AC3E}">
        <p14:creationId xmlns:p14="http://schemas.microsoft.com/office/powerpoint/2010/main" val="63607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u="none" strike="noStrike" dirty="0">
                <a:solidFill>
                  <a:srgbClr val="000000"/>
                </a:solidFill>
                <a:effectLst/>
                <a:latin typeface="Arial" panose="020B0604020202020204" pitchFamily="34" charset="0"/>
              </a:rPr>
              <a:t>Hello! My name is… and today I’m excited to present my machine learning project titled 'Predicting Diabetes Status Using CDC Health Indicators'. In the next 10 minutes, I’ll walk you through the problem I’ll be addressing, the machine learning approach I used, and the key results I achieved.</a:t>
            </a:r>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1</a:t>
            </a:fld>
            <a:endParaRPr lang="en-US"/>
          </a:p>
        </p:txBody>
      </p:sp>
    </p:spTree>
    <p:extLst>
      <p:ext uri="{BB962C8B-B14F-4D97-AF65-F5344CB8AC3E}">
        <p14:creationId xmlns:p14="http://schemas.microsoft.com/office/powerpoint/2010/main" val="401773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u="none" strike="noStrike" dirty="0">
                <a:solidFill>
                  <a:srgbClr val="000000"/>
                </a:solidFill>
                <a:effectLst/>
                <a:latin typeface="Arial" panose="020B0604020202020204" pitchFamily="34" charset="0"/>
              </a:rPr>
              <a:t>In summary, my Random Forest model demonstrates strong performance in identifying non-diabetic individuals but initially struggled with diabetic case identification due to class imbalance. By applying SMOTE, I significantly improved the model’s ability to recall diabetic cases, albeit with a trade-off in precision. The consistent AUC score of 0.77 indicates moderate overall effectiveness, suggesting room for further optimization.</a:t>
            </a:r>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12</a:t>
            </a:fld>
            <a:endParaRPr lang="en-US"/>
          </a:p>
        </p:txBody>
      </p:sp>
    </p:spTree>
    <p:extLst>
      <p:ext uri="{BB962C8B-B14F-4D97-AF65-F5344CB8AC3E}">
        <p14:creationId xmlns:p14="http://schemas.microsoft.com/office/powerpoint/2010/main" val="90092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u="none" strike="noStrike" dirty="0">
                <a:solidFill>
                  <a:srgbClr val="000000"/>
                </a:solidFill>
                <a:effectLst/>
                <a:latin typeface="Arial" panose="020B0604020202020204" pitchFamily="34" charset="0"/>
              </a:rPr>
              <a:t>In conclusion, my project successfully developed a machine learning model to predict diabetes status, addressing the critical challenge of class imbalance with SMOTE. While the model shows promise, especially in improving recall for diabetic cases, further enhancements are necessary to optimize its precision and overall effectiveness. Thank you for </a:t>
            </a:r>
            <a:r>
              <a:rPr lang="en-US" sz="1800" b="0" i="1" u="none" strike="noStrike" dirty="0" err="1">
                <a:solidFill>
                  <a:srgbClr val="000000"/>
                </a:solidFill>
                <a:effectLst/>
                <a:latin typeface="Arial" panose="020B0604020202020204" pitchFamily="34" charset="0"/>
              </a:rPr>
              <a:t>ymy</a:t>
            </a:r>
            <a:r>
              <a:rPr lang="en-US" sz="1800" b="0" i="1" u="none" strike="noStrike" dirty="0">
                <a:solidFill>
                  <a:srgbClr val="000000"/>
                </a:solidFill>
                <a:effectLst/>
                <a:latin typeface="Arial" panose="020B0604020202020204" pitchFamily="34" charset="0"/>
              </a:rPr>
              <a:t> attention!</a:t>
            </a:r>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13</a:t>
            </a:fld>
            <a:endParaRPr lang="en-US"/>
          </a:p>
        </p:txBody>
      </p:sp>
    </p:spTree>
    <p:extLst>
      <p:ext uri="{BB962C8B-B14F-4D97-AF65-F5344CB8AC3E}">
        <p14:creationId xmlns:p14="http://schemas.microsoft.com/office/powerpoint/2010/main" val="152505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u="none" strike="noStrike" dirty="0">
                <a:solidFill>
                  <a:srgbClr val="000000"/>
                </a:solidFill>
                <a:effectLst/>
                <a:latin typeface="Arial" panose="020B0604020202020204" pitchFamily="34" charset="0"/>
              </a:rPr>
              <a:t>Diabetes is a chronic condition affecting millions worldwide. Early prediction and intervention are crucial for improving patient outcomes and reducing healthcare costs. However, accurately identifying individuals at risk—whether they are diabetic, pre-diabetic, or healthy—remains a significant challenge. This is where my project comes in.</a:t>
            </a:r>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2</a:t>
            </a:fld>
            <a:endParaRPr lang="en-US"/>
          </a:p>
        </p:txBody>
      </p:sp>
    </p:spTree>
    <p:extLst>
      <p:ext uri="{BB962C8B-B14F-4D97-AF65-F5344CB8AC3E}">
        <p14:creationId xmlns:p14="http://schemas.microsoft.com/office/powerpoint/2010/main" val="105795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my project has two main objectives:</a:t>
            </a:r>
            <a:endParaRPr lang="en-US" dirty="0">
              <a:effectLst/>
            </a:endParaRPr>
          </a:p>
          <a:p>
            <a:pPr rtl="0" fontAlgn="base">
              <a:spcBef>
                <a:spcPts val="1200"/>
              </a:spcBef>
              <a:spcAft>
                <a:spcPts val="1200"/>
              </a:spcAft>
              <a:buFont typeface="+mj-lt"/>
              <a:buAutoNum type="arabicPeriod"/>
            </a:pPr>
            <a:r>
              <a:rPr lang="en-US" sz="1800" b="1" i="0" u="none" strike="noStrike" dirty="0">
                <a:solidFill>
                  <a:srgbClr val="000000"/>
                </a:solidFill>
                <a:effectLst/>
                <a:latin typeface="Arial" panose="020B0604020202020204" pitchFamily="34" charset="0"/>
              </a:rPr>
              <a:t>Predictive Modeling:</a:t>
            </a:r>
            <a:r>
              <a:rPr lang="en-US" sz="1800" b="0" i="0" u="none" strike="noStrike" dirty="0">
                <a:solidFill>
                  <a:srgbClr val="000000"/>
                </a:solidFill>
                <a:effectLst/>
                <a:latin typeface="Arial" panose="020B0604020202020204" pitchFamily="34" charset="0"/>
              </a:rPr>
              <a:t> use a supervised machine learning model to classify individuals into diabetic, pre-diabetic, or healthy categories based on various health indicators and lifestyle factors.</a:t>
            </a:r>
          </a:p>
          <a:p>
            <a:r>
              <a:rPr lang="en-US" sz="1800" b="1" i="0" u="none" strike="noStrike" dirty="0">
                <a:solidFill>
                  <a:srgbClr val="000000"/>
                </a:solidFill>
                <a:effectLst/>
                <a:latin typeface="Arial" panose="020B0604020202020204" pitchFamily="34" charset="0"/>
              </a:rPr>
              <a:t>Model Evaluation:</a:t>
            </a:r>
            <a:r>
              <a:rPr lang="en-US" sz="1800" b="0" i="0" u="none" strike="noStrike" dirty="0">
                <a:solidFill>
                  <a:srgbClr val="000000"/>
                </a:solidFill>
                <a:effectLst/>
                <a:latin typeface="Arial" panose="020B0604020202020204" pitchFamily="34" charset="0"/>
              </a:rPr>
              <a:t> Assess the performance of this model using appropriate metrics to ensure its reliability and effectiveness.</a:t>
            </a:r>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3</a:t>
            </a:fld>
            <a:endParaRPr lang="en-US"/>
          </a:p>
        </p:txBody>
      </p:sp>
    </p:spTree>
    <p:extLst>
      <p:ext uri="{BB962C8B-B14F-4D97-AF65-F5344CB8AC3E}">
        <p14:creationId xmlns:p14="http://schemas.microsoft.com/office/powerpoint/2010/main" val="756695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I utilized the CDC Diabetes Health Indicators Dataset, which includes comprehensive healthcare statistics and lifestyle survey information. Let me give you a quick overview:</a:t>
            </a:r>
            <a:endParaRPr lang="en-US" dirty="0">
              <a:effectLst/>
            </a:endParaRPr>
          </a:p>
          <a:p>
            <a:pPr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rPr>
              <a:t>Number of Instances:</a:t>
            </a:r>
            <a:r>
              <a:rPr lang="en-US" sz="1800" b="0" i="0" u="none" strike="noStrike" dirty="0">
                <a:solidFill>
                  <a:srgbClr val="000000"/>
                </a:solidFill>
                <a:effectLst/>
                <a:latin typeface="Arial" panose="020B0604020202020204" pitchFamily="34" charset="0"/>
              </a:rPr>
              <a:t> 253,680</a:t>
            </a:r>
          </a:p>
          <a:p>
            <a:pPr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Number of Features:</a:t>
            </a:r>
            <a:r>
              <a:rPr lang="en-US" sz="1800" b="0" i="0" u="none" strike="noStrike" dirty="0">
                <a:solidFill>
                  <a:srgbClr val="000000"/>
                </a:solidFill>
                <a:effectLst/>
                <a:latin typeface="Arial" panose="020B0604020202020204" pitchFamily="34" charset="0"/>
              </a:rPr>
              <a:t> 21</a:t>
            </a:r>
          </a:p>
          <a:p>
            <a:pPr rtl="0" fontAlgn="base">
              <a:spcAft>
                <a:spcPts val="12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Target Variable:</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Diabetes_binary</a:t>
            </a:r>
            <a:r>
              <a:rPr lang="en-US" sz="1800" b="0" i="0" u="none" strike="noStrike" dirty="0">
                <a:solidFill>
                  <a:srgbClr val="000000"/>
                </a:solidFill>
                <a:effectLst/>
                <a:latin typeface="Arial" panose="020B0604020202020204" pitchFamily="34" charset="0"/>
              </a:rPr>
              <a:t>, where 0 indicates no diabetes and 1 indicates pre-diabetes or diabetes.</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features encompass demographics like sex, age, education level, income, and health indicators such as BMI, blood pressure, cholesterol levels, smoking status, and physical activity, among others.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4</a:t>
            </a:fld>
            <a:endParaRPr lang="en-US"/>
          </a:p>
        </p:txBody>
      </p:sp>
    </p:spTree>
    <p:extLst>
      <p:ext uri="{BB962C8B-B14F-4D97-AF65-F5344CB8AC3E}">
        <p14:creationId xmlns:p14="http://schemas.microsoft.com/office/powerpoint/2010/main" val="127148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Before building my models, I performed several data preprocessing steps:</a:t>
            </a:r>
            <a:endParaRPr lang="en-US" dirty="0">
              <a:effectLst/>
            </a:endParaRPr>
          </a:p>
          <a:p>
            <a:pPr rtl="0" fontAlgn="base">
              <a:spcBef>
                <a:spcPts val="1200"/>
              </a:spcBef>
              <a:buFont typeface="+mj-lt"/>
              <a:buAutoNum type="arabicPeriod"/>
            </a:pPr>
            <a:r>
              <a:rPr lang="en-US" sz="1800" b="1" i="0" u="none" strike="noStrike" dirty="0">
                <a:solidFill>
                  <a:srgbClr val="000000"/>
                </a:solidFill>
                <a:effectLst/>
                <a:latin typeface="Arial" panose="020B0604020202020204" pitchFamily="34" charset="0"/>
              </a:rPr>
              <a:t>Handling Missing Values:</a:t>
            </a:r>
            <a:r>
              <a:rPr lang="en-US" sz="1800" b="0" i="0" u="none" strike="noStrike" dirty="0">
                <a:solidFill>
                  <a:srgbClr val="000000"/>
                </a:solidFill>
                <a:effectLst/>
                <a:latin typeface="Arial" panose="020B0604020202020204" pitchFamily="34" charset="0"/>
              </a:rPr>
              <a:t> I addressed any missing data through appropriate imputation techniques to ensure data quality.</a:t>
            </a:r>
          </a:p>
          <a:p>
            <a:pPr rtl="0" fontAlgn="base">
              <a:spcAft>
                <a:spcPts val="1200"/>
              </a:spcAft>
              <a:buFont typeface="+mj-lt"/>
              <a:buAutoNum type="arabicPeriod"/>
            </a:pPr>
            <a:r>
              <a:rPr lang="en-US" sz="1800" b="1" i="0" u="none" strike="noStrike" dirty="0">
                <a:solidFill>
                  <a:srgbClr val="000000"/>
                </a:solidFill>
                <a:effectLst/>
                <a:latin typeface="Arial" panose="020B0604020202020204" pitchFamily="34" charset="0"/>
              </a:rPr>
              <a:t>Categorical Variable Encoding:</a:t>
            </a:r>
            <a:r>
              <a:rPr lang="en-US" sz="1800" b="0" i="0" u="none" strike="noStrike" dirty="0">
                <a:solidFill>
                  <a:srgbClr val="000000"/>
                </a:solidFill>
                <a:effectLst/>
                <a:latin typeface="Arial" panose="020B0604020202020204" pitchFamily="34" charset="0"/>
              </a:rPr>
              <a:t> Categorical features were encoded using methods like One-Hot Encoding to make them suitable for machine learning algorithms.</a:t>
            </a:r>
          </a:p>
          <a:p>
            <a:r>
              <a:rPr lang="en-US" sz="1800" b="1" i="0" u="none" strike="noStrike" dirty="0">
                <a:solidFill>
                  <a:srgbClr val="000000"/>
                </a:solidFill>
                <a:effectLst/>
                <a:latin typeface="Arial" panose="020B0604020202020204" pitchFamily="34" charset="0"/>
              </a:rPr>
              <a:t>Test-Train Split:</a:t>
            </a:r>
            <a:r>
              <a:rPr lang="en-US" sz="1800" b="0" i="0" u="none" strike="noStrike" dirty="0">
                <a:solidFill>
                  <a:srgbClr val="000000"/>
                </a:solidFill>
                <a:effectLst/>
                <a:latin typeface="Arial" panose="020B0604020202020204" pitchFamily="34" charset="0"/>
              </a:rPr>
              <a:t> The dataset was split into training and testing sets to evaluate model performance effectively.</a:t>
            </a:r>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5</a:t>
            </a:fld>
            <a:endParaRPr lang="en-US"/>
          </a:p>
        </p:txBody>
      </p:sp>
    </p:spTree>
    <p:extLst>
      <p:ext uri="{BB962C8B-B14F-4D97-AF65-F5344CB8AC3E}">
        <p14:creationId xmlns:p14="http://schemas.microsoft.com/office/powerpoint/2010/main" val="85202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u="none" strike="noStrike" dirty="0">
                <a:solidFill>
                  <a:srgbClr val="000000"/>
                </a:solidFill>
                <a:effectLst/>
                <a:latin typeface="Arial" panose="020B0604020202020204" pitchFamily="34" charset="0"/>
              </a:rPr>
              <a:t>One of the key challenges I faced was class imbalance—where the number of non-diabetic cases significantly outweighed diabetic cases. To tackle this, I employed SMOTE, which stands for Synthetic Minority Oversampling Technique. SMOTE generates synthetic samples for the minority class, helping the model learn to recognize diabetic cases more effectively.</a:t>
            </a:r>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6</a:t>
            </a:fld>
            <a:endParaRPr lang="en-US"/>
          </a:p>
        </p:txBody>
      </p:sp>
    </p:spTree>
    <p:extLst>
      <p:ext uri="{BB962C8B-B14F-4D97-AF65-F5344CB8AC3E}">
        <p14:creationId xmlns:p14="http://schemas.microsoft.com/office/powerpoint/2010/main" val="1385679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For my predictive modeling, I chose the Random Forest classifier due to its robustness and ability to handle feature interactions well. I trained two versions of the model:</a:t>
            </a:r>
            <a:endParaRPr lang="en-US" dirty="0">
              <a:effectLst/>
            </a:endParaRPr>
          </a:p>
          <a:p>
            <a:pPr rtl="0" fontAlgn="base">
              <a:spcBef>
                <a:spcPts val="1200"/>
              </a:spcBef>
              <a:spcAft>
                <a:spcPts val="1200"/>
              </a:spcAft>
              <a:buFont typeface="+mj-lt"/>
              <a:buAutoNum type="arabicPeriod"/>
            </a:pPr>
            <a:r>
              <a:rPr lang="en-US" sz="1800" b="1" i="0" u="none" strike="noStrike" dirty="0">
                <a:solidFill>
                  <a:srgbClr val="000000"/>
                </a:solidFill>
                <a:effectLst/>
                <a:latin typeface="Arial" panose="020B0604020202020204" pitchFamily="34" charset="0"/>
              </a:rPr>
              <a:t>Without SMOTE:</a:t>
            </a:r>
            <a:r>
              <a:rPr lang="en-US" sz="1800" b="0" i="0" u="none" strike="noStrike" dirty="0">
                <a:solidFill>
                  <a:srgbClr val="000000"/>
                </a:solidFill>
                <a:effectLst/>
                <a:latin typeface="Arial" panose="020B0604020202020204" pitchFamily="34" charset="0"/>
              </a:rPr>
              <a:t> To establish a baseline performance.</a:t>
            </a:r>
          </a:p>
          <a:p>
            <a:r>
              <a:rPr lang="en-US" sz="1800" b="1" i="0" u="none" strike="noStrike" dirty="0">
                <a:solidFill>
                  <a:srgbClr val="000000"/>
                </a:solidFill>
                <a:effectLst/>
                <a:latin typeface="Arial" panose="020B0604020202020204" pitchFamily="34" charset="0"/>
              </a:rPr>
              <a:t>With SMOTE:</a:t>
            </a:r>
            <a:r>
              <a:rPr lang="en-US" sz="1800" b="0" i="0" u="none" strike="noStrike" dirty="0">
                <a:solidFill>
                  <a:srgbClr val="000000"/>
                </a:solidFill>
                <a:effectLst/>
                <a:latin typeface="Arial" panose="020B0604020202020204" pitchFamily="34" charset="0"/>
              </a:rPr>
              <a:t> To assess the impact of handling class imbalance on model performance.</a:t>
            </a:r>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7</a:t>
            </a:fld>
            <a:endParaRPr lang="en-US"/>
          </a:p>
        </p:txBody>
      </p:sp>
    </p:spTree>
    <p:extLst>
      <p:ext uri="{BB962C8B-B14F-4D97-AF65-F5344CB8AC3E}">
        <p14:creationId xmlns:p14="http://schemas.microsoft.com/office/powerpoint/2010/main" val="373487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u="none" strike="noStrike" dirty="0">
                <a:solidFill>
                  <a:srgbClr val="000000"/>
                </a:solidFill>
                <a:effectLst/>
                <a:latin typeface="Arial" panose="020B0604020202020204" pitchFamily="34" charset="0"/>
              </a:rPr>
              <a:t>Here you can see a side-by-side comparison of the confusion matrices and ROC curves for both models. The model with SMOTE shows a reduction in false negatives, which is crucial for healthcare applications where missing diabetic cases can have severe consequences. </a:t>
            </a:r>
            <a:r>
              <a:rPr lang="en-US" sz="1800" b="0" i="1" u="none" strike="noStrike">
                <a:solidFill>
                  <a:srgbClr val="000000"/>
                </a:solidFill>
                <a:effectLst/>
                <a:latin typeface="Arial" panose="020B0604020202020204" pitchFamily="34" charset="0"/>
              </a:rPr>
              <a:t>The ROC curves remain the same, indicating consistent overall discriminatory power.</a:t>
            </a:r>
            <a:endParaRPr lang="en-US"/>
          </a:p>
        </p:txBody>
      </p:sp>
      <p:sp>
        <p:nvSpPr>
          <p:cNvPr id="4" name="Slide Number Placeholder 3"/>
          <p:cNvSpPr>
            <a:spLocks noGrp="1"/>
          </p:cNvSpPr>
          <p:nvPr>
            <p:ph type="sldNum" sz="quarter" idx="5"/>
          </p:nvPr>
        </p:nvSpPr>
        <p:spPr/>
        <p:txBody>
          <a:bodyPr/>
          <a:lstStyle/>
          <a:p>
            <a:fld id="{3F0239C0-F048-374A-8FF5-9E32B11397C2}" type="slidenum">
              <a:rPr lang="en-US" smtClean="0"/>
              <a:t>10</a:t>
            </a:fld>
            <a:endParaRPr lang="en-US"/>
          </a:p>
        </p:txBody>
      </p:sp>
    </p:spTree>
    <p:extLst>
      <p:ext uri="{BB962C8B-B14F-4D97-AF65-F5344CB8AC3E}">
        <p14:creationId xmlns:p14="http://schemas.microsoft.com/office/powerpoint/2010/main" val="616619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my analysis, several key observations emerge:</a:t>
            </a:r>
            <a:endParaRPr lang="en-US" dirty="0">
              <a:effectLst/>
            </a:endParaRPr>
          </a:p>
          <a:p>
            <a:pPr rtl="0" fontAlgn="base">
              <a:spcBef>
                <a:spcPts val="1200"/>
              </a:spcBef>
              <a:buFont typeface="+mj-lt"/>
              <a:buAutoNum type="arabicPeriod"/>
            </a:pPr>
            <a:r>
              <a:rPr lang="en-US" sz="1800" b="1" i="0" u="none" strike="noStrike" dirty="0">
                <a:solidFill>
                  <a:srgbClr val="000000"/>
                </a:solidFill>
                <a:effectLst/>
                <a:latin typeface="Arial" panose="020B0604020202020204" pitchFamily="34" charset="0"/>
              </a:rPr>
              <a:t>Impact of Class Imbalance:</a:t>
            </a:r>
            <a:r>
              <a:rPr lang="en-US" sz="1800" b="0" i="0" u="none" strike="noStrike" dirty="0">
                <a:solidFill>
                  <a:srgbClr val="000000"/>
                </a:solidFill>
                <a:effectLst/>
                <a:latin typeface="Arial" panose="020B0604020202020204" pitchFamily="34" charset="0"/>
              </a:rPr>
              <a:t> Without addressing class imbalance, the model was biased towards the majority class, leading to poor recall for diabetic cases.</a:t>
            </a:r>
          </a:p>
          <a:p>
            <a:pPr rtl="0" fontAlgn="base">
              <a:spcAft>
                <a:spcPts val="1200"/>
              </a:spcAft>
              <a:buFont typeface="+mj-lt"/>
              <a:buAutoNum type="arabicPeriod"/>
            </a:pPr>
            <a:r>
              <a:rPr lang="en-US" sz="1800" b="1" i="0" u="none" strike="noStrike" dirty="0">
                <a:solidFill>
                  <a:srgbClr val="000000"/>
                </a:solidFill>
                <a:effectLst/>
                <a:latin typeface="Arial" panose="020B0604020202020204" pitchFamily="34" charset="0"/>
              </a:rPr>
              <a:t>Trade-Off Between Precision and Recall:</a:t>
            </a:r>
            <a:r>
              <a:rPr lang="en-US" sz="1800" b="0" i="0" u="none" strike="noStrike" dirty="0">
                <a:solidFill>
                  <a:srgbClr val="000000"/>
                </a:solidFill>
                <a:effectLst/>
                <a:latin typeface="Arial" panose="020B0604020202020204" pitchFamily="34" charset="0"/>
              </a:rPr>
              <a:t> Applying SMOTE improved recall but decreased precision, highlighting the balance between reducing false negatives and managing false positives.</a:t>
            </a:r>
          </a:p>
          <a:p>
            <a:r>
              <a:rPr lang="en-US" sz="1800" b="1" i="0" u="none" strike="noStrike" dirty="0">
                <a:solidFill>
                  <a:srgbClr val="000000"/>
                </a:solidFill>
                <a:effectLst/>
                <a:latin typeface="Arial" panose="020B0604020202020204" pitchFamily="34" charset="0"/>
              </a:rPr>
              <a:t>Feature Importance:</a:t>
            </a:r>
            <a:r>
              <a:rPr lang="en-US" sz="1800" b="0" i="0" u="none" strike="noStrike" dirty="0">
                <a:solidFill>
                  <a:srgbClr val="000000"/>
                </a:solidFill>
                <a:effectLst/>
                <a:latin typeface="Arial" panose="020B0604020202020204" pitchFamily="34" charset="0"/>
              </a:rPr>
              <a:t> Features like BMI, high blood pressure, and cholesterol levels were significant predictors of diabetes, aligning with clinical knowledge.</a:t>
            </a:r>
            <a:endParaRPr lang="en-US" dirty="0"/>
          </a:p>
        </p:txBody>
      </p:sp>
      <p:sp>
        <p:nvSpPr>
          <p:cNvPr id="4" name="Slide Number Placeholder 3"/>
          <p:cNvSpPr>
            <a:spLocks noGrp="1"/>
          </p:cNvSpPr>
          <p:nvPr>
            <p:ph type="sldNum" sz="quarter" idx="5"/>
          </p:nvPr>
        </p:nvSpPr>
        <p:spPr/>
        <p:txBody>
          <a:bodyPr/>
          <a:lstStyle/>
          <a:p>
            <a:fld id="{3F0239C0-F048-374A-8FF5-9E32B11397C2}" type="slidenum">
              <a:rPr lang="en-US" smtClean="0"/>
              <a:t>11</a:t>
            </a:fld>
            <a:endParaRPr lang="en-US"/>
          </a:p>
        </p:txBody>
      </p:sp>
    </p:spTree>
    <p:extLst>
      <p:ext uri="{BB962C8B-B14F-4D97-AF65-F5344CB8AC3E}">
        <p14:creationId xmlns:p14="http://schemas.microsoft.com/office/powerpoint/2010/main" val="173259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11/28/24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11/28/24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11/28/24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B8B7-6BDD-05E4-FC56-0BC7EB8A14D5}"/>
              </a:ext>
            </a:extLst>
          </p:cNvPr>
          <p:cNvSpPr>
            <a:spLocks noGrp="1"/>
          </p:cNvSpPr>
          <p:nvPr>
            <p:ph type="ctrTitle"/>
          </p:nvPr>
        </p:nvSpPr>
        <p:spPr>
          <a:xfrm>
            <a:off x="1192695" y="859536"/>
            <a:ext cx="10058401" cy="2340864"/>
          </a:xfrm>
        </p:spPr>
        <p:txBody>
          <a:bodyPr>
            <a:normAutofit/>
          </a:bodyPr>
          <a:lstStyle/>
          <a:p>
            <a:r>
              <a:rPr lang="en-US" sz="6000" b="1" i="0" u="none" strike="noStrike" dirty="0">
                <a:solidFill>
                  <a:srgbClr val="000000"/>
                </a:solidFill>
                <a:effectLst/>
                <a:latin typeface="Arial" panose="020B0604020202020204" pitchFamily="34" charset="0"/>
              </a:rPr>
              <a:t> </a:t>
            </a:r>
            <a:r>
              <a:rPr lang="en-US" sz="6000" b="0" i="1" u="none" strike="noStrike" dirty="0">
                <a:solidFill>
                  <a:srgbClr val="000000"/>
                </a:solidFill>
                <a:effectLst/>
                <a:latin typeface="Arial" panose="020B0604020202020204" pitchFamily="34" charset="0"/>
              </a:rPr>
              <a:t>Predicting Diabetes</a:t>
            </a:r>
            <a:endParaRPr lang="en-US" sz="6000" dirty="0"/>
          </a:p>
        </p:txBody>
      </p:sp>
      <p:sp>
        <p:nvSpPr>
          <p:cNvPr id="3" name="Subtitle 2">
            <a:extLst>
              <a:ext uri="{FF2B5EF4-FFF2-40B4-BE49-F238E27FC236}">
                <a16:creationId xmlns:a16="http://schemas.microsoft.com/office/drawing/2014/main" id="{D8A3E7DB-0212-B05A-D224-C7B3E2E96EA1}"/>
              </a:ext>
            </a:extLst>
          </p:cNvPr>
          <p:cNvSpPr>
            <a:spLocks noGrp="1"/>
          </p:cNvSpPr>
          <p:nvPr>
            <p:ph type="subTitle" idx="1"/>
          </p:nvPr>
        </p:nvSpPr>
        <p:spPr/>
        <p:txBody>
          <a:bodyPr>
            <a:normAutofit/>
          </a:bodyPr>
          <a:lstStyle/>
          <a:p>
            <a:r>
              <a:rPr lang="en-US" sz="3600" b="1" i="0" u="none" strike="noStrike" dirty="0">
                <a:solidFill>
                  <a:srgbClr val="000000"/>
                </a:solidFill>
                <a:effectLst/>
                <a:latin typeface="Arial" panose="020B0604020202020204" pitchFamily="34" charset="0"/>
              </a:rPr>
              <a:t>by Ryan Talbot</a:t>
            </a:r>
            <a:endParaRPr lang="en-US" sz="3600" dirty="0"/>
          </a:p>
        </p:txBody>
      </p:sp>
    </p:spTree>
    <p:extLst>
      <p:ext uri="{BB962C8B-B14F-4D97-AF65-F5344CB8AC3E}">
        <p14:creationId xmlns:p14="http://schemas.microsoft.com/office/powerpoint/2010/main" val="2881616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CCEA-7CB6-E0DD-C65F-FBC6DCAF7B1D}"/>
              </a:ext>
            </a:extLst>
          </p:cNvPr>
          <p:cNvSpPr>
            <a:spLocks noGrp="1"/>
          </p:cNvSpPr>
          <p:nvPr>
            <p:ph type="title"/>
          </p:nvPr>
        </p:nvSpPr>
        <p:spPr>
          <a:xfrm>
            <a:off x="2231136" y="600825"/>
            <a:ext cx="7729728" cy="1188720"/>
          </a:xfrm>
        </p:spPr>
        <p:txBody>
          <a:bodyPr/>
          <a:lstStyle/>
          <a:p>
            <a:r>
              <a:rPr lang="en-US" sz="1800" b="1" i="0" u="none" strike="noStrike" dirty="0">
                <a:solidFill>
                  <a:srgbClr val="000000"/>
                </a:solidFill>
                <a:effectLst/>
                <a:latin typeface="Arial" panose="020B0604020202020204" pitchFamily="34" charset="0"/>
              </a:rPr>
              <a:t>Visual Comparison</a:t>
            </a:r>
            <a:endParaRPr lang="en-US" dirty="0"/>
          </a:p>
        </p:txBody>
      </p:sp>
      <p:pic>
        <p:nvPicPr>
          <p:cNvPr id="5" name="Content Placeholder 4" descr="A blue squares with white text&#10;&#10;Description automatically generated">
            <a:extLst>
              <a:ext uri="{FF2B5EF4-FFF2-40B4-BE49-F238E27FC236}">
                <a16:creationId xmlns:a16="http://schemas.microsoft.com/office/drawing/2014/main" id="{C6663938-0295-07E2-DC91-C333B09BB7FC}"/>
              </a:ext>
            </a:extLst>
          </p:cNvPr>
          <p:cNvPicPr>
            <a:picLocks noGrp="1" noChangeAspect="1"/>
          </p:cNvPicPr>
          <p:nvPr>
            <p:ph idx="1"/>
          </p:nvPr>
        </p:nvPicPr>
        <p:blipFill>
          <a:blip r:embed="rId3"/>
          <a:stretch>
            <a:fillRect/>
          </a:stretch>
        </p:blipFill>
        <p:spPr>
          <a:xfrm>
            <a:off x="640826" y="3071241"/>
            <a:ext cx="4529361" cy="3101975"/>
          </a:xfrm>
        </p:spPr>
      </p:pic>
      <p:pic>
        <p:nvPicPr>
          <p:cNvPr id="7" name="Picture 6" descr="A blue squares with white text&#10;&#10;Description automatically generated">
            <a:extLst>
              <a:ext uri="{FF2B5EF4-FFF2-40B4-BE49-F238E27FC236}">
                <a16:creationId xmlns:a16="http://schemas.microsoft.com/office/drawing/2014/main" id="{B438A4C8-BE72-047B-0BE2-F5CF44D62D28}"/>
              </a:ext>
            </a:extLst>
          </p:cNvPr>
          <p:cNvPicPr>
            <a:picLocks noChangeAspect="1"/>
          </p:cNvPicPr>
          <p:nvPr/>
        </p:nvPicPr>
        <p:blipFill>
          <a:blip r:embed="rId3"/>
          <a:stretch>
            <a:fillRect/>
          </a:stretch>
        </p:blipFill>
        <p:spPr>
          <a:xfrm>
            <a:off x="6753826" y="3071240"/>
            <a:ext cx="4529361" cy="3101975"/>
          </a:xfrm>
          <a:prstGeom prst="rect">
            <a:avLst/>
          </a:prstGeom>
        </p:spPr>
      </p:pic>
      <p:sp>
        <p:nvSpPr>
          <p:cNvPr id="9" name="TextBox 8">
            <a:extLst>
              <a:ext uri="{FF2B5EF4-FFF2-40B4-BE49-F238E27FC236}">
                <a16:creationId xmlns:a16="http://schemas.microsoft.com/office/drawing/2014/main" id="{ACD30394-EA99-E18C-A6A7-CEB7A75CCDA2}"/>
              </a:ext>
            </a:extLst>
          </p:cNvPr>
          <p:cNvSpPr txBox="1"/>
          <p:nvPr/>
        </p:nvSpPr>
        <p:spPr>
          <a:xfrm>
            <a:off x="2057400" y="2076450"/>
            <a:ext cx="1809750" cy="707886"/>
          </a:xfrm>
          <a:prstGeom prst="rect">
            <a:avLst/>
          </a:prstGeom>
          <a:noFill/>
        </p:spPr>
        <p:txBody>
          <a:bodyPr wrap="square" rtlCol="0">
            <a:spAutoFit/>
          </a:bodyPr>
          <a:lstStyle/>
          <a:p>
            <a:r>
              <a:rPr lang="en-US" sz="4000" dirty="0"/>
              <a:t>SMOTE</a:t>
            </a:r>
          </a:p>
        </p:txBody>
      </p:sp>
      <p:sp>
        <p:nvSpPr>
          <p:cNvPr id="10" name="TextBox 9">
            <a:extLst>
              <a:ext uri="{FF2B5EF4-FFF2-40B4-BE49-F238E27FC236}">
                <a16:creationId xmlns:a16="http://schemas.microsoft.com/office/drawing/2014/main" id="{909A334E-496A-8B34-5870-11A7ADF5579B}"/>
              </a:ext>
            </a:extLst>
          </p:cNvPr>
          <p:cNvSpPr txBox="1"/>
          <p:nvPr/>
        </p:nvSpPr>
        <p:spPr>
          <a:xfrm>
            <a:off x="7216613" y="2076450"/>
            <a:ext cx="4066574" cy="707886"/>
          </a:xfrm>
          <a:prstGeom prst="rect">
            <a:avLst/>
          </a:prstGeom>
          <a:noFill/>
        </p:spPr>
        <p:txBody>
          <a:bodyPr wrap="square" rtlCol="0">
            <a:spAutoFit/>
          </a:bodyPr>
          <a:lstStyle/>
          <a:p>
            <a:r>
              <a:rPr lang="en-US" sz="4000" dirty="0"/>
              <a:t>Without SMOTE</a:t>
            </a:r>
          </a:p>
        </p:txBody>
      </p:sp>
    </p:spTree>
    <p:extLst>
      <p:ext uri="{BB962C8B-B14F-4D97-AF65-F5344CB8AC3E}">
        <p14:creationId xmlns:p14="http://schemas.microsoft.com/office/powerpoint/2010/main" val="58106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DE173-BEA1-8828-39A3-FD30EAB8B6DA}"/>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sz="2600" b="1" i="0" u="none" strike="noStrike">
                <a:solidFill>
                  <a:schemeClr val="bg1"/>
                </a:solidFill>
                <a:effectLst/>
                <a:latin typeface="Arial" panose="020B0604020202020204" pitchFamily="34" charset="0"/>
              </a:rPr>
              <a:t>Key Observations</a:t>
            </a:r>
            <a:endParaRPr lang="en-US" sz="2600">
              <a:solidFill>
                <a:schemeClr val="bg1"/>
              </a:solidFill>
            </a:endParaRPr>
          </a:p>
        </p:txBody>
      </p:sp>
      <p:graphicFrame>
        <p:nvGraphicFramePr>
          <p:cNvPr id="5" name="Content Placeholder 2">
            <a:extLst>
              <a:ext uri="{FF2B5EF4-FFF2-40B4-BE49-F238E27FC236}">
                <a16:creationId xmlns:a16="http://schemas.microsoft.com/office/drawing/2014/main" id="{230E0CF6-265B-75DD-88BB-D98F3FB4CF6A}"/>
              </a:ext>
            </a:extLst>
          </p:cNvPr>
          <p:cNvGraphicFramePr>
            <a:graphicFrameLocks noGrp="1"/>
          </p:cNvGraphicFramePr>
          <p:nvPr>
            <p:ph idx="1"/>
            <p:extLst>
              <p:ext uri="{D42A27DB-BD31-4B8C-83A1-F6EECF244321}">
                <p14:modId xmlns:p14="http://schemas.microsoft.com/office/powerpoint/2010/main" val="1066464206"/>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488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CA39-6820-4F56-F8F6-D9B2A44A90C1}"/>
              </a:ext>
            </a:extLst>
          </p:cNvPr>
          <p:cNvSpPr>
            <a:spLocks noGrp="1"/>
          </p:cNvSpPr>
          <p:nvPr>
            <p:ph type="title"/>
          </p:nvPr>
        </p:nvSpPr>
        <p:spPr>
          <a:xfrm>
            <a:off x="5458969" y="2386744"/>
            <a:ext cx="5928358" cy="1645920"/>
          </a:xfrm>
        </p:spPr>
        <p:txBody>
          <a:bodyPr vert="horz" lIns="274320" tIns="182880" rIns="274320" bIns="182880" rtlCol="0" anchor="ctr" anchorCtr="1">
            <a:normAutofit/>
          </a:bodyPr>
          <a:lstStyle/>
          <a:p>
            <a:r>
              <a:rPr lang="en-US" sz="3800" b="1" i="0" u="none" strike="noStrike">
                <a:effectLst/>
              </a:rPr>
              <a:t>Summary</a:t>
            </a:r>
            <a:endParaRPr lang="en-US" sz="3800"/>
          </a:p>
        </p:txBody>
      </p:sp>
      <p:pic>
        <p:nvPicPr>
          <p:cNvPr id="5" name="Picture 4" descr="Writing an appointment on a paper agenda">
            <a:extLst>
              <a:ext uri="{FF2B5EF4-FFF2-40B4-BE49-F238E27FC236}">
                <a16:creationId xmlns:a16="http://schemas.microsoft.com/office/drawing/2014/main" id="{04DA1B29-FE72-77F1-FCA0-8CD4E02CDC1B}"/>
              </a:ext>
            </a:extLst>
          </p:cNvPr>
          <p:cNvPicPr>
            <a:picLocks noChangeAspect="1"/>
          </p:cNvPicPr>
          <p:nvPr/>
        </p:nvPicPr>
        <p:blipFill>
          <a:blip r:embed="rId3"/>
          <a:srcRect r="54698" b="-1"/>
          <a:stretch/>
        </p:blipFill>
        <p:spPr>
          <a:xfrm>
            <a:off x="20" y="10"/>
            <a:ext cx="4654277" cy="6857990"/>
          </a:xfrm>
          <a:prstGeom prst="rect">
            <a:avLst/>
          </a:prstGeom>
        </p:spPr>
      </p:pic>
    </p:spTree>
    <p:extLst>
      <p:ext uri="{BB962C8B-B14F-4D97-AF65-F5344CB8AC3E}">
        <p14:creationId xmlns:p14="http://schemas.microsoft.com/office/powerpoint/2010/main" val="392945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CB461DF6-DFD7-5C90-40C5-F2702E0E4C76}"/>
              </a:ext>
            </a:extLst>
          </p:cNvPr>
          <p:cNvPicPr>
            <a:picLocks noChangeAspect="1"/>
          </p:cNvPicPr>
          <p:nvPr/>
        </p:nvPicPr>
        <p:blipFill>
          <a:blip r:embed="rId3">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6F76D0A-6480-3A1A-3F74-5F11F73AB57B}"/>
              </a:ext>
            </a:extLst>
          </p:cNvPr>
          <p:cNvSpPr>
            <a:spLocks noGrp="1"/>
          </p:cNvSpPr>
          <p:nvPr>
            <p:ph type="title"/>
          </p:nvPr>
        </p:nvSpPr>
        <p:spPr>
          <a:xfrm>
            <a:off x="2231136" y="2958103"/>
            <a:ext cx="7729728" cy="941796"/>
          </a:xfrm>
          <a:solidFill>
            <a:srgbClr val="000000">
              <a:alpha val="70000"/>
            </a:srgbClr>
          </a:solidFill>
          <a:ln>
            <a:solidFill>
              <a:srgbClr val="FFFFFF"/>
            </a:solidFill>
          </a:ln>
        </p:spPr>
        <p:txBody>
          <a:bodyPr vert="horz" lIns="182880" tIns="182880" rIns="182880" bIns="182880" rtlCol="0" anchor="ctr">
            <a:normAutofit/>
          </a:bodyPr>
          <a:lstStyle/>
          <a:p>
            <a:r>
              <a:rPr lang="en-US" b="1" i="0" u="none" strike="noStrike" kern="1200" cap="all" spc="200" baseline="0" dirty="0">
                <a:solidFill>
                  <a:srgbClr val="FFFFFF"/>
                </a:solidFill>
                <a:effectLst/>
                <a:latin typeface="+mj-lt"/>
                <a:ea typeface="+mj-ea"/>
                <a:cs typeface="+mj-cs"/>
              </a:rPr>
              <a:t>Conclusion</a:t>
            </a:r>
            <a:endParaRPr lang="en-US" kern="1200" cap="all" spc="200" baseline="0" dirty="0">
              <a:solidFill>
                <a:srgbClr val="FFFFFF"/>
              </a:solidFill>
              <a:latin typeface="+mj-lt"/>
              <a:ea typeface="+mj-ea"/>
              <a:cs typeface="+mj-cs"/>
            </a:endParaRPr>
          </a:p>
        </p:txBody>
      </p:sp>
    </p:spTree>
    <p:extLst>
      <p:ext uri="{BB962C8B-B14F-4D97-AF65-F5344CB8AC3E}">
        <p14:creationId xmlns:p14="http://schemas.microsoft.com/office/powerpoint/2010/main" val="237168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DF79-9C58-74F1-725E-1CBE27F1933B}"/>
              </a:ext>
            </a:extLst>
          </p:cNvPr>
          <p:cNvSpPr>
            <a:spLocks noGrp="1"/>
          </p:cNvSpPr>
          <p:nvPr>
            <p:ph type="title"/>
          </p:nvPr>
        </p:nvSpPr>
        <p:spPr/>
        <p:txBody>
          <a:bodyPr>
            <a:normAutofit/>
          </a:bodyPr>
          <a:lstStyle/>
          <a:p>
            <a:r>
              <a:rPr lang="en-US" sz="4400" b="1" i="0" u="none" strike="noStrike" dirty="0">
                <a:solidFill>
                  <a:srgbClr val="000000"/>
                </a:solidFill>
                <a:effectLst/>
                <a:latin typeface="Arial" panose="020B0604020202020204" pitchFamily="34" charset="0"/>
              </a:rPr>
              <a:t>Problem Description</a:t>
            </a:r>
            <a:endParaRPr lang="en-US" sz="6000" dirty="0"/>
          </a:p>
        </p:txBody>
      </p:sp>
      <p:pic>
        <p:nvPicPr>
          <p:cNvPr id="1026" name="Picture 2">
            <a:extLst>
              <a:ext uri="{FF2B5EF4-FFF2-40B4-BE49-F238E27FC236}">
                <a16:creationId xmlns:a16="http://schemas.microsoft.com/office/drawing/2014/main" id="{3268B340-D27D-67DE-5712-E6A409ACDC53}"/>
              </a:ext>
            </a:extLst>
          </p:cNvPr>
          <p:cNvPicPr>
            <a:picLocks noGrp="1" noChangeAspect="1" noChangeArrowheads="1"/>
          </p:cNvPicPr>
          <p:nvPr>
            <p:ph idx="1"/>
          </p:nvPr>
        </p:nvPicPr>
        <p:blipFill>
          <a:blip r:embed="rId3">
            <a:alphaModFix amt="29000"/>
            <a:extLst>
              <a:ext uri="{28A0092B-C50C-407E-A947-70E740481C1C}">
                <a14:useLocalDpi xmlns:a14="http://schemas.microsoft.com/office/drawing/2010/main" val="0"/>
              </a:ext>
            </a:extLst>
          </a:blip>
          <a:srcRect/>
          <a:stretch>
            <a:fillRect/>
          </a:stretch>
        </p:blipFill>
        <p:spPr bwMode="auto">
          <a:xfrm>
            <a:off x="0" y="-33197"/>
            <a:ext cx="12392968" cy="890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3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D85578-1E4B-4014-9D52-E7689475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 name="Rectangle 16">
            <a:extLst>
              <a:ext uri="{FF2B5EF4-FFF2-40B4-BE49-F238E27FC236}">
                <a16:creationId xmlns:a16="http://schemas.microsoft.com/office/drawing/2014/main" id="{48550B3F-9390-4CA1-B3C8-91529289D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B177C-28AA-0554-EA4C-B6B6F53AB250}"/>
              </a:ext>
            </a:extLst>
          </p:cNvPr>
          <p:cNvSpPr>
            <a:spLocks noGrp="1"/>
          </p:cNvSpPr>
          <p:nvPr>
            <p:ph type="title"/>
          </p:nvPr>
        </p:nvSpPr>
        <p:spPr>
          <a:xfrm>
            <a:off x="1949518" y="1059838"/>
            <a:ext cx="3632052" cy="4738324"/>
          </a:xfrm>
          <a:noFill/>
          <a:ln>
            <a:noFill/>
          </a:ln>
        </p:spPr>
        <p:txBody>
          <a:bodyPr>
            <a:normAutofit/>
          </a:bodyPr>
          <a:lstStyle/>
          <a:p>
            <a:r>
              <a:rPr lang="en-US" sz="3600" b="1" i="0" u="none" strike="noStrike" dirty="0">
                <a:solidFill>
                  <a:schemeClr val="bg1"/>
                </a:solidFill>
                <a:effectLst/>
                <a:latin typeface="Arial" panose="020B0604020202020204" pitchFamily="34" charset="0"/>
              </a:rPr>
              <a:t>Objectives</a:t>
            </a:r>
            <a:endParaRPr lang="en-US" sz="3600" dirty="0">
              <a:solidFill>
                <a:schemeClr val="bg1"/>
              </a:solidFill>
            </a:endParaRPr>
          </a:p>
        </p:txBody>
      </p:sp>
      <p:sp>
        <p:nvSpPr>
          <p:cNvPr id="3" name="Content Placeholder 2">
            <a:extLst>
              <a:ext uri="{FF2B5EF4-FFF2-40B4-BE49-F238E27FC236}">
                <a16:creationId xmlns:a16="http://schemas.microsoft.com/office/drawing/2014/main" id="{D8D20DC3-D9E6-07F4-5253-0523B3B38F0E}"/>
              </a:ext>
            </a:extLst>
          </p:cNvPr>
          <p:cNvSpPr>
            <a:spLocks noGrp="1"/>
          </p:cNvSpPr>
          <p:nvPr>
            <p:ph idx="1"/>
          </p:nvPr>
        </p:nvSpPr>
        <p:spPr>
          <a:xfrm>
            <a:off x="6679109" y="1059838"/>
            <a:ext cx="4665397" cy="4738323"/>
          </a:xfrm>
        </p:spPr>
        <p:txBody>
          <a:bodyPr anchor="ctr">
            <a:normAutofit/>
          </a:bodyPr>
          <a:lstStyle/>
          <a:p>
            <a:r>
              <a:rPr lang="en-US" dirty="0"/>
              <a:t>1. </a:t>
            </a:r>
            <a:r>
              <a:rPr lang="en-US" sz="1800" b="1" i="0" u="none" strike="noStrike" dirty="0">
                <a:solidFill>
                  <a:srgbClr val="000000"/>
                </a:solidFill>
                <a:effectLst/>
                <a:latin typeface="Arial" panose="020B0604020202020204" pitchFamily="34" charset="0"/>
              </a:rPr>
              <a:t>Predictive Modeling</a:t>
            </a:r>
          </a:p>
          <a:p>
            <a:endParaRPr lang="en-US" b="1"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2. </a:t>
            </a:r>
            <a:r>
              <a:rPr lang="en-US" sz="1800" b="1" i="0" u="none" strike="noStrike" dirty="0">
                <a:solidFill>
                  <a:srgbClr val="000000"/>
                </a:solidFill>
                <a:effectLst/>
                <a:latin typeface="Arial" panose="020B0604020202020204" pitchFamily="34" charset="0"/>
              </a:rPr>
              <a:t>Model Evaluation</a:t>
            </a:r>
            <a:endParaRPr lang="en-US" dirty="0"/>
          </a:p>
        </p:txBody>
      </p:sp>
    </p:spTree>
    <p:extLst>
      <p:ext uri="{BB962C8B-B14F-4D97-AF65-F5344CB8AC3E}">
        <p14:creationId xmlns:p14="http://schemas.microsoft.com/office/powerpoint/2010/main" val="38557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A755906-3A1B-434D-9E68-9EFCEBBC2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blood glucose meter&#10;&#10;Description automatically generated">
            <a:extLst>
              <a:ext uri="{FF2B5EF4-FFF2-40B4-BE49-F238E27FC236}">
                <a16:creationId xmlns:a16="http://schemas.microsoft.com/office/drawing/2014/main" id="{75EE28DB-7247-C378-9FCA-F863B170CC3C}"/>
              </a:ext>
            </a:extLst>
          </p:cNvPr>
          <p:cNvPicPr>
            <a:picLocks noGrp="1" noChangeAspect="1"/>
          </p:cNvPicPr>
          <p:nvPr>
            <p:ph idx="1"/>
          </p:nvPr>
        </p:nvPicPr>
        <p:blipFill>
          <a:blip r:embed="rId3"/>
          <a:srcRect r="2049" b="-1"/>
          <a:stretch/>
        </p:blipFill>
        <p:spPr>
          <a:xfrm>
            <a:off x="1910364" y="1271016"/>
            <a:ext cx="8371272" cy="4315968"/>
          </a:xfrm>
          <a:prstGeom prst="rect">
            <a:avLst/>
          </a:prstGeom>
        </p:spPr>
      </p:pic>
      <p:sp>
        <p:nvSpPr>
          <p:cNvPr id="19" name="Oval 18">
            <a:extLst>
              <a:ext uri="{FF2B5EF4-FFF2-40B4-BE49-F238E27FC236}">
                <a16:creationId xmlns:a16="http://schemas.microsoft.com/office/drawing/2014/main" id="{055A0380-F687-418F-A09C-C21C29733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17D1B-A4C6-DF21-3039-39C5889E4569}"/>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100" b="1" i="0" u="none" strike="noStrike" kern="1200" cap="all" spc="200" baseline="0">
                <a:solidFill>
                  <a:srgbClr val="FFFFFF"/>
                </a:solidFill>
                <a:effectLst/>
                <a:latin typeface="+mj-lt"/>
                <a:ea typeface="+mj-ea"/>
                <a:cs typeface="+mj-cs"/>
              </a:rPr>
              <a:t>Dataset</a:t>
            </a:r>
            <a:endParaRPr lang="en-US" sz="1100" kern="1200" cap="all" spc="200" baseline="0">
              <a:solidFill>
                <a:srgbClr val="FFFFFF"/>
              </a:solidFill>
              <a:latin typeface="+mj-lt"/>
              <a:ea typeface="+mj-ea"/>
              <a:cs typeface="+mj-cs"/>
            </a:endParaRPr>
          </a:p>
        </p:txBody>
      </p:sp>
    </p:spTree>
    <p:extLst>
      <p:ext uri="{BB962C8B-B14F-4D97-AF65-F5344CB8AC3E}">
        <p14:creationId xmlns:p14="http://schemas.microsoft.com/office/powerpoint/2010/main" val="170955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73E7C-D83A-0A86-DEC9-3A7BFCFE11B8}"/>
              </a:ext>
            </a:extLst>
          </p:cNvPr>
          <p:cNvSpPr>
            <a:spLocks noGrp="1"/>
          </p:cNvSpPr>
          <p:nvPr>
            <p:ph type="title"/>
          </p:nvPr>
        </p:nvSpPr>
        <p:spPr>
          <a:xfrm>
            <a:off x="2231136" y="467418"/>
            <a:ext cx="7729728" cy="1188720"/>
          </a:xfrm>
          <a:solidFill>
            <a:srgbClr val="FFFFFF"/>
          </a:solidFill>
        </p:spPr>
        <p:txBody>
          <a:bodyPr>
            <a:normAutofit/>
          </a:bodyPr>
          <a:lstStyle/>
          <a:p>
            <a:r>
              <a:rPr lang="en-US" sz="4400" b="1" i="0" u="none" strike="noStrike" dirty="0">
                <a:effectLst/>
                <a:latin typeface="Arial" panose="020B0604020202020204" pitchFamily="34" charset="0"/>
              </a:rPr>
              <a:t>Data Preprocessing</a:t>
            </a:r>
            <a:endParaRPr lang="en-US" sz="4400" b="1" dirty="0"/>
          </a:p>
        </p:txBody>
      </p:sp>
      <p:sp>
        <p:nvSpPr>
          <p:cNvPr id="3" name="Content Placeholder 2">
            <a:extLst>
              <a:ext uri="{FF2B5EF4-FFF2-40B4-BE49-F238E27FC236}">
                <a16:creationId xmlns:a16="http://schemas.microsoft.com/office/drawing/2014/main" id="{D064B2A6-BAD6-FDFC-BABB-50D5D360E775}"/>
              </a:ext>
            </a:extLst>
          </p:cNvPr>
          <p:cNvSpPr>
            <a:spLocks noGrp="1"/>
          </p:cNvSpPr>
          <p:nvPr>
            <p:ph idx="1"/>
          </p:nvPr>
        </p:nvSpPr>
        <p:spPr>
          <a:xfrm>
            <a:off x="1706062" y="2291262"/>
            <a:ext cx="8779512" cy="2879256"/>
          </a:xfrm>
        </p:spPr>
        <p:txBody>
          <a:bodyPr>
            <a:normAutofit/>
          </a:bodyPr>
          <a:lstStyle/>
          <a:p>
            <a:pPr algn="ctr"/>
            <a:r>
              <a:rPr lang="en-US" sz="3600" i="0" u="none" strike="noStrike" dirty="0">
                <a:solidFill>
                  <a:srgbClr val="000000"/>
                </a:solidFill>
                <a:effectLst/>
                <a:latin typeface="Arial" panose="020B0604020202020204" pitchFamily="34" charset="0"/>
              </a:rPr>
              <a:t>Missing Values</a:t>
            </a:r>
          </a:p>
          <a:p>
            <a:pPr algn="ctr"/>
            <a:r>
              <a:rPr lang="en-US" sz="3600" i="0" u="none" strike="noStrike" dirty="0">
                <a:solidFill>
                  <a:srgbClr val="000000"/>
                </a:solidFill>
                <a:effectLst/>
                <a:latin typeface="Arial" panose="020B0604020202020204" pitchFamily="34" charset="0"/>
              </a:rPr>
              <a:t>Encoding</a:t>
            </a:r>
            <a:endParaRPr lang="en-US" sz="3600" dirty="0">
              <a:solidFill>
                <a:srgbClr val="000000"/>
              </a:solidFill>
              <a:latin typeface="Arial" panose="020B0604020202020204" pitchFamily="34" charset="0"/>
            </a:endParaRPr>
          </a:p>
          <a:p>
            <a:pPr algn="ctr"/>
            <a:r>
              <a:rPr lang="en-US" sz="3600" i="0" u="none" strike="noStrike" dirty="0">
                <a:solidFill>
                  <a:srgbClr val="000000"/>
                </a:solidFill>
                <a:effectLst/>
                <a:latin typeface="Arial" panose="020B0604020202020204" pitchFamily="34" charset="0"/>
              </a:rPr>
              <a:t>Split</a:t>
            </a:r>
            <a:r>
              <a:rPr lang="en-US" sz="3600" dirty="0">
                <a:solidFill>
                  <a:srgbClr val="404040"/>
                </a:solidFill>
                <a:latin typeface="Arial" panose="020B0604020202020204" pitchFamily="34" charset="0"/>
              </a:rPr>
              <a:t> Dataset</a:t>
            </a:r>
            <a:endParaRPr lang="en-US" sz="3600" i="0" u="none" strike="noStrike" dirty="0">
              <a:solidFill>
                <a:srgbClr val="404040"/>
              </a:solidFill>
              <a:effectLst/>
              <a:latin typeface="Arial" panose="020B0604020202020204" pitchFamily="34" charset="0"/>
            </a:endParaRPr>
          </a:p>
          <a:p>
            <a:endParaRPr lang="en-US" dirty="0">
              <a:solidFill>
                <a:srgbClr val="404040"/>
              </a:solidFill>
            </a:endParaRPr>
          </a:p>
        </p:txBody>
      </p:sp>
    </p:spTree>
    <p:extLst>
      <p:ext uri="{BB962C8B-B14F-4D97-AF65-F5344CB8AC3E}">
        <p14:creationId xmlns:p14="http://schemas.microsoft.com/office/powerpoint/2010/main" val="419754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2D07B-D72B-1E5D-EA32-21E448E8AD81}"/>
              </a:ext>
            </a:extLst>
          </p:cNvPr>
          <p:cNvSpPr>
            <a:spLocks noGrp="1"/>
          </p:cNvSpPr>
          <p:nvPr>
            <p:ph type="title"/>
          </p:nvPr>
        </p:nvSpPr>
        <p:spPr>
          <a:xfrm>
            <a:off x="2407599" y="4928136"/>
            <a:ext cx="7729728" cy="1134402"/>
          </a:xfrm>
        </p:spPr>
        <p:txBody>
          <a:bodyPr vert="horz" lIns="182880" tIns="182880" rIns="182880" bIns="182880" rtlCol="0" anchor="ctr" anchorCtr="1">
            <a:normAutofit/>
          </a:bodyPr>
          <a:lstStyle/>
          <a:p>
            <a:r>
              <a:rPr lang="en-US" b="1" i="0" u="none" strike="noStrike">
                <a:effectLst/>
              </a:rPr>
              <a:t>Class Imbalance</a:t>
            </a:r>
            <a:endParaRPr lang="en-US"/>
          </a:p>
        </p:txBody>
      </p:sp>
      <p:pic>
        <p:nvPicPr>
          <p:cNvPr id="2052" name="Picture 4" descr="Addressing the problem of class imbalance | Medium">
            <a:extLst>
              <a:ext uri="{FF2B5EF4-FFF2-40B4-BE49-F238E27FC236}">
                <a16:creationId xmlns:a16="http://schemas.microsoft.com/office/drawing/2014/main" id="{8ED8858A-ED90-1BAF-56BF-E4B2EBE86F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2229" y="960118"/>
            <a:ext cx="7807542" cy="355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69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rendering of game pieces tied together with a rope">
            <a:extLst>
              <a:ext uri="{FF2B5EF4-FFF2-40B4-BE49-F238E27FC236}">
                <a16:creationId xmlns:a16="http://schemas.microsoft.com/office/drawing/2014/main" id="{9DD840AE-89F3-081B-6828-C6B59917623E}"/>
              </a:ext>
            </a:extLst>
          </p:cNvPr>
          <p:cNvPicPr>
            <a:picLocks noChangeAspect="1"/>
          </p:cNvPicPr>
          <p:nvPr/>
        </p:nvPicPr>
        <p:blipFill>
          <a:blip r:embed="rId3">
            <a:alphaModFix amt="4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EB822941-7885-D3AF-3AAB-C39E7C62D9D3}"/>
              </a:ext>
            </a:extLst>
          </p:cNvPr>
          <p:cNvSpPr>
            <a:spLocks noGrp="1"/>
          </p:cNvSpPr>
          <p:nvPr>
            <p:ph type="title"/>
          </p:nvPr>
        </p:nvSpPr>
        <p:spPr>
          <a:xfrm>
            <a:off x="1600200" y="2386744"/>
            <a:ext cx="8991600" cy="1645920"/>
          </a:xfrm>
          <a:noFill/>
          <a:ln w="38100" cap="sq">
            <a:solidFill>
              <a:schemeClr val="tx1"/>
            </a:solidFill>
            <a:miter lim="800000"/>
          </a:ln>
        </p:spPr>
        <p:txBody>
          <a:bodyPr vert="horz" lIns="274320" tIns="182880" rIns="274320" bIns="182880" rtlCol="0" anchor="ctr" anchorCtr="1">
            <a:normAutofit/>
          </a:bodyPr>
          <a:lstStyle/>
          <a:p>
            <a:r>
              <a:rPr lang="en-US" sz="3800" b="1" i="0" u="none" strike="noStrike">
                <a:solidFill>
                  <a:schemeClr val="tx1"/>
                </a:solidFill>
                <a:effectLst/>
              </a:rPr>
              <a:t>Model Selection and Training</a:t>
            </a:r>
            <a:endParaRPr lang="en-US" sz="3800">
              <a:solidFill>
                <a:schemeClr val="tx1"/>
              </a:solidFill>
            </a:endParaRPr>
          </a:p>
        </p:txBody>
      </p:sp>
    </p:spTree>
    <p:extLst>
      <p:ext uri="{BB962C8B-B14F-4D97-AF65-F5344CB8AC3E}">
        <p14:creationId xmlns:p14="http://schemas.microsoft.com/office/powerpoint/2010/main" val="21146173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0DDF-2392-7E97-B913-623D5B165975}"/>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b="1" i="0" u="none" strike="noStrike" dirty="0">
                <a:solidFill>
                  <a:schemeClr val="tx1"/>
                </a:solidFill>
                <a:effectLst/>
                <a:latin typeface="Arial" panose="020B0604020202020204" pitchFamily="34" charset="0"/>
              </a:rPr>
              <a:t>Without SMOTE</a:t>
            </a:r>
            <a:endParaRPr lang="en-US" sz="2400" dirty="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B3B794-DE0C-37E2-3B09-78CCA182EAC2}"/>
              </a:ext>
            </a:extLst>
          </p:cNvPr>
          <p:cNvSpPr>
            <a:spLocks noGrp="1"/>
          </p:cNvSpPr>
          <p:nvPr>
            <p:ph idx="1"/>
          </p:nvPr>
        </p:nvSpPr>
        <p:spPr>
          <a:xfrm>
            <a:off x="6049182" y="802638"/>
            <a:ext cx="5408696" cy="5252722"/>
          </a:xfrm>
        </p:spPr>
        <p:txBody>
          <a:bodyPr anchor="ctr">
            <a:normAutofit/>
          </a:bodyPr>
          <a:lstStyle/>
          <a:p>
            <a:pPr rtl="0" fontAlgn="base">
              <a:spcBef>
                <a:spcPts val="1200"/>
              </a:spcBef>
              <a:buFont typeface="Arial" panose="020B0604020202020204" pitchFamily="34" charset="0"/>
              <a:buChar char="•"/>
            </a:pPr>
            <a:r>
              <a:rPr lang="en-US" b="1" i="0" u="none" strike="noStrike" dirty="0">
                <a:solidFill>
                  <a:schemeClr val="bg1"/>
                </a:solidFill>
                <a:effectLst/>
                <a:latin typeface="Arial" panose="020B0604020202020204" pitchFamily="34" charset="0"/>
              </a:rPr>
              <a:t>Accuracy:</a:t>
            </a:r>
            <a:r>
              <a:rPr lang="en-US" b="0" i="0" u="none" strike="noStrike" dirty="0">
                <a:solidFill>
                  <a:schemeClr val="bg1"/>
                </a:solidFill>
                <a:effectLst/>
                <a:latin typeface="Arial" panose="020B0604020202020204" pitchFamily="34" charset="0"/>
              </a:rPr>
              <a:t> 87%</a:t>
            </a:r>
          </a:p>
          <a:p>
            <a:pPr marL="0" indent="0" rtl="0" fontAlgn="base">
              <a:spcBef>
                <a:spcPts val="1200"/>
              </a:spcBef>
              <a:buNone/>
            </a:pPr>
            <a:endParaRPr lang="en-US" b="0" i="0" u="none" strike="noStrike" dirty="0">
              <a:solidFill>
                <a:schemeClr val="bg1"/>
              </a:solidFill>
              <a:effectLst/>
              <a:latin typeface="Arial" panose="020B0604020202020204" pitchFamily="34" charset="0"/>
            </a:endParaRPr>
          </a:p>
          <a:p>
            <a:pPr rtl="0" fontAlgn="base">
              <a:buFont typeface="Arial" panose="020B0604020202020204" pitchFamily="34" charset="0"/>
              <a:buChar char="•"/>
            </a:pPr>
            <a:r>
              <a:rPr lang="en-US" b="1" i="0" u="none" strike="noStrike" dirty="0">
                <a:solidFill>
                  <a:schemeClr val="bg1"/>
                </a:solidFill>
                <a:effectLst/>
                <a:latin typeface="Arial" panose="020B0604020202020204" pitchFamily="34" charset="0"/>
              </a:rPr>
              <a:t>Class 0 (No Diabetes):</a:t>
            </a:r>
            <a:r>
              <a:rPr lang="en-US" b="0" i="0" u="none" strike="noStrike" dirty="0">
                <a:solidFill>
                  <a:schemeClr val="bg1"/>
                </a:solidFill>
                <a:effectLst/>
                <a:latin typeface="Arial" panose="020B0604020202020204" pitchFamily="34" charset="0"/>
              </a:rPr>
              <a:t> Precision 88%, Recall 98%, F1-Score 93%</a:t>
            </a:r>
          </a:p>
          <a:p>
            <a:pPr marL="0" indent="0" rtl="0" fontAlgn="base">
              <a:buNone/>
            </a:pPr>
            <a:endParaRPr lang="en-US" b="0" i="0" u="none" strike="noStrike" dirty="0">
              <a:solidFill>
                <a:schemeClr val="bg1"/>
              </a:solidFill>
              <a:effectLst/>
              <a:latin typeface="Arial" panose="020B0604020202020204" pitchFamily="34" charset="0"/>
            </a:endParaRPr>
          </a:p>
          <a:p>
            <a:pPr rtl="0" fontAlgn="base">
              <a:spcAft>
                <a:spcPts val="1200"/>
              </a:spcAft>
              <a:buFont typeface="Arial" panose="020B0604020202020204" pitchFamily="34" charset="0"/>
              <a:buChar char="•"/>
            </a:pPr>
            <a:r>
              <a:rPr lang="en-US" b="1" i="0" u="none" strike="noStrike" dirty="0">
                <a:solidFill>
                  <a:schemeClr val="bg1"/>
                </a:solidFill>
                <a:effectLst/>
                <a:latin typeface="Arial" panose="020B0604020202020204" pitchFamily="34" charset="0"/>
              </a:rPr>
              <a:t>Class 1 (Diabetes):</a:t>
            </a:r>
            <a:r>
              <a:rPr lang="en-US" b="0" i="0" u="none" strike="noStrike" dirty="0">
                <a:solidFill>
                  <a:schemeClr val="bg1"/>
                </a:solidFill>
                <a:effectLst/>
                <a:latin typeface="Arial" panose="020B0604020202020204" pitchFamily="34" charset="0"/>
              </a:rPr>
              <a:t> Precision 57%, Recall 14%, F1-Score 23</a:t>
            </a:r>
          </a:p>
          <a:p>
            <a:pPr marL="0" indent="0" rtl="0" fontAlgn="base">
              <a:spcAft>
                <a:spcPts val="1200"/>
              </a:spcAft>
              <a:buNone/>
            </a:pPr>
            <a:endParaRPr lang="en-US" b="0" i="0" u="none" strike="noStrike" dirty="0">
              <a:solidFill>
                <a:schemeClr val="bg1"/>
              </a:solidFill>
              <a:effectLst/>
              <a:latin typeface="Arial" panose="020B0604020202020204" pitchFamily="34" charset="0"/>
            </a:endParaRPr>
          </a:p>
          <a:p>
            <a:r>
              <a:rPr lang="en-US" b="1" i="0" u="none" strike="noStrike" dirty="0">
                <a:solidFill>
                  <a:schemeClr val="bg1"/>
                </a:solidFill>
                <a:effectLst/>
                <a:latin typeface="Arial" panose="020B0604020202020204" pitchFamily="34" charset="0"/>
              </a:rPr>
              <a:t>AUC Score:</a:t>
            </a:r>
            <a:r>
              <a:rPr lang="en-US" b="0" i="0" u="none" strike="noStrike" dirty="0">
                <a:solidFill>
                  <a:schemeClr val="bg1"/>
                </a:solidFill>
                <a:effectLst/>
                <a:latin typeface="Arial" panose="020B0604020202020204" pitchFamily="34" charset="0"/>
              </a:rPr>
              <a:t> 0.77</a:t>
            </a:r>
            <a:endParaRPr lang="en-US" dirty="0">
              <a:solidFill>
                <a:schemeClr val="bg1"/>
              </a:solidFill>
            </a:endParaRPr>
          </a:p>
        </p:txBody>
      </p:sp>
    </p:spTree>
    <p:extLst>
      <p:ext uri="{BB962C8B-B14F-4D97-AF65-F5344CB8AC3E}">
        <p14:creationId xmlns:p14="http://schemas.microsoft.com/office/powerpoint/2010/main" val="129222014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B817-7E10-DBE1-4E70-DBF256C4B7D6}"/>
              </a:ext>
            </a:extLst>
          </p:cNvPr>
          <p:cNvSpPr>
            <a:spLocks noGrp="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wrap="square" anchor="ctr">
            <a:normAutofit/>
          </a:bodyPr>
          <a:lstStyle/>
          <a:p>
            <a:r>
              <a:rPr lang="en-US" sz="3200" b="1" i="0" u="none" strike="noStrike">
                <a:solidFill>
                  <a:srgbClr val="FFFFFF"/>
                </a:solidFill>
                <a:effectLst/>
                <a:latin typeface="Arial" panose="020B0604020202020204" pitchFamily="34" charset="0"/>
              </a:rPr>
              <a:t>SMOTE</a:t>
            </a:r>
            <a:endParaRPr lang="en-US" sz="3200">
              <a:solidFill>
                <a:srgbClr val="FFFFFF"/>
              </a:solidFill>
            </a:endParaRPr>
          </a:p>
        </p:txBody>
      </p:sp>
      <p:sp>
        <p:nvSpPr>
          <p:cNvPr id="3" name="Content Placeholder 2">
            <a:extLst>
              <a:ext uri="{FF2B5EF4-FFF2-40B4-BE49-F238E27FC236}">
                <a16:creationId xmlns:a16="http://schemas.microsoft.com/office/drawing/2014/main" id="{D391F03A-60B4-54E7-30B6-E6661C454B87}"/>
              </a:ext>
            </a:extLst>
          </p:cNvPr>
          <p:cNvSpPr>
            <a:spLocks noGrp="1"/>
          </p:cNvSpPr>
          <p:nvPr>
            <p:ph idx="1"/>
          </p:nvPr>
        </p:nvSpPr>
        <p:spPr>
          <a:xfrm>
            <a:off x="6095999" y="1444752"/>
            <a:ext cx="4816392" cy="3968496"/>
          </a:xfrm>
        </p:spPr>
        <p:txBody>
          <a:bodyPr anchor="ctr">
            <a:normAutofit/>
          </a:bodyPr>
          <a:lstStyle/>
          <a:p>
            <a:pPr rtl="0" fontAlgn="base">
              <a:spcBef>
                <a:spcPts val="1200"/>
              </a:spcBef>
              <a:buFont typeface="Arial" panose="020B0604020202020204" pitchFamily="34" charset="0"/>
              <a:buChar char="•"/>
            </a:pPr>
            <a:r>
              <a:rPr lang="en-US" b="1" i="0" u="none" strike="noStrike" dirty="0">
                <a:solidFill>
                  <a:schemeClr val="tx1">
                    <a:lumMod val="75000"/>
                    <a:lumOff val="25000"/>
                  </a:schemeClr>
                </a:solidFill>
                <a:effectLst/>
                <a:latin typeface="Arial" panose="020B0604020202020204" pitchFamily="34" charset="0"/>
              </a:rPr>
              <a:t>Accuracy:</a:t>
            </a:r>
            <a:r>
              <a:rPr lang="en-US" b="0" i="0" u="none" strike="noStrike" dirty="0">
                <a:solidFill>
                  <a:schemeClr val="tx1">
                    <a:lumMod val="75000"/>
                    <a:lumOff val="25000"/>
                  </a:schemeClr>
                </a:solidFill>
                <a:effectLst/>
                <a:latin typeface="Arial" panose="020B0604020202020204" pitchFamily="34" charset="0"/>
              </a:rPr>
              <a:t> 79%</a:t>
            </a:r>
          </a:p>
          <a:p>
            <a:pPr rtl="0" fontAlgn="base">
              <a:spcBef>
                <a:spcPts val="1200"/>
              </a:spcBef>
              <a:buFont typeface="Arial" panose="020B0604020202020204" pitchFamily="34" charset="0"/>
              <a:buChar char="•"/>
            </a:pPr>
            <a:endParaRPr lang="en-US" b="0" i="0" u="none" strike="noStrike" dirty="0">
              <a:solidFill>
                <a:schemeClr val="tx1">
                  <a:lumMod val="75000"/>
                  <a:lumOff val="25000"/>
                </a:schemeClr>
              </a:solidFill>
              <a:effectLst/>
              <a:latin typeface="Arial" panose="020B0604020202020204" pitchFamily="34" charset="0"/>
            </a:endParaRPr>
          </a:p>
          <a:p>
            <a:pPr rtl="0" fontAlgn="base">
              <a:buFont typeface="Arial" panose="020B0604020202020204" pitchFamily="34" charset="0"/>
              <a:buChar char="•"/>
            </a:pPr>
            <a:r>
              <a:rPr lang="en-US" b="1" i="0" u="none" strike="noStrike" dirty="0">
                <a:solidFill>
                  <a:schemeClr val="tx1">
                    <a:lumMod val="75000"/>
                    <a:lumOff val="25000"/>
                  </a:schemeClr>
                </a:solidFill>
                <a:effectLst/>
                <a:latin typeface="Arial" panose="020B0604020202020204" pitchFamily="34" charset="0"/>
              </a:rPr>
              <a:t>Class 0 (No Diabetes):</a:t>
            </a:r>
            <a:r>
              <a:rPr lang="en-US" b="0" i="0" u="none" strike="noStrike" dirty="0">
                <a:solidFill>
                  <a:schemeClr val="tx1">
                    <a:lumMod val="75000"/>
                    <a:lumOff val="25000"/>
                  </a:schemeClr>
                </a:solidFill>
                <a:effectLst/>
                <a:latin typeface="Arial" panose="020B0604020202020204" pitchFamily="34" charset="0"/>
              </a:rPr>
              <a:t> Precision 91%, Recall 84%, F1-Score 87%</a:t>
            </a:r>
          </a:p>
          <a:p>
            <a:pPr marL="0" indent="0" rtl="0" fontAlgn="base">
              <a:buNone/>
            </a:pPr>
            <a:endParaRPr lang="en-US" b="0" i="0" u="none" strike="noStrike" dirty="0">
              <a:solidFill>
                <a:schemeClr val="tx1">
                  <a:lumMod val="75000"/>
                  <a:lumOff val="25000"/>
                </a:schemeClr>
              </a:solidFill>
              <a:effectLst/>
              <a:latin typeface="Arial" panose="020B0604020202020204" pitchFamily="34" charset="0"/>
            </a:endParaRPr>
          </a:p>
          <a:p>
            <a:pPr rtl="0" fontAlgn="base">
              <a:spcAft>
                <a:spcPts val="1200"/>
              </a:spcAft>
              <a:buFont typeface="Arial" panose="020B0604020202020204" pitchFamily="34" charset="0"/>
              <a:buChar char="•"/>
            </a:pPr>
            <a:r>
              <a:rPr lang="en-US" b="1" i="0" u="none" strike="noStrike" dirty="0">
                <a:solidFill>
                  <a:schemeClr val="tx1">
                    <a:lumMod val="75000"/>
                    <a:lumOff val="25000"/>
                  </a:schemeClr>
                </a:solidFill>
                <a:effectLst/>
                <a:latin typeface="Arial" panose="020B0604020202020204" pitchFamily="34" charset="0"/>
              </a:rPr>
              <a:t>Class 1 (Diabetes):</a:t>
            </a:r>
            <a:r>
              <a:rPr lang="en-US" b="0" i="0" u="none" strike="noStrike" dirty="0">
                <a:solidFill>
                  <a:schemeClr val="tx1">
                    <a:lumMod val="75000"/>
                    <a:lumOff val="25000"/>
                  </a:schemeClr>
                </a:solidFill>
                <a:effectLst/>
                <a:latin typeface="Arial" panose="020B0604020202020204" pitchFamily="34" charset="0"/>
              </a:rPr>
              <a:t> Precision 32%, Recall 48%, F1-Score 39%</a:t>
            </a:r>
          </a:p>
          <a:p>
            <a:pPr marL="0" indent="0" rtl="0" fontAlgn="base">
              <a:spcAft>
                <a:spcPts val="1200"/>
              </a:spcAft>
              <a:buNone/>
            </a:pPr>
            <a:endParaRPr lang="en-US" b="0" i="0" u="none" strike="noStrike" dirty="0">
              <a:solidFill>
                <a:schemeClr val="tx1">
                  <a:lumMod val="75000"/>
                  <a:lumOff val="25000"/>
                </a:schemeClr>
              </a:solidFill>
              <a:effectLst/>
              <a:latin typeface="Arial" panose="020B0604020202020204" pitchFamily="34" charset="0"/>
            </a:endParaRPr>
          </a:p>
          <a:p>
            <a:r>
              <a:rPr lang="en-US" b="1" i="0" u="none" strike="noStrike" dirty="0">
                <a:solidFill>
                  <a:schemeClr val="tx1">
                    <a:lumMod val="75000"/>
                    <a:lumOff val="25000"/>
                  </a:schemeClr>
                </a:solidFill>
                <a:effectLst/>
                <a:latin typeface="Arial" panose="020B0604020202020204" pitchFamily="34" charset="0"/>
              </a:rPr>
              <a:t>AUC Score:</a:t>
            </a:r>
            <a:r>
              <a:rPr lang="en-US" b="0" i="0" u="none" strike="noStrike" dirty="0">
                <a:solidFill>
                  <a:schemeClr val="tx1">
                    <a:lumMod val="75000"/>
                    <a:lumOff val="25000"/>
                  </a:schemeClr>
                </a:solidFill>
                <a:effectLst/>
                <a:latin typeface="Arial" panose="020B0604020202020204" pitchFamily="34" charset="0"/>
              </a:rPr>
              <a:t> 0.77</a:t>
            </a:r>
            <a:endParaRPr lang="en-US" dirty="0">
              <a:solidFill>
                <a:schemeClr val="tx1">
                  <a:lumMod val="75000"/>
                  <a:lumOff val="25000"/>
                </a:schemeClr>
              </a:solidFill>
            </a:endParaRPr>
          </a:p>
        </p:txBody>
      </p:sp>
    </p:spTree>
    <p:extLst>
      <p:ext uri="{BB962C8B-B14F-4D97-AF65-F5344CB8AC3E}">
        <p14:creationId xmlns:p14="http://schemas.microsoft.com/office/powerpoint/2010/main" val="23396917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211</TotalTime>
  <Words>842</Words>
  <Application>Microsoft Macintosh PowerPoint</Application>
  <PresentationFormat>Widescreen</PresentationFormat>
  <Paragraphs>75</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Gill Sans MT</vt:lpstr>
      <vt:lpstr>Parcel</vt:lpstr>
      <vt:lpstr> Predicting Diabetes</vt:lpstr>
      <vt:lpstr>Problem Description</vt:lpstr>
      <vt:lpstr>Objectives</vt:lpstr>
      <vt:lpstr>Dataset</vt:lpstr>
      <vt:lpstr>Data Preprocessing</vt:lpstr>
      <vt:lpstr>Class Imbalance</vt:lpstr>
      <vt:lpstr>Model Selection and Training</vt:lpstr>
      <vt:lpstr>Without SMOTE</vt:lpstr>
      <vt:lpstr>SMOTE</vt:lpstr>
      <vt:lpstr>Visual Comparison</vt:lpstr>
      <vt:lpstr>Key Observations</vt:lpstr>
      <vt:lpstr>Summary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Talbot</dc:creator>
  <cp:lastModifiedBy>Ryan Talbot</cp:lastModifiedBy>
  <cp:revision>6</cp:revision>
  <dcterms:created xsi:type="dcterms:W3CDTF">2024-11-28T16:22:40Z</dcterms:created>
  <dcterms:modified xsi:type="dcterms:W3CDTF">2024-11-28T20:18:38Z</dcterms:modified>
</cp:coreProperties>
</file>