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3"/>
  </p:notesMasterIdLst>
  <p:sldIdLst>
    <p:sldId id="437" r:id="rId5"/>
    <p:sldId id="565" r:id="rId6"/>
    <p:sldId id="559" r:id="rId7"/>
    <p:sldId id="446" r:id="rId8"/>
    <p:sldId id="451" r:id="rId9"/>
    <p:sldId id="453" r:id="rId10"/>
    <p:sldId id="477" r:id="rId11"/>
    <p:sldId id="450" r:id="rId12"/>
    <p:sldId id="566" r:id="rId13"/>
    <p:sldId id="486" r:id="rId14"/>
    <p:sldId id="465" r:id="rId15"/>
    <p:sldId id="472" r:id="rId16"/>
    <p:sldId id="567" r:id="rId17"/>
    <p:sldId id="470" r:id="rId18"/>
    <p:sldId id="471" r:id="rId19"/>
    <p:sldId id="495" r:id="rId20"/>
    <p:sldId id="473" r:id="rId21"/>
    <p:sldId id="478" r:id="rId22"/>
    <p:sldId id="474" r:id="rId23"/>
    <p:sldId id="590" r:id="rId24"/>
    <p:sldId id="505" r:id="rId25"/>
    <p:sldId id="507" r:id="rId26"/>
    <p:sldId id="591" r:id="rId27"/>
    <p:sldId id="490" r:id="rId28"/>
    <p:sldId id="592" r:id="rId29"/>
    <p:sldId id="493" r:id="rId30"/>
    <p:sldId id="568" r:id="rId31"/>
    <p:sldId id="594" r:id="rId32"/>
    <p:sldId id="595" r:id="rId33"/>
    <p:sldId id="596" r:id="rId34"/>
    <p:sldId id="532" r:id="rId35"/>
    <p:sldId id="533" r:id="rId36"/>
    <p:sldId id="597" r:id="rId37"/>
    <p:sldId id="598" r:id="rId38"/>
    <p:sldId id="545" r:id="rId39"/>
    <p:sldId id="599" r:id="rId40"/>
    <p:sldId id="569" r:id="rId41"/>
    <p:sldId id="516" r:id="rId42"/>
    <p:sldId id="520" r:id="rId43"/>
    <p:sldId id="600" r:id="rId44"/>
    <p:sldId id="601" r:id="rId45"/>
    <p:sldId id="517" r:id="rId46"/>
    <p:sldId id="535" r:id="rId47"/>
    <p:sldId id="602" r:id="rId48"/>
    <p:sldId id="541" r:id="rId49"/>
    <p:sldId id="543" r:id="rId50"/>
    <p:sldId id="544" r:id="rId51"/>
    <p:sldId id="55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2E"/>
    <a:srgbClr val="4472C4"/>
    <a:srgbClr val="00468B"/>
    <a:srgbClr val="035E2F"/>
    <a:srgbClr val="CFB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119F44-D8EB-5FBB-36B7-5B0F5AAD0F80}" v="11" dt="2025-07-28T19:35:38.847"/>
    <p1510:client id="{7774DEA8-300F-A88E-28CC-23C945E2128B}" v="1" dt="2025-07-28T19:33:57.003"/>
    <p1510:client id="{F99A9822-E26D-9E3A-E63A-300327ECAB63}" v="4" dt="2025-07-26T21:16:01.6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CE9EA-6847-E244-BACC-4F260BB27CA1}" type="datetimeFigureOut">
              <a:rPr lang="en-US" smtClean="0"/>
              <a:t>7/28/25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86197-4258-9B42-8FF9-9E832230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68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62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11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25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98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14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30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68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610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22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45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254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92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75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56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842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652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279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957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771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216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53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727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247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525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128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922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657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972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554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23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524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88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673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199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64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451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24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87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40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01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55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83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65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0E15-F972-82E8-F4E8-7E525966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35211-70B1-6B27-E254-6E067D70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33-9F30-1A4F-906F-948A616CC167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54687-A232-CC49-4411-E57E71E0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C1957-68D6-2253-F48B-8B3E70ED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6CA0-E944-5E4A-A237-ECD29B65D234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versity of Colorado Boulder Logo [CU Boulder | 01] - PNG Logo Vector  Downloads (SVG, EPS)">
            <a:extLst>
              <a:ext uri="{FF2B5EF4-FFF2-40B4-BE49-F238E27FC236}">
                <a16:creationId xmlns:a16="http://schemas.microsoft.com/office/drawing/2014/main" id="{0BADDC15-5CD0-68C0-3CB8-534D0EFF9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575" y="4562475"/>
            <a:ext cx="4709425" cy="294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49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y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B5B426-42AB-F613-6461-34D2CA28EB92}"/>
              </a:ext>
            </a:extLst>
          </p:cNvPr>
          <p:cNvSpPr/>
          <p:nvPr userDrawn="1"/>
        </p:nvSpPr>
        <p:spPr>
          <a:xfrm>
            <a:off x="225631" y="225631"/>
            <a:ext cx="11768448" cy="6365174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2AF6F2-6120-3993-876D-F1BE29C4DBAC}"/>
              </a:ext>
            </a:extLst>
          </p:cNvPr>
          <p:cNvSpPr/>
          <p:nvPr userDrawn="1"/>
        </p:nvSpPr>
        <p:spPr>
          <a:xfrm>
            <a:off x="399305" y="469885"/>
            <a:ext cx="365356" cy="36576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E343308-EFF6-39D2-EFC5-F73BAA6A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120DE9-801A-E370-14F3-8E3556CF9ED2}"/>
              </a:ext>
            </a:extLst>
          </p:cNvPr>
          <p:cNvSpPr/>
          <p:nvPr userDrawn="1"/>
        </p:nvSpPr>
        <p:spPr>
          <a:xfrm>
            <a:off x="911384" y="471825"/>
            <a:ext cx="578429" cy="356261"/>
          </a:xfrm>
          <a:prstGeom prst="rect">
            <a:avLst/>
          </a:prstGeom>
          <a:solidFill>
            <a:srgbClr val="035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D19EA2A-B56C-896D-B915-DEF8E1C5D392}"/>
              </a:ext>
            </a:extLst>
          </p:cNvPr>
          <p:cNvSpPr/>
          <p:nvPr userDrawn="1"/>
        </p:nvSpPr>
        <p:spPr>
          <a:xfrm>
            <a:off x="1095742" y="535655"/>
            <a:ext cx="228600" cy="228600"/>
          </a:xfrm>
          <a:prstGeom prst="ellipse">
            <a:avLst/>
          </a:prstGeom>
          <a:solidFill>
            <a:srgbClr val="035E2F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90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diat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B5B426-42AB-F613-6461-34D2CA28EB92}"/>
              </a:ext>
            </a:extLst>
          </p:cNvPr>
          <p:cNvSpPr/>
          <p:nvPr userDrawn="1"/>
        </p:nvSpPr>
        <p:spPr>
          <a:xfrm>
            <a:off x="225631" y="225631"/>
            <a:ext cx="11768448" cy="6365174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3A5D6A-F571-34F6-9CFC-2C5CD8EF2DB0}"/>
              </a:ext>
            </a:extLst>
          </p:cNvPr>
          <p:cNvGrpSpPr/>
          <p:nvPr userDrawn="1"/>
        </p:nvGrpSpPr>
        <p:grpSpPr>
          <a:xfrm>
            <a:off x="911384" y="479384"/>
            <a:ext cx="578429" cy="356261"/>
            <a:chOff x="11300111" y="347154"/>
            <a:chExt cx="578429" cy="35626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D28DFB-0D66-0C3A-62FA-CEDB84E28FC7}"/>
                </a:ext>
              </a:extLst>
            </p:cNvPr>
            <p:cNvSpPr/>
            <p:nvPr/>
          </p:nvSpPr>
          <p:spPr>
            <a:xfrm>
              <a:off x="11300111" y="347154"/>
              <a:ext cx="578429" cy="356261"/>
            </a:xfrm>
            <a:prstGeom prst="rect">
              <a:avLst/>
            </a:prstGeom>
            <a:solidFill>
              <a:srgbClr val="00468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20FE82-3326-496F-7377-D2366F2E44F8}"/>
                </a:ext>
              </a:extLst>
            </p:cNvPr>
            <p:cNvSpPr/>
            <p:nvPr/>
          </p:nvSpPr>
          <p:spPr>
            <a:xfrm>
              <a:off x="11492771" y="420070"/>
              <a:ext cx="193108" cy="193305"/>
            </a:xfrm>
            <a:prstGeom prst="rect">
              <a:avLst/>
            </a:prstGeom>
            <a:solidFill>
              <a:srgbClr val="00468B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72AF6F2-6120-3993-876D-F1BE29C4DBAC}"/>
              </a:ext>
            </a:extLst>
          </p:cNvPr>
          <p:cNvSpPr/>
          <p:nvPr userDrawn="1"/>
        </p:nvSpPr>
        <p:spPr>
          <a:xfrm>
            <a:off x="399305" y="469885"/>
            <a:ext cx="365356" cy="36576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E343308-EFF6-39D2-EFC5-F73BAA6A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9065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fficu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B5B426-42AB-F613-6461-34D2CA28EB92}"/>
              </a:ext>
            </a:extLst>
          </p:cNvPr>
          <p:cNvSpPr/>
          <p:nvPr userDrawn="1"/>
        </p:nvSpPr>
        <p:spPr>
          <a:xfrm>
            <a:off x="225631" y="225631"/>
            <a:ext cx="11768448" cy="6365174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2AF6F2-6120-3993-876D-F1BE29C4DBAC}"/>
              </a:ext>
            </a:extLst>
          </p:cNvPr>
          <p:cNvSpPr/>
          <p:nvPr userDrawn="1"/>
        </p:nvSpPr>
        <p:spPr>
          <a:xfrm>
            <a:off x="399305" y="469885"/>
            <a:ext cx="365356" cy="36576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E343308-EFF6-39D2-EFC5-F73BAA6A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D7E703-5296-3B16-85AA-C3B987BDA2EA}"/>
              </a:ext>
            </a:extLst>
          </p:cNvPr>
          <p:cNvSpPr/>
          <p:nvPr userDrawn="1"/>
        </p:nvSpPr>
        <p:spPr>
          <a:xfrm>
            <a:off x="901171" y="474316"/>
            <a:ext cx="578429" cy="356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159EA3FA-12D0-5A17-98BD-EDD4359CF94B}"/>
              </a:ext>
            </a:extLst>
          </p:cNvPr>
          <p:cNvSpPr/>
          <p:nvPr userDrawn="1"/>
        </p:nvSpPr>
        <p:spPr>
          <a:xfrm>
            <a:off x="1079920" y="529970"/>
            <a:ext cx="220929" cy="244952"/>
          </a:xfrm>
          <a:prstGeom prst="diamond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C229-6020-5906-6DD4-D1FC1A86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95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50AE0-1891-C532-5C1B-A8AFE7EE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368D-59A2-6A4C-9DD2-3C4DBDCD09B8}" type="datetimeFigureOut">
              <a:rPr lang="en-US" smtClean="0"/>
              <a:t>7/28/25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11ADE-BFFC-BE59-C34B-AE378BB7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11156-CAF4-B7D7-0688-24B54EDC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7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Question">
    <p:bg>
      <p:bgPr>
        <a:solidFill>
          <a:schemeClr val="accent4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89E0-1CF4-39F2-B706-9B4E2653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11F60-0C77-46B2-B619-B767B228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5FC5-EFFF-B249-B1ED-B728424F6922}" type="datetimeFigureOut">
              <a:rPr lang="en-US" smtClean="0"/>
              <a:t>7/28/25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C46AE-3390-B80D-BACF-9C208E76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EC19F-692E-1B7D-2676-BA9E37D4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BB75-957B-2C44-BB69-FC0B27493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0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">
    <p:bg>
      <p:bgPr>
        <a:solidFill>
          <a:schemeClr val="accent4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89E0-1CF4-39F2-B706-9B4E2653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11F60-0C77-46B2-B619-B767B228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5FC5-EFFF-B249-B1ED-B728424F6922}" type="datetimeFigureOut">
              <a:rPr lang="en-US" smtClean="0"/>
              <a:t>7/28/25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C46AE-3390-B80D-BACF-9C208E76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EC19F-692E-1B7D-2676-BA9E37D4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BB75-957B-2C44-BB69-FC0B2749373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26EC89-B7E1-6BD9-A38D-52C052965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2566"/>
            <a:ext cx="10515600" cy="50943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02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6" r:id="rId2"/>
    <p:sldLayoutId id="2147483678" r:id="rId3"/>
    <p:sldLayoutId id="2147483679" r:id="rId4"/>
    <p:sldLayoutId id="2147483673" r:id="rId5"/>
    <p:sldLayoutId id="2147483674" r:id="rId6"/>
    <p:sldLayoutId id="2147483675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2.sv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10.svg"/><Relationship Id="rId4" Type="http://schemas.openxmlformats.org/officeDocument/2006/relationships/image" Target="../media/image3.jpe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err="1"/>
              <a:t>Epipolar</a:t>
            </a:r>
            <a:endParaRPr lang="en-US" sz="7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Introduction to Computer Vision</a:t>
            </a:r>
          </a:p>
          <a:p>
            <a:r>
              <a:rPr lang="en-US"/>
              <a:t>Prof. Tom Yeh 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CBDAA-DF8F-E657-08C2-7899C3F5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02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CD6B-77F4-2F72-54DB-72797F67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Epipolar</a:t>
            </a:r>
            <a:r>
              <a:rPr lang="en-US"/>
              <a:t> Geometry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0249E4-84DD-A50D-DE5C-8605E265955F}"/>
              </a:ext>
            </a:extLst>
          </p:cNvPr>
          <p:cNvGrpSpPr/>
          <p:nvPr/>
        </p:nvGrpSpPr>
        <p:grpSpPr>
          <a:xfrm>
            <a:off x="5024295" y="1718569"/>
            <a:ext cx="6409493" cy="4115515"/>
            <a:chOff x="2694050" y="1659575"/>
            <a:chExt cx="6409493" cy="41155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D0F491-EB52-2061-D484-EB23C1EC3E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06233" y="1672159"/>
              <a:ext cx="3697310" cy="410293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C119DFE-92C9-B175-62E6-C2E1A5D7F1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3395" y="1703850"/>
              <a:ext cx="3265405" cy="357606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7A5A2978-E00B-0B03-B5F0-D21C88EDCC8B}"/>
                </a:ext>
              </a:extLst>
            </p:cNvPr>
            <p:cNvSpPr/>
            <p:nvPr/>
          </p:nvSpPr>
          <p:spPr>
            <a:xfrm rot="5400000">
              <a:off x="2365027" y="3650904"/>
              <a:ext cx="2374069" cy="1716023"/>
            </a:xfrm>
            <a:prstGeom prst="parallelogram">
              <a:avLst>
                <a:gd name="adj" fmla="val 71655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E239802E-73DE-6C9A-B94B-C37958164566}"/>
                </a:ext>
              </a:extLst>
            </p:cNvPr>
            <p:cNvSpPr/>
            <p:nvPr/>
          </p:nvSpPr>
          <p:spPr>
            <a:xfrm rot="16200000" flipH="1">
              <a:off x="6870352" y="3650904"/>
              <a:ext cx="2374069" cy="1716023"/>
            </a:xfrm>
            <a:prstGeom prst="parallelogram">
              <a:avLst>
                <a:gd name="adj" fmla="val 71655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6BC7BC2-E6B8-2D60-BD1F-234C77064B56}"/>
                </a:ext>
              </a:extLst>
            </p:cNvPr>
            <p:cNvSpPr/>
            <p:nvPr/>
          </p:nvSpPr>
          <p:spPr>
            <a:xfrm>
              <a:off x="5717900" y="2061316"/>
              <a:ext cx="182880" cy="1826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C082C12-265B-D187-EE5C-44AC48D80303}"/>
                </a:ext>
              </a:extLst>
            </p:cNvPr>
            <p:cNvSpPr/>
            <p:nvPr/>
          </p:nvSpPr>
          <p:spPr>
            <a:xfrm>
              <a:off x="2829997" y="5150894"/>
              <a:ext cx="254953" cy="2430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AD3EA03-7005-BE88-A7B6-2B4041570E2C}"/>
                </a:ext>
              </a:extLst>
            </p:cNvPr>
            <p:cNvSpPr/>
            <p:nvPr/>
          </p:nvSpPr>
          <p:spPr>
            <a:xfrm>
              <a:off x="8571842" y="5217563"/>
              <a:ext cx="254953" cy="2430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FBF170D-3CA0-0A2A-783A-296F71542366}"/>
                </a:ext>
              </a:extLst>
            </p:cNvPr>
            <p:cNvSpPr/>
            <p:nvPr/>
          </p:nvSpPr>
          <p:spPr>
            <a:xfrm>
              <a:off x="6464526" y="288645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41290D5-92D0-16AB-86AB-768EC48C411A}"/>
                </a:ext>
              </a:extLst>
            </p:cNvPr>
            <p:cNvSpPr/>
            <p:nvPr/>
          </p:nvSpPr>
          <p:spPr>
            <a:xfrm>
              <a:off x="7049758" y="352617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0B34E4-A2E9-5280-8D97-8FC16D3A65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92545" y="5277930"/>
              <a:ext cx="5707170" cy="3889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78A848-71E2-78D0-F222-5502A88EB5C2}"/>
                </a:ext>
              </a:extLst>
            </p:cNvPr>
            <p:cNvSpPr txBox="1"/>
            <p:nvPr/>
          </p:nvSpPr>
          <p:spPr>
            <a:xfrm>
              <a:off x="3476337" y="4292638"/>
              <a:ext cx="405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54B868-825A-4B3A-8A39-20AAFF040C28}"/>
                </a:ext>
              </a:extLst>
            </p:cNvPr>
            <p:cNvSpPr txBox="1"/>
            <p:nvPr/>
          </p:nvSpPr>
          <p:spPr>
            <a:xfrm>
              <a:off x="7281414" y="5108739"/>
              <a:ext cx="405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>
                  <a:effectLst/>
                  <a:latin typeface="Source Sans Pro" panose="020B0503030403020204" pitchFamily="34" charset="0"/>
                </a:rPr>
                <a:t>⦻</a:t>
              </a:r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BC2A82-9896-BD89-E367-1ED4FA6D1E29}"/>
                </a:ext>
              </a:extLst>
            </p:cNvPr>
            <p:cNvSpPr txBox="1"/>
            <p:nvPr/>
          </p:nvSpPr>
          <p:spPr>
            <a:xfrm>
              <a:off x="7818881" y="4380489"/>
              <a:ext cx="405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>
                  <a:effectLst/>
                  <a:latin typeface="Source Sans Pro" panose="020B0503030403020204" pitchFamily="34" charset="0"/>
                </a:rPr>
                <a:t>⦻</a:t>
              </a:r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321165-A0BF-C52D-B8B8-15EF865AA37E}"/>
                </a:ext>
              </a:extLst>
            </p:cNvPr>
            <p:cNvSpPr txBox="1"/>
            <p:nvPr/>
          </p:nvSpPr>
          <p:spPr>
            <a:xfrm flipH="1">
              <a:off x="5669554" y="1659575"/>
              <a:ext cx="448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F29FBB7-465D-7B61-EA0C-77361E0ADE9C}"/>
                </a:ext>
              </a:extLst>
            </p:cNvPr>
            <p:cNvSpPr txBox="1"/>
            <p:nvPr/>
          </p:nvSpPr>
          <p:spPr>
            <a:xfrm flipH="1">
              <a:off x="6355516" y="2428181"/>
              <a:ext cx="448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4B18D6A-D080-4345-5268-C48EBF903974}"/>
                </a:ext>
              </a:extLst>
            </p:cNvPr>
            <p:cNvSpPr txBox="1"/>
            <p:nvPr/>
          </p:nvSpPr>
          <p:spPr>
            <a:xfrm flipH="1">
              <a:off x="6981491" y="3167582"/>
              <a:ext cx="448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717E7B6-54D3-981B-E9BA-AE69EC66C8FA}"/>
                </a:ext>
              </a:extLst>
            </p:cNvPr>
            <p:cNvSpPr txBox="1"/>
            <p:nvPr/>
          </p:nvSpPr>
          <p:spPr>
            <a:xfrm>
              <a:off x="6981491" y="165957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/>
            </a:p>
          </p:txBody>
        </p:sp>
      </p:grpSp>
      <p:sp>
        <p:nvSpPr>
          <p:cNvPr id="269" name="TextBox 268">
            <a:extLst>
              <a:ext uri="{FF2B5EF4-FFF2-40B4-BE49-F238E27FC236}">
                <a16:creationId xmlns:a16="http://schemas.microsoft.com/office/drawing/2014/main" id="{B8E684B6-B54B-7B11-2326-85EA2D610158}"/>
              </a:ext>
            </a:extLst>
          </p:cNvPr>
          <p:cNvSpPr txBox="1"/>
          <p:nvPr/>
        </p:nvSpPr>
        <p:spPr>
          <a:xfrm>
            <a:off x="776074" y="1007932"/>
            <a:ext cx="3922112" cy="3826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800">
                <a:solidFill>
                  <a:srgbClr val="202124"/>
                </a:solidFill>
                <a:latin typeface="Google Sans"/>
              </a:rPr>
              <a:t>Identify left camera</a:t>
            </a:r>
            <a:endParaRPr lang="en-US" sz="2800" baseline="-2500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2800">
                <a:solidFill>
                  <a:srgbClr val="202124"/>
                </a:solidFill>
                <a:latin typeface="Google Sans"/>
              </a:rPr>
              <a:t>Identify right camera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800">
                <a:solidFill>
                  <a:srgbClr val="202124"/>
                </a:solidFill>
                <a:latin typeface="Google Sans"/>
              </a:rPr>
              <a:t>Identify the virtual image plane of left camera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800">
                <a:solidFill>
                  <a:srgbClr val="202124"/>
                </a:solidFill>
                <a:latin typeface="Google Sans"/>
              </a:rPr>
              <a:t>Identify the virtual image plane of the right camera</a:t>
            </a:r>
          </a:p>
          <a:p>
            <a:endParaRPr lang="en-US" sz="2800" baseline="-25000">
              <a:solidFill>
                <a:srgbClr val="202124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748024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CD6B-77F4-2F72-54DB-72797F67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Projections on virtual image planes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0249E4-84DD-A50D-DE5C-8605E265955F}"/>
              </a:ext>
            </a:extLst>
          </p:cNvPr>
          <p:cNvGrpSpPr/>
          <p:nvPr/>
        </p:nvGrpSpPr>
        <p:grpSpPr>
          <a:xfrm>
            <a:off x="5022355" y="1718569"/>
            <a:ext cx="6411433" cy="4115515"/>
            <a:chOff x="2692110" y="1659575"/>
            <a:chExt cx="6411433" cy="41155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D0F491-EB52-2061-D484-EB23C1EC3E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06233" y="1672159"/>
              <a:ext cx="3697310" cy="410293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C119DFE-92C9-B175-62E6-C2E1A5D7F1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3395" y="1703850"/>
              <a:ext cx="3265405" cy="357606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CCBA70-BBD7-5E50-41F4-DBB7F915F3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5715" y="2481029"/>
              <a:ext cx="4322031" cy="279690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F42DB5C-7E98-14A1-2AF2-E138414549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9934" y="3382616"/>
              <a:ext cx="4714200" cy="1878394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7A5A2978-E00B-0B03-B5F0-D21C88EDCC8B}"/>
                </a:ext>
              </a:extLst>
            </p:cNvPr>
            <p:cNvSpPr/>
            <p:nvPr/>
          </p:nvSpPr>
          <p:spPr>
            <a:xfrm rot="5400000">
              <a:off x="2365027" y="3650904"/>
              <a:ext cx="2374069" cy="1716023"/>
            </a:xfrm>
            <a:prstGeom prst="parallelogram">
              <a:avLst>
                <a:gd name="adj" fmla="val 71655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E239802E-73DE-6C9A-B94B-C37958164566}"/>
                </a:ext>
              </a:extLst>
            </p:cNvPr>
            <p:cNvSpPr/>
            <p:nvPr/>
          </p:nvSpPr>
          <p:spPr>
            <a:xfrm rot="16200000" flipH="1">
              <a:off x="6870352" y="3650904"/>
              <a:ext cx="2374069" cy="1716023"/>
            </a:xfrm>
            <a:prstGeom prst="parallelogram">
              <a:avLst>
                <a:gd name="adj" fmla="val 71655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6BC7BC2-E6B8-2D60-BD1F-234C77064B56}"/>
                </a:ext>
              </a:extLst>
            </p:cNvPr>
            <p:cNvSpPr/>
            <p:nvPr/>
          </p:nvSpPr>
          <p:spPr>
            <a:xfrm>
              <a:off x="5717900" y="2061316"/>
              <a:ext cx="182880" cy="1826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C082C12-265B-D187-EE5C-44AC48D80303}"/>
                </a:ext>
              </a:extLst>
            </p:cNvPr>
            <p:cNvSpPr/>
            <p:nvPr/>
          </p:nvSpPr>
          <p:spPr>
            <a:xfrm>
              <a:off x="2829997" y="5150894"/>
              <a:ext cx="254953" cy="2430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AD3EA03-7005-BE88-A7B6-2B4041570E2C}"/>
                </a:ext>
              </a:extLst>
            </p:cNvPr>
            <p:cNvSpPr/>
            <p:nvPr/>
          </p:nvSpPr>
          <p:spPr>
            <a:xfrm>
              <a:off x="8571842" y="5217563"/>
              <a:ext cx="254953" cy="2430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FBF170D-3CA0-0A2A-783A-296F71542366}"/>
                </a:ext>
              </a:extLst>
            </p:cNvPr>
            <p:cNvSpPr/>
            <p:nvPr/>
          </p:nvSpPr>
          <p:spPr>
            <a:xfrm>
              <a:off x="6464526" y="288645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41290D5-92D0-16AB-86AB-768EC48C411A}"/>
                </a:ext>
              </a:extLst>
            </p:cNvPr>
            <p:cNvSpPr/>
            <p:nvPr/>
          </p:nvSpPr>
          <p:spPr>
            <a:xfrm>
              <a:off x="7049758" y="352617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0B34E4-A2E9-5280-8D97-8FC16D3A65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92545" y="5277930"/>
              <a:ext cx="5707170" cy="3889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78A848-71E2-78D0-F222-5502A88EB5C2}"/>
                </a:ext>
              </a:extLst>
            </p:cNvPr>
            <p:cNvSpPr txBox="1"/>
            <p:nvPr/>
          </p:nvSpPr>
          <p:spPr>
            <a:xfrm>
              <a:off x="3476337" y="4292638"/>
              <a:ext cx="405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>
                  <a:effectLst/>
                  <a:latin typeface="Source Sans Pro" panose="020B0503030403020204" pitchFamily="34" charset="0"/>
                </a:rPr>
                <a:t>⦻</a:t>
              </a:r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826C91-D10F-7415-02E4-097FC16D8930}"/>
                </a:ext>
              </a:extLst>
            </p:cNvPr>
            <p:cNvSpPr txBox="1"/>
            <p:nvPr/>
          </p:nvSpPr>
          <p:spPr>
            <a:xfrm>
              <a:off x="3621853" y="4520731"/>
              <a:ext cx="405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>
                  <a:effectLst/>
                  <a:latin typeface="Source Sans Pro" panose="020B0503030403020204" pitchFamily="34" charset="0"/>
                </a:rPr>
                <a:t>⦻</a:t>
              </a:r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CE779D-5C65-4081-41F8-FBD76FFFD90F}"/>
                </a:ext>
              </a:extLst>
            </p:cNvPr>
            <p:cNvSpPr txBox="1"/>
            <p:nvPr/>
          </p:nvSpPr>
          <p:spPr>
            <a:xfrm>
              <a:off x="3753458" y="4714197"/>
              <a:ext cx="3556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>
                  <a:effectLst/>
                  <a:latin typeface="Source Sans Pro" panose="020B0503030403020204" pitchFamily="34" charset="0"/>
                </a:rPr>
                <a:t>⦻</a:t>
              </a:r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14D6655-8A13-0A8A-539F-D7DA1D100159}"/>
                </a:ext>
              </a:extLst>
            </p:cNvPr>
            <p:cNvSpPr txBox="1"/>
            <p:nvPr/>
          </p:nvSpPr>
          <p:spPr>
            <a:xfrm>
              <a:off x="4024306" y="5093474"/>
              <a:ext cx="405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>
                  <a:effectLst/>
                  <a:latin typeface="Source Sans Pro" panose="020B0503030403020204" pitchFamily="34" charset="0"/>
                </a:rPr>
                <a:t>⦻</a:t>
              </a:r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54B868-825A-4B3A-8A39-20AAFF040C28}"/>
                </a:ext>
              </a:extLst>
            </p:cNvPr>
            <p:cNvSpPr txBox="1"/>
            <p:nvPr/>
          </p:nvSpPr>
          <p:spPr>
            <a:xfrm>
              <a:off x="7281414" y="5108739"/>
              <a:ext cx="405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>
                  <a:effectLst/>
                  <a:latin typeface="Source Sans Pro" panose="020B0503030403020204" pitchFamily="34" charset="0"/>
                </a:rPr>
                <a:t>⦻</a:t>
              </a:r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BC2A82-9896-BD89-E367-1ED4FA6D1E29}"/>
                </a:ext>
              </a:extLst>
            </p:cNvPr>
            <p:cNvSpPr txBox="1"/>
            <p:nvPr/>
          </p:nvSpPr>
          <p:spPr>
            <a:xfrm>
              <a:off x="7818881" y="4380489"/>
              <a:ext cx="405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>
                  <a:effectLst/>
                  <a:latin typeface="Source Sans Pro" panose="020B0503030403020204" pitchFamily="34" charset="0"/>
                </a:rPr>
                <a:t>⦻</a:t>
              </a:r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321165-A0BF-C52D-B8B8-15EF865AA37E}"/>
                </a:ext>
              </a:extLst>
            </p:cNvPr>
            <p:cNvSpPr txBox="1"/>
            <p:nvPr/>
          </p:nvSpPr>
          <p:spPr>
            <a:xfrm flipH="1">
              <a:off x="5669554" y="1659575"/>
              <a:ext cx="448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F29FBB7-465D-7B61-EA0C-77361E0ADE9C}"/>
                </a:ext>
              </a:extLst>
            </p:cNvPr>
            <p:cNvSpPr txBox="1"/>
            <p:nvPr/>
          </p:nvSpPr>
          <p:spPr>
            <a:xfrm flipH="1">
              <a:off x="6355516" y="2428181"/>
              <a:ext cx="448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4B18D6A-D080-4345-5268-C48EBF903974}"/>
                </a:ext>
              </a:extLst>
            </p:cNvPr>
            <p:cNvSpPr txBox="1"/>
            <p:nvPr/>
          </p:nvSpPr>
          <p:spPr>
            <a:xfrm flipH="1">
              <a:off x="6981491" y="3167582"/>
              <a:ext cx="448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717E7B6-54D3-981B-E9BA-AE69EC66C8FA}"/>
                </a:ext>
              </a:extLst>
            </p:cNvPr>
            <p:cNvSpPr txBox="1"/>
            <p:nvPr/>
          </p:nvSpPr>
          <p:spPr>
            <a:xfrm>
              <a:off x="6981491" y="165957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009F45-F0FB-CD82-5C4D-7F1A832267B2}"/>
                </a:ext>
              </a:extLst>
            </p:cNvPr>
            <p:cNvSpPr txBox="1"/>
            <p:nvPr/>
          </p:nvSpPr>
          <p:spPr>
            <a:xfrm>
              <a:off x="2692110" y="349534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C821FE-D14A-9D3E-D0C1-DB92F95DDC3E}"/>
                </a:ext>
              </a:extLst>
            </p:cNvPr>
            <p:cNvSpPr txBox="1"/>
            <p:nvPr/>
          </p:nvSpPr>
          <p:spPr>
            <a:xfrm>
              <a:off x="8598429" y="3452869"/>
              <a:ext cx="342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269" name="TextBox 268">
            <a:extLst>
              <a:ext uri="{FF2B5EF4-FFF2-40B4-BE49-F238E27FC236}">
                <a16:creationId xmlns:a16="http://schemas.microsoft.com/office/drawing/2014/main" id="{B8E684B6-B54B-7B11-2326-85EA2D610158}"/>
              </a:ext>
            </a:extLst>
          </p:cNvPr>
          <p:cNvSpPr txBox="1"/>
          <p:nvPr/>
        </p:nvSpPr>
        <p:spPr>
          <a:xfrm>
            <a:off x="776074" y="1007932"/>
            <a:ext cx="39221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800"/>
              <a:t>Identify a</a:t>
            </a:r>
            <a:r>
              <a:rPr lang="en-US" sz="2800" baseline="-25000"/>
              <a:t>1</a:t>
            </a:r>
            <a:r>
              <a:rPr lang="en-US" sz="2800"/>
              <a:t> = P</a:t>
            </a:r>
            <a:r>
              <a:rPr lang="en-US" sz="2800" baseline="-25000"/>
              <a:t>1</a:t>
            </a:r>
            <a:r>
              <a:rPr lang="en-US" sz="2800"/>
              <a:t> </a:t>
            </a:r>
            <a:r>
              <a:rPr lang="en-US" sz="2800" b="1" i="0">
                <a:solidFill>
                  <a:srgbClr val="202124"/>
                </a:solidFill>
                <a:effectLst/>
                <a:latin typeface="Google Sans"/>
              </a:rPr>
              <a:t>↓ </a:t>
            </a:r>
            <a:r>
              <a:rPr lang="en-US" sz="2800" i="0">
                <a:solidFill>
                  <a:srgbClr val="202124"/>
                </a:solidFill>
                <a:effectLst/>
                <a:latin typeface="Google Sans"/>
              </a:rPr>
              <a:t>A</a:t>
            </a:r>
            <a:r>
              <a:rPr lang="en-US" sz="2800">
                <a:solidFill>
                  <a:srgbClr val="202124"/>
                </a:solidFill>
                <a:latin typeface="Google Sans"/>
              </a:rPr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800">
                <a:solidFill>
                  <a:srgbClr val="202124"/>
                </a:solidFill>
                <a:latin typeface="Google Sans"/>
              </a:rPr>
              <a:t>Identify a</a:t>
            </a:r>
            <a:r>
              <a:rPr lang="en-US" sz="2800" baseline="-25000">
                <a:solidFill>
                  <a:srgbClr val="202124"/>
                </a:solidFill>
                <a:latin typeface="Google Sans"/>
              </a:rPr>
              <a:t>2</a:t>
            </a:r>
            <a:r>
              <a:rPr lang="en-US" sz="2800"/>
              <a:t> = P</a:t>
            </a:r>
            <a:r>
              <a:rPr lang="en-US" sz="2800" baseline="-25000"/>
              <a:t>2</a:t>
            </a:r>
            <a:r>
              <a:rPr lang="en-US" sz="2800"/>
              <a:t> </a:t>
            </a:r>
            <a:r>
              <a:rPr lang="en-US" sz="2800" b="1" i="0">
                <a:solidFill>
                  <a:srgbClr val="202124"/>
                </a:solidFill>
                <a:effectLst/>
                <a:latin typeface="Google Sans"/>
              </a:rPr>
              <a:t>↓ </a:t>
            </a:r>
            <a:r>
              <a:rPr lang="en-US" sz="2800" i="0">
                <a:solidFill>
                  <a:srgbClr val="202124"/>
                </a:solidFill>
                <a:effectLst/>
                <a:latin typeface="Google Sans"/>
              </a:rPr>
              <a:t>A</a:t>
            </a:r>
            <a:endParaRPr lang="en-US" sz="280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2800">
                <a:solidFill>
                  <a:srgbClr val="202124"/>
                </a:solidFill>
                <a:latin typeface="Google Sans"/>
              </a:rPr>
              <a:t>Identify a</a:t>
            </a:r>
            <a:r>
              <a:rPr lang="en-US" sz="2800" baseline="-25000">
                <a:solidFill>
                  <a:srgbClr val="202124"/>
                </a:solidFill>
                <a:latin typeface="Google Sans"/>
              </a:rPr>
              <a:t>3</a:t>
            </a:r>
            <a:r>
              <a:rPr lang="en-US" sz="2800"/>
              <a:t> = P</a:t>
            </a:r>
            <a:r>
              <a:rPr lang="en-US" sz="2800" baseline="-25000"/>
              <a:t>3</a:t>
            </a:r>
            <a:r>
              <a:rPr lang="en-US" sz="2800"/>
              <a:t> </a:t>
            </a:r>
            <a:r>
              <a:rPr lang="en-US" sz="2800" b="1" i="0">
                <a:solidFill>
                  <a:srgbClr val="202124"/>
                </a:solidFill>
                <a:effectLst/>
                <a:latin typeface="Google Sans"/>
              </a:rPr>
              <a:t>↓ </a:t>
            </a:r>
            <a:r>
              <a:rPr lang="en-US" sz="2800" i="0">
                <a:solidFill>
                  <a:srgbClr val="202124"/>
                </a:solidFill>
                <a:effectLst/>
                <a:latin typeface="Google Sans"/>
              </a:rPr>
              <a:t>A</a:t>
            </a:r>
            <a:endParaRPr lang="en-US" sz="280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2800">
                <a:solidFill>
                  <a:srgbClr val="202124"/>
                </a:solidFill>
                <a:latin typeface="Google Sans"/>
              </a:rPr>
              <a:t>Identify b</a:t>
            </a:r>
            <a:r>
              <a:rPr lang="en-US" sz="2800" baseline="-25000">
                <a:solidFill>
                  <a:srgbClr val="202124"/>
                </a:solidFill>
                <a:latin typeface="Google Sans"/>
              </a:rPr>
              <a:t>1</a:t>
            </a:r>
            <a:r>
              <a:rPr lang="en-US" sz="2800"/>
              <a:t> = P</a:t>
            </a:r>
            <a:r>
              <a:rPr lang="en-US" sz="2800" baseline="-25000"/>
              <a:t>1</a:t>
            </a:r>
            <a:r>
              <a:rPr lang="en-US" sz="2800"/>
              <a:t> </a:t>
            </a:r>
            <a:r>
              <a:rPr lang="en-US" sz="2800" b="1" i="0">
                <a:solidFill>
                  <a:srgbClr val="202124"/>
                </a:solidFill>
                <a:effectLst/>
                <a:latin typeface="Google Sans"/>
              </a:rPr>
              <a:t>↓ </a:t>
            </a:r>
            <a:r>
              <a:rPr lang="en-US" sz="2800">
                <a:solidFill>
                  <a:srgbClr val="202124"/>
                </a:solidFill>
                <a:latin typeface="Google Sans"/>
              </a:rPr>
              <a:t>B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800">
                <a:solidFill>
                  <a:srgbClr val="202124"/>
                </a:solidFill>
                <a:latin typeface="Google Sans"/>
              </a:rPr>
              <a:t>Identify b</a:t>
            </a:r>
            <a:r>
              <a:rPr lang="en-US" sz="2800" baseline="-25000">
                <a:solidFill>
                  <a:srgbClr val="202124"/>
                </a:solidFill>
                <a:latin typeface="Google Sans"/>
              </a:rPr>
              <a:t>2</a:t>
            </a:r>
            <a:r>
              <a:rPr lang="en-US" sz="2800"/>
              <a:t> = P</a:t>
            </a:r>
            <a:r>
              <a:rPr lang="en-US" sz="2800" baseline="-25000"/>
              <a:t>2</a:t>
            </a:r>
            <a:r>
              <a:rPr lang="en-US" sz="2800"/>
              <a:t> </a:t>
            </a:r>
            <a:r>
              <a:rPr lang="en-US" sz="2800" b="1" i="0">
                <a:solidFill>
                  <a:srgbClr val="202124"/>
                </a:solidFill>
                <a:effectLst/>
                <a:latin typeface="Google Sans"/>
              </a:rPr>
              <a:t>↓ </a:t>
            </a:r>
            <a:r>
              <a:rPr lang="en-US" sz="2800">
                <a:solidFill>
                  <a:srgbClr val="202124"/>
                </a:solidFill>
                <a:latin typeface="Google Sans"/>
              </a:rPr>
              <a:t>B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800">
                <a:solidFill>
                  <a:srgbClr val="202124"/>
                </a:solidFill>
                <a:latin typeface="Google Sans"/>
              </a:rPr>
              <a:t>Identify b</a:t>
            </a:r>
            <a:r>
              <a:rPr lang="en-US" sz="2800" baseline="-25000">
                <a:solidFill>
                  <a:srgbClr val="202124"/>
                </a:solidFill>
                <a:latin typeface="Google Sans"/>
              </a:rPr>
              <a:t>3</a:t>
            </a:r>
            <a:r>
              <a:rPr lang="en-US" sz="2800"/>
              <a:t> = P</a:t>
            </a:r>
            <a:r>
              <a:rPr lang="en-US" sz="2800" baseline="-25000"/>
              <a:t>3</a:t>
            </a:r>
            <a:r>
              <a:rPr lang="en-US" sz="2800"/>
              <a:t> </a:t>
            </a:r>
            <a:r>
              <a:rPr lang="en-US" sz="2800" b="1" i="0">
                <a:solidFill>
                  <a:srgbClr val="202124"/>
                </a:solidFill>
                <a:effectLst/>
                <a:latin typeface="Google Sans"/>
              </a:rPr>
              <a:t>↓ </a:t>
            </a:r>
            <a:r>
              <a:rPr lang="en-US" sz="2800">
                <a:solidFill>
                  <a:srgbClr val="202124"/>
                </a:solidFill>
                <a:latin typeface="Google Sans"/>
              </a:rPr>
              <a:t>B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800">
                <a:solidFill>
                  <a:srgbClr val="202124"/>
                </a:solidFill>
                <a:latin typeface="Google Sans"/>
              </a:rPr>
              <a:t>Compare </a:t>
            </a:r>
            <a:r>
              <a:rPr lang="en-US" sz="2800"/>
              <a:t>a</a:t>
            </a:r>
            <a:r>
              <a:rPr lang="en-US" sz="2800" baseline="-25000"/>
              <a:t>1 ___ </a:t>
            </a:r>
            <a:r>
              <a:rPr lang="en-US" sz="2800"/>
              <a:t>a</a:t>
            </a:r>
            <a:r>
              <a:rPr lang="en-US" sz="2800" baseline="-25000"/>
              <a:t>2 ___ </a:t>
            </a:r>
            <a:r>
              <a:rPr lang="en-US" sz="2800"/>
              <a:t>a</a:t>
            </a:r>
            <a:r>
              <a:rPr lang="en-US" sz="2800" baseline="-25000"/>
              <a:t>3</a:t>
            </a:r>
            <a:endParaRPr lang="en-US" sz="280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2800">
                <a:solidFill>
                  <a:srgbClr val="202124"/>
                </a:solidFill>
                <a:latin typeface="Google Sans"/>
              </a:rPr>
              <a:t>Compare </a:t>
            </a:r>
            <a:r>
              <a:rPr lang="en-US" sz="2800"/>
              <a:t>b</a:t>
            </a:r>
            <a:r>
              <a:rPr lang="en-US" sz="2800" baseline="-25000"/>
              <a:t>1 ___ </a:t>
            </a:r>
            <a:r>
              <a:rPr lang="en-US" sz="2800"/>
              <a:t>b</a:t>
            </a:r>
            <a:r>
              <a:rPr lang="en-US" sz="2800" baseline="-25000"/>
              <a:t>2 ___ </a:t>
            </a:r>
            <a:r>
              <a:rPr lang="en-US" sz="2800"/>
              <a:t>b</a:t>
            </a:r>
            <a:r>
              <a:rPr lang="en-US" sz="2800" baseline="-25000"/>
              <a:t>3</a:t>
            </a:r>
            <a:endParaRPr lang="en-US" sz="280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419200-BCA4-9619-0D13-221CBE16F7A6}"/>
              </a:ext>
            </a:extLst>
          </p:cNvPr>
          <p:cNvSpPr txBox="1"/>
          <p:nvPr/>
        </p:nvSpPr>
        <p:spPr>
          <a:xfrm>
            <a:off x="4776808" y="5173761"/>
            <a:ext cx="38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</a:t>
            </a:r>
            <a:r>
              <a:rPr 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63A1F2-8AA7-6959-6B1C-4C71662C289E}"/>
              </a:ext>
            </a:extLst>
          </p:cNvPr>
          <p:cNvSpPr txBox="1"/>
          <p:nvPr/>
        </p:nvSpPr>
        <p:spPr>
          <a:xfrm>
            <a:off x="11157040" y="5286513"/>
            <a:ext cx="48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</a:t>
            </a:r>
            <a:r>
              <a:rPr lang="en-US" baseline="-2500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593098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CD6B-77F4-2F72-54DB-72797F67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Epipoles</a:t>
            </a:r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0249E4-84DD-A50D-DE5C-8605E265955F}"/>
              </a:ext>
            </a:extLst>
          </p:cNvPr>
          <p:cNvGrpSpPr/>
          <p:nvPr/>
        </p:nvGrpSpPr>
        <p:grpSpPr>
          <a:xfrm>
            <a:off x="5022355" y="1718569"/>
            <a:ext cx="6411433" cy="4115515"/>
            <a:chOff x="2692110" y="1659575"/>
            <a:chExt cx="6411433" cy="411551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12AE991-CC47-AFF6-39CE-99F719EE10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76337" y="4100052"/>
              <a:ext cx="682297" cy="1160958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D0F491-EB52-2061-D484-EB23C1EC3E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06233" y="1672159"/>
              <a:ext cx="3697310" cy="410293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C119DFE-92C9-B175-62E6-C2E1A5D7F1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3395" y="1703850"/>
              <a:ext cx="3265405" cy="357606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CCBA70-BBD7-5E50-41F4-DBB7F915F3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5715" y="2481029"/>
              <a:ext cx="4322031" cy="279690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F42DB5C-7E98-14A1-2AF2-E138414549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9934" y="3382616"/>
              <a:ext cx="4714200" cy="1878394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7A5A2978-E00B-0B03-B5F0-D21C88EDCC8B}"/>
                </a:ext>
              </a:extLst>
            </p:cNvPr>
            <p:cNvSpPr/>
            <p:nvPr/>
          </p:nvSpPr>
          <p:spPr>
            <a:xfrm rot="5400000">
              <a:off x="2365027" y="3650904"/>
              <a:ext cx="2374069" cy="1716023"/>
            </a:xfrm>
            <a:prstGeom prst="parallelogram">
              <a:avLst>
                <a:gd name="adj" fmla="val 71655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E239802E-73DE-6C9A-B94B-C37958164566}"/>
                </a:ext>
              </a:extLst>
            </p:cNvPr>
            <p:cNvSpPr/>
            <p:nvPr/>
          </p:nvSpPr>
          <p:spPr>
            <a:xfrm rot="16200000" flipH="1">
              <a:off x="6870352" y="3650904"/>
              <a:ext cx="2374069" cy="1716023"/>
            </a:xfrm>
            <a:prstGeom prst="parallelogram">
              <a:avLst>
                <a:gd name="adj" fmla="val 71655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6BC7BC2-E6B8-2D60-BD1F-234C77064B56}"/>
                </a:ext>
              </a:extLst>
            </p:cNvPr>
            <p:cNvSpPr/>
            <p:nvPr/>
          </p:nvSpPr>
          <p:spPr>
            <a:xfrm>
              <a:off x="5717900" y="2061316"/>
              <a:ext cx="182880" cy="1826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C082C12-265B-D187-EE5C-44AC48D80303}"/>
                </a:ext>
              </a:extLst>
            </p:cNvPr>
            <p:cNvSpPr/>
            <p:nvPr/>
          </p:nvSpPr>
          <p:spPr>
            <a:xfrm>
              <a:off x="2829997" y="5150894"/>
              <a:ext cx="254953" cy="2430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AD3EA03-7005-BE88-A7B6-2B4041570E2C}"/>
                </a:ext>
              </a:extLst>
            </p:cNvPr>
            <p:cNvSpPr/>
            <p:nvPr/>
          </p:nvSpPr>
          <p:spPr>
            <a:xfrm>
              <a:off x="8571842" y="5217563"/>
              <a:ext cx="254953" cy="2430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FBF170D-3CA0-0A2A-783A-296F71542366}"/>
                </a:ext>
              </a:extLst>
            </p:cNvPr>
            <p:cNvSpPr/>
            <p:nvPr/>
          </p:nvSpPr>
          <p:spPr>
            <a:xfrm>
              <a:off x="6464526" y="288645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41290D5-92D0-16AB-86AB-768EC48C411A}"/>
                </a:ext>
              </a:extLst>
            </p:cNvPr>
            <p:cNvSpPr/>
            <p:nvPr/>
          </p:nvSpPr>
          <p:spPr>
            <a:xfrm>
              <a:off x="7049758" y="352617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0B34E4-A2E9-5280-8D97-8FC16D3A65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92545" y="5277930"/>
              <a:ext cx="5707170" cy="3889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78A848-71E2-78D0-F222-5502A88EB5C2}"/>
                </a:ext>
              </a:extLst>
            </p:cNvPr>
            <p:cNvSpPr txBox="1"/>
            <p:nvPr/>
          </p:nvSpPr>
          <p:spPr>
            <a:xfrm>
              <a:off x="3476337" y="4292638"/>
              <a:ext cx="405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>
                  <a:effectLst/>
                  <a:latin typeface="Source Sans Pro" panose="020B0503030403020204" pitchFamily="34" charset="0"/>
                </a:rPr>
                <a:t>⦻</a:t>
              </a:r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826C91-D10F-7415-02E4-097FC16D8930}"/>
                </a:ext>
              </a:extLst>
            </p:cNvPr>
            <p:cNvSpPr txBox="1"/>
            <p:nvPr/>
          </p:nvSpPr>
          <p:spPr>
            <a:xfrm>
              <a:off x="3621853" y="4520731"/>
              <a:ext cx="405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>
                  <a:effectLst/>
                  <a:latin typeface="Source Sans Pro" panose="020B0503030403020204" pitchFamily="34" charset="0"/>
                </a:rPr>
                <a:t>⦻</a:t>
              </a:r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CE779D-5C65-4081-41F8-FBD76FFFD90F}"/>
                </a:ext>
              </a:extLst>
            </p:cNvPr>
            <p:cNvSpPr txBox="1"/>
            <p:nvPr/>
          </p:nvSpPr>
          <p:spPr>
            <a:xfrm>
              <a:off x="3753458" y="4714197"/>
              <a:ext cx="3556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>
                  <a:effectLst/>
                  <a:latin typeface="Source Sans Pro" panose="020B0503030403020204" pitchFamily="34" charset="0"/>
                </a:rPr>
                <a:t>⦻</a:t>
              </a:r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14D6655-8A13-0A8A-539F-D7DA1D100159}"/>
                </a:ext>
              </a:extLst>
            </p:cNvPr>
            <p:cNvSpPr txBox="1"/>
            <p:nvPr/>
          </p:nvSpPr>
          <p:spPr>
            <a:xfrm>
              <a:off x="4024306" y="5093474"/>
              <a:ext cx="405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>
                  <a:effectLst/>
                  <a:latin typeface="Source Sans Pro" panose="020B0503030403020204" pitchFamily="34" charset="0"/>
                </a:rPr>
                <a:t>⦻</a:t>
              </a:r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54B868-825A-4B3A-8A39-20AAFF040C28}"/>
                </a:ext>
              </a:extLst>
            </p:cNvPr>
            <p:cNvSpPr txBox="1"/>
            <p:nvPr/>
          </p:nvSpPr>
          <p:spPr>
            <a:xfrm>
              <a:off x="7281414" y="5108739"/>
              <a:ext cx="405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>
                  <a:effectLst/>
                  <a:latin typeface="Source Sans Pro" panose="020B0503030403020204" pitchFamily="34" charset="0"/>
                </a:rPr>
                <a:t>⦻</a:t>
              </a:r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BC2A82-9896-BD89-E367-1ED4FA6D1E29}"/>
                </a:ext>
              </a:extLst>
            </p:cNvPr>
            <p:cNvSpPr txBox="1"/>
            <p:nvPr/>
          </p:nvSpPr>
          <p:spPr>
            <a:xfrm>
              <a:off x="7818881" y="4380489"/>
              <a:ext cx="405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>
                  <a:effectLst/>
                  <a:latin typeface="Source Sans Pro" panose="020B0503030403020204" pitchFamily="34" charset="0"/>
                </a:rPr>
                <a:t>⦻</a:t>
              </a:r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321165-A0BF-C52D-B8B8-15EF865AA37E}"/>
                </a:ext>
              </a:extLst>
            </p:cNvPr>
            <p:cNvSpPr txBox="1"/>
            <p:nvPr/>
          </p:nvSpPr>
          <p:spPr>
            <a:xfrm flipH="1">
              <a:off x="5669554" y="1659575"/>
              <a:ext cx="448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F29FBB7-465D-7B61-EA0C-77361E0ADE9C}"/>
                </a:ext>
              </a:extLst>
            </p:cNvPr>
            <p:cNvSpPr txBox="1"/>
            <p:nvPr/>
          </p:nvSpPr>
          <p:spPr>
            <a:xfrm flipH="1">
              <a:off x="6355516" y="2428181"/>
              <a:ext cx="448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4B18D6A-D080-4345-5268-C48EBF903974}"/>
                </a:ext>
              </a:extLst>
            </p:cNvPr>
            <p:cNvSpPr txBox="1"/>
            <p:nvPr/>
          </p:nvSpPr>
          <p:spPr>
            <a:xfrm flipH="1">
              <a:off x="6981491" y="3167582"/>
              <a:ext cx="448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717E7B6-54D3-981B-E9BA-AE69EC66C8FA}"/>
                </a:ext>
              </a:extLst>
            </p:cNvPr>
            <p:cNvSpPr txBox="1"/>
            <p:nvPr/>
          </p:nvSpPr>
          <p:spPr>
            <a:xfrm>
              <a:off x="6981491" y="165957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009F45-F0FB-CD82-5C4D-7F1A832267B2}"/>
                </a:ext>
              </a:extLst>
            </p:cNvPr>
            <p:cNvSpPr txBox="1"/>
            <p:nvPr/>
          </p:nvSpPr>
          <p:spPr>
            <a:xfrm>
              <a:off x="2692110" y="349534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C821FE-D14A-9D3E-D0C1-DB92F95DDC3E}"/>
                </a:ext>
              </a:extLst>
            </p:cNvPr>
            <p:cNvSpPr txBox="1"/>
            <p:nvPr/>
          </p:nvSpPr>
          <p:spPr>
            <a:xfrm>
              <a:off x="8598429" y="3452869"/>
              <a:ext cx="342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F1BF373-1EC6-47FF-6365-DF47F0BFBB4E}"/>
              </a:ext>
            </a:extLst>
          </p:cNvPr>
          <p:cNvSpPr txBox="1"/>
          <p:nvPr/>
        </p:nvSpPr>
        <p:spPr>
          <a:xfrm>
            <a:off x="775739" y="1233430"/>
            <a:ext cx="6571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800"/>
              <a:t>Identify the left </a:t>
            </a:r>
            <a:r>
              <a:rPr lang="en-US" sz="2800" err="1"/>
              <a:t>epipole</a:t>
            </a:r>
            <a:r>
              <a:rPr lang="en-US" sz="2800"/>
              <a:t> 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aseline="30000"/>
              <a:t> </a:t>
            </a:r>
            <a:r>
              <a:rPr lang="en-US" sz="2800"/>
              <a:t>=</a:t>
            </a:r>
            <a:r>
              <a:rPr lang="en-US" sz="2800" baseline="-25000"/>
              <a:t> </a:t>
            </a:r>
            <a:r>
              <a:rPr lang="en-US" sz="2800"/>
              <a:t>__ </a:t>
            </a:r>
            <a:r>
              <a:rPr lang="en-US" sz="2800" b="1" i="0">
                <a:solidFill>
                  <a:srgbClr val="202124"/>
                </a:solidFill>
                <a:effectLst/>
                <a:latin typeface="Google Sans"/>
              </a:rPr>
              <a:t>↓ </a:t>
            </a:r>
            <a:r>
              <a:rPr lang="en-US" sz="2800" i="0">
                <a:solidFill>
                  <a:srgbClr val="202124"/>
                </a:solidFill>
                <a:effectLst/>
                <a:latin typeface="Google Sans"/>
              </a:rPr>
              <a:t>__</a:t>
            </a:r>
            <a:endParaRPr lang="en-US" sz="2800"/>
          </a:p>
          <a:p>
            <a:pPr marL="285750" indent="-285750">
              <a:buFont typeface="Wingdings" pitchFamily="2" charset="2"/>
              <a:buChar char="q"/>
            </a:pPr>
            <a:r>
              <a:rPr lang="en-US" sz="2800"/>
              <a:t>Identify the right </a:t>
            </a:r>
            <a:r>
              <a:rPr lang="en-US" sz="2800" err="1"/>
              <a:t>epipole</a:t>
            </a:r>
            <a:r>
              <a:rPr lang="en-US" sz="2800"/>
              <a:t>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baseline="30000"/>
              <a:t> </a:t>
            </a:r>
            <a:r>
              <a:rPr lang="en-US" sz="2800"/>
              <a:t>= </a:t>
            </a:r>
            <a:r>
              <a:rPr lang="en-US" sz="2800" baseline="-25000"/>
              <a:t> </a:t>
            </a:r>
            <a:r>
              <a:rPr lang="en-US" sz="2800"/>
              <a:t>__ </a:t>
            </a:r>
            <a:r>
              <a:rPr lang="en-US" sz="2800" b="1" i="0">
                <a:solidFill>
                  <a:srgbClr val="202124"/>
                </a:solidFill>
                <a:effectLst/>
                <a:latin typeface="Google Sans"/>
              </a:rPr>
              <a:t>↓ </a:t>
            </a:r>
            <a:r>
              <a:rPr lang="en-US" sz="2800" i="0">
                <a:solidFill>
                  <a:srgbClr val="202124"/>
                </a:solidFill>
                <a:effectLst/>
                <a:latin typeface="Google Sans"/>
              </a:rPr>
              <a:t>__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53E5E6-D557-7406-AF10-C175BBC186A8}"/>
              </a:ext>
            </a:extLst>
          </p:cNvPr>
          <p:cNvSpPr txBox="1"/>
          <p:nvPr/>
        </p:nvSpPr>
        <p:spPr>
          <a:xfrm>
            <a:off x="4776808" y="5173761"/>
            <a:ext cx="38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</a:t>
            </a:r>
            <a:r>
              <a:rPr 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168C20-248B-280E-6E6D-E3911BE95D25}"/>
              </a:ext>
            </a:extLst>
          </p:cNvPr>
          <p:cNvSpPr txBox="1"/>
          <p:nvPr/>
        </p:nvSpPr>
        <p:spPr>
          <a:xfrm>
            <a:off x="11157040" y="5286513"/>
            <a:ext cx="48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</a:t>
            </a:r>
            <a:r>
              <a:rPr lang="en-US" baseline="-2500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801801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CD6B-77F4-2F72-54DB-72797F67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Epipolar</a:t>
            </a:r>
            <a:r>
              <a:rPr lang="en-US"/>
              <a:t> Line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0249E4-84DD-A50D-DE5C-8605E265955F}"/>
              </a:ext>
            </a:extLst>
          </p:cNvPr>
          <p:cNvGrpSpPr/>
          <p:nvPr/>
        </p:nvGrpSpPr>
        <p:grpSpPr>
          <a:xfrm>
            <a:off x="5022355" y="1718569"/>
            <a:ext cx="6411433" cy="4115515"/>
            <a:chOff x="2692110" y="1659575"/>
            <a:chExt cx="6411433" cy="41155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D0F491-EB52-2061-D484-EB23C1EC3E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06233" y="1672159"/>
              <a:ext cx="3697310" cy="410293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C119DFE-92C9-B175-62E6-C2E1A5D7F1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3395" y="1703850"/>
              <a:ext cx="3265405" cy="357606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CCBA70-BBD7-5E50-41F4-DBB7F915F3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5715" y="2481029"/>
              <a:ext cx="4322031" cy="279690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F42DB5C-7E98-14A1-2AF2-E138414549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9934" y="3382616"/>
              <a:ext cx="4714200" cy="1878394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7A5A2978-E00B-0B03-B5F0-D21C88EDCC8B}"/>
                </a:ext>
              </a:extLst>
            </p:cNvPr>
            <p:cNvSpPr/>
            <p:nvPr/>
          </p:nvSpPr>
          <p:spPr>
            <a:xfrm rot="5400000">
              <a:off x="2365027" y="3650904"/>
              <a:ext cx="2374069" cy="1716023"/>
            </a:xfrm>
            <a:prstGeom prst="parallelogram">
              <a:avLst>
                <a:gd name="adj" fmla="val 71655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E239802E-73DE-6C9A-B94B-C37958164566}"/>
                </a:ext>
              </a:extLst>
            </p:cNvPr>
            <p:cNvSpPr/>
            <p:nvPr/>
          </p:nvSpPr>
          <p:spPr>
            <a:xfrm rot="16200000" flipH="1">
              <a:off x="6870352" y="3650904"/>
              <a:ext cx="2374069" cy="1716023"/>
            </a:xfrm>
            <a:prstGeom prst="parallelogram">
              <a:avLst>
                <a:gd name="adj" fmla="val 71655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6BC7BC2-E6B8-2D60-BD1F-234C77064B56}"/>
                </a:ext>
              </a:extLst>
            </p:cNvPr>
            <p:cNvSpPr/>
            <p:nvPr/>
          </p:nvSpPr>
          <p:spPr>
            <a:xfrm>
              <a:off x="5717900" y="2061316"/>
              <a:ext cx="182880" cy="1826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C082C12-265B-D187-EE5C-44AC48D80303}"/>
                </a:ext>
              </a:extLst>
            </p:cNvPr>
            <p:cNvSpPr/>
            <p:nvPr/>
          </p:nvSpPr>
          <p:spPr>
            <a:xfrm>
              <a:off x="2829997" y="5150894"/>
              <a:ext cx="254953" cy="2430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AD3EA03-7005-BE88-A7B6-2B4041570E2C}"/>
                </a:ext>
              </a:extLst>
            </p:cNvPr>
            <p:cNvSpPr/>
            <p:nvPr/>
          </p:nvSpPr>
          <p:spPr>
            <a:xfrm>
              <a:off x="8571842" y="5217563"/>
              <a:ext cx="254953" cy="2430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FBF170D-3CA0-0A2A-783A-296F71542366}"/>
                </a:ext>
              </a:extLst>
            </p:cNvPr>
            <p:cNvSpPr/>
            <p:nvPr/>
          </p:nvSpPr>
          <p:spPr>
            <a:xfrm>
              <a:off x="6464526" y="288645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41290D5-92D0-16AB-86AB-768EC48C411A}"/>
                </a:ext>
              </a:extLst>
            </p:cNvPr>
            <p:cNvSpPr/>
            <p:nvPr/>
          </p:nvSpPr>
          <p:spPr>
            <a:xfrm>
              <a:off x="7049758" y="352617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0B34E4-A2E9-5280-8D97-8FC16D3A65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92545" y="5277930"/>
              <a:ext cx="5707170" cy="3889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78A848-71E2-78D0-F222-5502A88EB5C2}"/>
                </a:ext>
              </a:extLst>
            </p:cNvPr>
            <p:cNvSpPr txBox="1"/>
            <p:nvPr/>
          </p:nvSpPr>
          <p:spPr>
            <a:xfrm>
              <a:off x="3476337" y="4292638"/>
              <a:ext cx="405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>
                  <a:effectLst/>
                  <a:latin typeface="Source Sans Pro" panose="020B0503030403020204" pitchFamily="34" charset="0"/>
                </a:rPr>
                <a:t>⦻</a:t>
              </a:r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826C91-D10F-7415-02E4-097FC16D8930}"/>
                </a:ext>
              </a:extLst>
            </p:cNvPr>
            <p:cNvSpPr txBox="1"/>
            <p:nvPr/>
          </p:nvSpPr>
          <p:spPr>
            <a:xfrm>
              <a:off x="3621853" y="4520731"/>
              <a:ext cx="405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>
                  <a:effectLst/>
                  <a:latin typeface="Source Sans Pro" panose="020B0503030403020204" pitchFamily="34" charset="0"/>
                </a:rPr>
                <a:t>⦻</a:t>
              </a:r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CE779D-5C65-4081-41F8-FBD76FFFD90F}"/>
                </a:ext>
              </a:extLst>
            </p:cNvPr>
            <p:cNvSpPr txBox="1"/>
            <p:nvPr/>
          </p:nvSpPr>
          <p:spPr>
            <a:xfrm>
              <a:off x="3753458" y="4714197"/>
              <a:ext cx="3556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>
                  <a:effectLst/>
                  <a:latin typeface="Source Sans Pro" panose="020B0503030403020204" pitchFamily="34" charset="0"/>
                </a:rPr>
                <a:t>⦻</a:t>
              </a:r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14D6655-8A13-0A8A-539F-D7DA1D100159}"/>
                </a:ext>
              </a:extLst>
            </p:cNvPr>
            <p:cNvSpPr txBox="1"/>
            <p:nvPr/>
          </p:nvSpPr>
          <p:spPr>
            <a:xfrm>
              <a:off x="4024306" y="5093474"/>
              <a:ext cx="405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>
                  <a:effectLst/>
                  <a:latin typeface="Source Sans Pro" panose="020B0503030403020204" pitchFamily="34" charset="0"/>
                </a:rPr>
                <a:t>⦻</a:t>
              </a:r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54B868-825A-4B3A-8A39-20AAFF040C28}"/>
                </a:ext>
              </a:extLst>
            </p:cNvPr>
            <p:cNvSpPr txBox="1"/>
            <p:nvPr/>
          </p:nvSpPr>
          <p:spPr>
            <a:xfrm>
              <a:off x="7281414" y="5108739"/>
              <a:ext cx="405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>
                  <a:effectLst/>
                  <a:latin typeface="Source Sans Pro" panose="020B0503030403020204" pitchFamily="34" charset="0"/>
                </a:rPr>
                <a:t>⦻</a:t>
              </a:r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BC2A82-9896-BD89-E367-1ED4FA6D1E29}"/>
                </a:ext>
              </a:extLst>
            </p:cNvPr>
            <p:cNvSpPr txBox="1"/>
            <p:nvPr/>
          </p:nvSpPr>
          <p:spPr>
            <a:xfrm>
              <a:off x="7818881" y="4380489"/>
              <a:ext cx="405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>
                  <a:effectLst/>
                  <a:latin typeface="Source Sans Pro" panose="020B0503030403020204" pitchFamily="34" charset="0"/>
                </a:rPr>
                <a:t>⦻</a:t>
              </a:r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321165-A0BF-C52D-B8B8-15EF865AA37E}"/>
                </a:ext>
              </a:extLst>
            </p:cNvPr>
            <p:cNvSpPr txBox="1"/>
            <p:nvPr/>
          </p:nvSpPr>
          <p:spPr>
            <a:xfrm flipH="1">
              <a:off x="5669554" y="1659575"/>
              <a:ext cx="448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F29FBB7-465D-7B61-EA0C-77361E0ADE9C}"/>
                </a:ext>
              </a:extLst>
            </p:cNvPr>
            <p:cNvSpPr txBox="1"/>
            <p:nvPr/>
          </p:nvSpPr>
          <p:spPr>
            <a:xfrm flipH="1">
              <a:off x="6355516" y="2428181"/>
              <a:ext cx="448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4B18D6A-D080-4345-5268-C48EBF903974}"/>
                </a:ext>
              </a:extLst>
            </p:cNvPr>
            <p:cNvSpPr txBox="1"/>
            <p:nvPr/>
          </p:nvSpPr>
          <p:spPr>
            <a:xfrm flipH="1">
              <a:off x="6981491" y="3167582"/>
              <a:ext cx="448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717E7B6-54D3-981B-E9BA-AE69EC66C8FA}"/>
                </a:ext>
              </a:extLst>
            </p:cNvPr>
            <p:cNvSpPr txBox="1"/>
            <p:nvPr/>
          </p:nvSpPr>
          <p:spPr>
            <a:xfrm>
              <a:off x="6981491" y="165957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009F45-F0FB-CD82-5C4D-7F1A832267B2}"/>
                </a:ext>
              </a:extLst>
            </p:cNvPr>
            <p:cNvSpPr txBox="1"/>
            <p:nvPr/>
          </p:nvSpPr>
          <p:spPr>
            <a:xfrm>
              <a:off x="2692110" y="349534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C821FE-D14A-9D3E-D0C1-DB92F95DDC3E}"/>
                </a:ext>
              </a:extLst>
            </p:cNvPr>
            <p:cNvSpPr txBox="1"/>
            <p:nvPr/>
          </p:nvSpPr>
          <p:spPr>
            <a:xfrm>
              <a:off x="8598429" y="3452869"/>
              <a:ext cx="342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F1BF373-1EC6-47FF-6365-DF47F0BFBB4E}"/>
              </a:ext>
            </a:extLst>
          </p:cNvPr>
          <p:cNvSpPr txBox="1"/>
          <p:nvPr/>
        </p:nvSpPr>
        <p:spPr>
          <a:xfrm>
            <a:off x="775740" y="1233430"/>
            <a:ext cx="55788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800"/>
              <a:t>Draw the </a:t>
            </a:r>
            <a:r>
              <a:rPr lang="en-US" sz="2800" err="1"/>
              <a:t>epipolar</a:t>
            </a:r>
            <a:r>
              <a:rPr lang="en-US" sz="2800"/>
              <a:t> line containing a</a:t>
            </a:r>
            <a:r>
              <a:rPr lang="en-US" sz="2800" baseline="-25000"/>
              <a:t>1</a:t>
            </a:r>
            <a:r>
              <a:rPr lang="en-US" sz="2800"/>
              <a:t>, a</a:t>
            </a:r>
            <a:r>
              <a:rPr lang="en-US" sz="2800" baseline="-25000"/>
              <a:t>2</a:t>
            </a:r>
            <a:r>
              <a:rPr lang="en-US" sz="2800"/>
              <a:t>, a</a:t>
            </a:r>
            <a:r>
              <a:rPr lang="en-US" sz="2800" baseline="-25000"/>
              <a:t>3, </a:t>
            </a:r>
            <a:r>
              <a:rPr lang="en-US" sz="2800" err="1"/>
              <a:t>e</a:t>
            </a:r>
            <a:r>
              <a:rPr lang="en-US" sz="2800" baseline="-25000" err="1"/>
              <a:t>left</a:t>
            </a:r>
            <a:endParaRPr lang="en-US" sz="2800" i="0" baseline="-25000">
              <a:solidFill>
                <a:srgbClr val="202124"/>
              </a:solidFill>
              <a:effectLst/>
              <a:latin typeface="Google San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53E5E6-D557-7406-AF10-C175BBC186A8}"/>
              </a:ext>
            </a:extLst>
          </p:cNvPr>
          <p:cNvSpPr txBox="1"/>
          <p:nvPr/>
        </p:nvSpPr>
        <p:spPr>
          <a:xfrm>
            <a:off x="4776808" y="5173761"/>
            <a:ext cx="38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</a:t>
            </a:r>
            <a:r>
              <a:rPr 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168C20-248B-280E-6E6D-E3911BE95D25}"/>
              </a:ext>
            </a:extLst>
          </p:cNvPr>
          <p:cNvSpPr txBox="1"/>
          <p:nvPr/>
        </p:nvSpPr>
        <p:spPr>
          <a:xfrm>
            <a:off x="11157040" y="5286513"/>
            <a:ext cx="48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</a:t>
            </a:r>
            <a:r>
              <a:rPr lang="en-US" baseline="-25000"/>
              <a:t>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9B31B07-D55D-6444-DB07-160A5D25FFFC}"/>
              </a:ext>
            </a:extLst>
          </p:cNvPr>
          <p:cNvCxnSpPr>
            <a:cxnSpLocks/>
          </p:cNvCxnSpPr>
          <p:nvPr/>
        </p:nvCxnSpPr>
        <p:spPr>
          <a:xfrm flipV="1">
            <a:off x="11532004" y="1202819"/>
            <a:ext cx="0" cy="379999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677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t's Alive 1974–1996 - Wikipedia">
            <a:extLst>
              <a:ext uri="{FF2B5EF4-FFF2-40B4-BE49-F238E27FC236}">
                <a16:creationId xmlns:a16="http://schemas.microsoft.com/office/drawing/2014/main" id="{E4B2FE83-C6DC-F0AB-0E53-907064E74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447" y="948659"/>
            <a:ext cx="1942739" cy="272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2F41B76-67B9-72B1-0CF7-6E9CF3D09B4E}"/>
              </a:ext>
            </a:extLst>
          </p:cNvPr>
          <p:cNvCxnSpPr>
            <a:cxnSpLocks/>
          </p:cNvCxnSpPr>
          <p:nvPr/>
        </p:nvCxnSpPr>
        <p:spPr>
          <a:xfrm flipV="1">
            <a:off x="5280700" y="2328375"/>
            <a:ext cx="2153770" cy="299162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567CD6B-77F4-2F72-54DB-72797F67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Two </a:t>
            </a:r>
            <a:r>
              <a:rPr lang="en-US" err="1"/>
              <a:t>epipolar</a:t>
            </a:r>
            <a:r>
              <a:rPr lang="en-US"/>
              <a:t> planes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0249E4-84DD-A50D-DE5C-8605E265955F}"/>
              </a:ext>
            </a:extLst>
          </p:cNvPr>
          <p:cNvGrpSpPr/>
          <p:nvPr/>
        </p:nvGrpSpPr>
        <p:grpSpPr>
          <a:xfrm>
            <a:off x="5022355" y="1718569"/>
            <a:ext cx="6411433" cy="4114800"/>
            <a:chOff x="2692110" y="1659575"/>
            <a:chExt cx="6411433" cy="41155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D0F491-EB52-2061-D484-EB23C1EC3E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06233" y="1672159"/>
              <a:ext cx="3697310" cy="410293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C119DFE-92C9-B175-62E6-C2E1A5D7F1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3395" y="1703850"/>
              <a:ext cx="3265405" cy="357606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7A5A2978-E00B-0B03-B5F0-D21C88EDCC8B}"/>
                </a:ext>
              </a:extLst>
            </p:cNvPr>
            <p:cNvSpPr/>
            <p:nvPr/>
          </p:nvSpPr>
          <p:spPr>
            <a:xfrm rot="5400000">
              <a:off x="2365027" y="3650904"/>
              <a:ext cx="2374069" cy="1716023"/>
            </a:xfrm>
            <a:prstGeom prst="parallelogram">
              <a:avLst>
                <a:gd name="adj" fmla="val 71655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E239802E-73DE-6C9A-B94B-C37958164566}"/>
                </a:ext>
              </a:extLst>
            </p:cNvPr>
            <p:cNvSpPr/>
            <p:nvPr/>
          </p:nvSpPr>
          <p:spPr>
            <a:xfrm rot="16200000" flipH="1">
              <a:off x="6870352" y="3650904"/>
              <a:ext cx="2374069" cy="1716023"/>
            </a:xfrm>
            <a:prstGeom prst="parallelogram">
              <a:avLst>
                <a:gd name="adj" fmla="val 71655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6BC7BC2-E6B8-2D60-BD1F-234C77064B56}"/>
                </a:ext>
              </a:extLst>
            </p:cNvPr>
            <p:cNvSpPr/>
            <p:nvPr/>
          </p:nvSpPr>
          <p:spPr>
            <a:xfrm>
              <a:off x="5717900" y="2061316"/>
              <a:ext cx="182880" cy="1826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C082C12-265B-D187-EE5C-44AC48D80303}"/>
                </a:ext>
              </a:extLst>
            </p:cNvPr>
            <p:cNvSpPr/>
            <p:nvPr/>
          </p:nvSpPr>
          <p:spPr>
            <a:xfrm>
              <a:off x="2829997" y="5150894"/>
              <a:ext cx="254953" cy="2430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AD3EA03-7005-BE88-A7B6-2B4041570E2C}"/>
                </a:ext>
              </a:extLst>
            </p:cNvPr>
            <p:cNvSpPr/>
            <p:nvPr/>
          </p:nvSpPr>
          <p:spPr>
            <a:xfrm>
              <a:off x="8571842" y="5217563"/>
              <a:ext cx="254953" cy="2430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FBF170D-3CA0-0A2A-783A-296F71542366}"/>
                </a:ext>
              </a:extLst>
            </p:cNvPr>
            <p:cNvSpPr/>
            <p:nvPr/>
          </p:nvSpPr>
          <p:spPr>
            <a:xfrm>
              <a:off x="6464526" y="288645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41290D5-92D0-16AB-86AB-768EC48C411A}"/>
                </a:ext>
              </a:extLst>
            </p:cNvPr>
            <p:cNvSpPr/>
            <p:nvPr/>
          </p:nvSpPr>
          <p:spPr>
            <a:xfrm>
              <a:off x="7049758" y="352617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0B34E4-A2E9-5280-8D97-8FC16D3A65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92545" y="5277930"/>
              <a:ext cx="5707170" cy="3889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78A848-71E2-78D0-F222-5502A88EB5C2}"/>
                </a:ext>
              </a:extLst>
            </p:cNvPr>
            <p:cNvSpPr txBox="1"/>
            <p:nvPr/>
          </p:nvSpPr>
          <p:spPr>
            <a:xfrm>
              <a:off x="3476337" y="4292638"/>
              <a:ext cx="405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>
                  <a:effectLst/>
                  <a:latin typeface="Source Sans Pro" panose="020B0503030403020204" pitchFamily="34" charset="0"/>
                </a:rPr>
                <a:t>⦻</a:t>
              </a:r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826C91-D10F-7415-02E4-097FC16D8930}"/>
                </a:ext>
              </a:extLst>
            </p:cNvPr>
            <p:cNvSpPr txBox="1"/>
            <p:nvPr/>
          </p:nvSpPr>
          <p:spPr>
            <a:xfrm>
              <a:off x="3621853" y="4520731"/>
              <a:ext cx="405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>
                  <a:effectLst/>
                  <a:latin typeface="Source Sans Pro" panose="020B0503030403020204" pitchFamily="34" charset="0"/>
                </a:rPr>
                <a:t>⦻</a:t>
              </a:r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CE779D-5C65-4081-41F8-FBD76FFFD90F}"/>
                </a:ext>
              </a:extLst>
            </p:cNvPr>
            <p:cNvSpPr txBox="1"/>
            <p:nvPr/>
          </p:nvSpPr>
          <p:spPr>
            <a:xfrm>
              <a:off x="3753458" y="4714197"/>
              <a:ext cx="3556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>
                  <a:effectLst/>
                  <a:latin typeface="Source Sans Pro" panose="020B0503030403020204" pitchFamily="34" charset="0"/>
                </a:rPr>
                <a:t>⦻</a:t>
              </a:r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14D6655-8A13-0A8A-539F-D7DA1D100159}"/>
                </a:ext>
              </a:extLst>
            </p:cNvPr>
            <p:cNvSpPr txBox="1"/>
            <p:nvPr/>
          </p:nvSpPr>
          <p:spPr>
            <a:xfrm>
              <a:off x="4024306" y="5093474"/>
              <a:ext cx="405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>
                  <a:effectLst/>
                  <a:latin typeface="Source Sans Pro" panose="020B0503030403020204" pitchFamily="34" charset="0"/>
                </a:rPr>
                <a:t>⦻</a:t>
              </a:r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54B868-825A-4B3A-8A39-20AAFF040C28}"/>
                </a:ext>
              </a:extLst>
            </p:cNvPr>
            <p:cNvSpPr txBox="1"/>
            <p:nvPr/>
          </p:nvSpPr>
          <p:spPr>
            <a:xfrm>
              <a:off x="7281414" y="5108739"/>
              <a:ext cx="405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>
                  <a:effectLst/>
                  <a:latin typeface="Source Sans Pro" panose="020B0503030403020204" pitchFamily="34" charset="0"/>
                </a:rPr>
                <a:t>⦻</a:t>
              </a:r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BC2A82-9896-BD89-E367-1ED4FA6D1E29}"/>
                </a:ext>
              </a:extLst>
            </p:cNvPr>
            <p:cNvSpPr txBox="1"/>
            <p:nvPr/>
          </p:nvSpPr>
          <p:spPr>
            <a:xfrm>
              <a:off x="7818881" y="4380489"/>
              <a:ext cx="405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>
                  <a:effectLst/>
                  <a:latin typeface="Source Sans Pro" panose="020B0503030403020204" pitchFamily="34" charset="0"/>
                </a:rPr>
                <a:t>⦻</a:t>
              </a:r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321165-A0BF-C52D-B8B8-15EF865AA37E}"/>
                </a:ext>
              </a:extLst>
            </p:cNvPr>
            <p:cNvSpPr txBox="1"/>
            <p:nvPr/>
          </p:nvSpPr>
          <p:spPr>
            <a:xfrm flipH="1">
              <a:off x="5669554" y="1659575"/>
              <a:ext cx="448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F29FBB7-465D-7B61-EA0C-77361E0ADE9C}"/>
                </a:ext>
              </a:extLst>
            </p:cNvPr>
            <p:cNvSpPr txBox="1"/>
            <p:nvPr/>
          </p:nvSpPr>
          <p:spPr>
            <a:xfrm flipH="1">
              <a:off x="6355516" y="2428181"/>
              <a:ext cx="448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4B18D6A-D080-4345-5268-C48EBF903974}"/>
                </a:ext>
              </a:extLst>
            </p:cNvPr>
            <p:cNvSpPr txBox="1"/>
            <p:nvPr/>
          </p:nvSpPr>
          <p:spPr>
            <a:xfrm flipH="1">
              <a:off x="6981491" y="3167582"/>
              <a:ext cx="448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717E7B6-54D3-981B-E9BA-AE69EC66C8FA}"/>
                </a:ext>
              </a:extLst>
            </p:cNvPr>
            <p:cNvSpPr txBox="1"/>
            <p:nvPr/>
          </p:nvSpPr>
          <p:spPr>
            <a:xfrm>
              <a:off x="6981491" y="165957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009F45-F0FB-CD82-5C4D-7F1A832267B2}"/>
                </a:ext>
              </a:extLst>
            </p:cNvPr>
            <p:cNvSpPr txBox="1"/>
            <p:nvPr/>
          </p:nvSpPr>
          <p:spPr>
            <a:xfrm>
              <a:off x="2692110" y="349534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C821FE-D14A-9D3E-D0C1-DB92F95DDC3E}"/>
                </a:ext>
              </a:extLst>
            </p:cNvPr>
            <p:cNvSpPr txBox="1"/>
            <p:nvPr/>
          </p:nvSpPr>
          <p:spPr>
            <a:xfrm>
              <a:off x="8598429" y="3452869"/>
              <a:ext cx="342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8F1B36-D31B-8CAF-26EC-4D577B895937}"/>
              </a:ext>
            </a:extLst>
          </p:cNvPr>
          <p:cNvCxnSpPr>
            <a:cxnSpLocks/>
          </p:cNvCxnSpPr>
          <p:nvPr/>
        </p:nvCxnSpPr>
        <p:spPr>
          <a:xfrm flipH="1" flipV="1">
            <a:off x="6588835" y="2362575"/>
            <a:ext cx="4441125" cy="301324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405624E7-6F8C-B382-4E41-2C306AC45B16}"/>
              </a:ext>
            </a:extLst>
          </p:cNvPr>
          <p:cNvSpPr/>
          <p:nvPr/>
        </p:nvSpPr>
        <p:spPr>
          <a:xfrm>
            <a:off x="7045440" y="2636587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85E161-2678-DF14-A28C-6230673B409A}"/>
              </a:ext>
            </a:extLst>
          </p:cNvPr>
          <p:cNvSpPr txBox="1"/>
          <p:nvPr/>
        </p:nvSpPr>
        <p:spPr>
          <a:xfrm flipH="1">
            <a:off x="6859844" y="2302833"/>
            <a:ext cx="44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4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F533710-41F2-D808-5945-E9078AB945B4}"/>
              </a:ext>
            </a:extLst>
          </p:cNvPr>
          <p:cNvSpPr/>
          <p:nvPr/>
        </p:nvSpPr>
        <p:spPr>
          <a:xfrm>
            <a:off x="7865265" y="3179267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6DF033EB-B1BF-2525-8B9D-12A85BC75DAC}"/>
              </a:ext>
            </a:extLst>
          </p:cNvPr>
          <p:cNvSpPr txBox="1"/>
          <p:nvPr/>
        </p:nvSpPr>
        <p:spPr>
          <a:xfrm flipH="1">
            <a:off x="7897871" y="2859517"/>
            <a:ext cx="44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D5D3C09-D913-E61E-DBD0-22BC2BC2E312}"/>
              </a:ext>
            </a:extLst>
          </p:cNvPr>
          <p:cNvSpPr txBox="1"/>
          <p:nvPr/>
        </p:nvSpPr>
        <p:spPr>
          <a:xfrm>
            <a:off x="10173908" y="4747452"/>
            <a:ext cx="405176" cy="369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⦻</a:t>
            </a:r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01DBE1E-5358-3DD4-B63E-711E533AA8D3}"/>
              </a:ext>
            </a:extLst>
          </p:cNvPr>
          <p:cNvSpPr txBox="1"/>
          <p:nvPr/>
        </p:nvSpPr>
        <p:spPr>
          <a:xfrm>
            <a:off x="775740" y="1233430"/>
            <a:ext cx="47508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800"/>
              <a:t>Identify the </a:t>
            </a:r>
            <a:r>
              <a:rPr lang="en-US" sz="2800" err="1"/>
              <a:t>epipolar</a:t>
            </a:r>
            <a:r>
              <a:rPr lang="en-US" sz="2800"/>
              <a:t> plane P</a:t>
            </a:r>
            <a:r>
              <a:rPr lang="en-US" sz="2800" baseline="-25000"/>
              <a:t>1</a:t>
            </a:r>
            <a:r>
              <a:rPr lang="en-US" sz="2800"/>
              <a:t>,P</a:t>
            </a:r>
            <a:r>
              <a:rPr lang="en-US" sz="2800" baseline="-25000"/>
              <a:t>1</a:t>
            </a:r>
            <a:r>
              <a:rPr lang="en-US" sz="2800"/>
              <a:t>,P</a:t>
            </a:r>
            <a:r>
              <a:rPr lang="en-US" sz="2800" baseline="-25000"/>
              <a:t>3 </a:t>
            </a:r>
            <a:r>
              <a:rPr lang="en-US" sz="2800"/>
              <a:t>are on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800"/>
              <a:t>Identify the </a:t>
            </a:r>
            <a:r>
              <a:rPr lang="en-US" sz="2800" err="1"/>
              <a:t>epipolar</a:t>
            </a:r>
            <a:r>
              <a:rPr lang="en-US" sz="2800"/>
              <a:t> plane P</a:t>
            </a:r>
            <a:r>
              <a:rPr lang="en-US" sz="2800" baseline="-25000"/>
              <a:t>4</a:t>
            </a:r>
            <a:r>
              <a:rPr lang="en-US" sz="2800"/>
              <a:t>,P</a:t>
            </a:r>
            <a:r>
              <a:rPr lang="en-US" sz="2800" baseline="-25000"/>
              <a:t>5 </a:t>
            </a:r>
            <a:r>
              <a:rPr lang="en-US" sz="2800"/>
              <a:t>are on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800"/>
              <a:t>Compare P</a:t>
            </a:r>
            <a:r>
              <a:rPr lang="en-US" sz="2800" baseline="-25000"/>
              <a:t>1,y</a:t>
            </a:r>
            <a:r>
              <a:rPr lang="en-US" sz="2800"/>
              <a:t> ___ P</a:t>
            </a:r>
            <a:r>
              <a:rPr lang="en-US" sz="2800" baseline="-25000"/>
              <a:t>4,y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800"/>
              <a:t>Compare P</a:t>
            </a:r>
            <a:r>
              <a:rPr lang="en-US" sz="2800" baseline="-25000"/>
              <a:t>5,y</a:t>
            </a:r>
            <a:r>
              <a:rPr lang="en-US" sz="2800"/>
              <a:t> ___ P</a:t>
            </a:r>
            <a:r>
              <a:rPr lang="en-US" sz="2800" baseline="-25000"/>
              <a:t>3,y</a:t>
            </a:r>
            <a:endParaRPr 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117C3E-3F2E-AD77-B575-04323251D3FC}"/>
              </a:ext>
            </a:extLst>
          </p:cNvPr>
          <p:cNvSpPr txBox="1"/>
          <p:nvPr/>
        </p:nvSpPr>
        <p:spPr>
          <a:xfrm>
            <a:off x="4776808" y="5173761"/>
            <a:ext cx="38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</a:t>
            </a:r>
            <a:r>
              <a:rPr 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2C4E5-7262-9290-5750-F765A21AF90C}"/>
              </a:ext>
            </a:extLst>
          </p:cNvPr>
          <p:cNvSpPr txBox="1"/>
          <p:nvPr/>
        </p:nvSpPr>
        <p:spPr>
          <a:xfrm>
            <a:off x="11157040" y="5286513"/>
            <a:ext cx="48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</a:t>
            </a:r>
            <a:r>
              <a:rPr lang="en-US" baseline="-2500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883704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2F41B76-67B9-72B1-0CF7-6E9CF3D09B4E}"/>
              </a:ext>
            </a:extLst>
          </p:cNvPr>
          <p:cNvCxnSpPr>
            <a:cxnSpLocks/>
          </p:cNvCxnSpPr>
          <p:nvPr/>
        </p:nvCxnSpPr>
        <p:spPr>
          <a:xfrm flipV="1">
            <a:off x="5280700" y="2328375"/>
            <a:ext cx="2153770" cy="299162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567CD6B-77F4-2F72-54DB-72797F67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Two </a:t>
            </a:r>
            <a:r>
              <a:rPr lang="en-US" err="1"/>
              <a:t>epipolar</a:t>
            </a:r>
            <a:r>
              <a:rPr lang="en-US"/>
              <a:t> lines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0249E4-84DD-A50D-DE5C-8605E265955F}"/>
              </a:ext>
            </a:extLst>
          </p:cNvPr>
          <p:cNvGrpSpPr/>
          <p:nvPr/>
        </p:nvGrpSpPr>
        <p:grpSpPr>
          <a:xfrm>
            <a:off x="5022355" y="1718569"/>
            <a:ext cx="6411433" cy="4114800"/>
            <a:chOff x="2692110" y="1659575"/>
            <a:chExt cx="6411433" cy="41155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D0F491-EB52-2061-D484-EB23C1EC3E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06233" y="1672159"/>
              <a:ext cx="3697310" cy="410293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C119DFE-92C9-B175-62E6-C2E1A5D7F1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3395" y="1703850"/>
              <a:ext cx="3265405" cy="357606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7A5A2978-E00B-0B03-B5F0-D21C88EDCC8B}"/>
                </a:ext>
              </a:extLst>
            </p:cNvPr>
            <p:cNvSpPr/>
            <p:nvPr/>
          </p:nvSpPr>
          <p:spPr>
            <a:xfrm rot="5400000">
              <a:off x="2365027" y="3650904"/>
              <a:ext cx="2374069" cy="1716023"/>
            </a:xfrm>
            <a:prstGeom prst="parallelogram">
              <a:avLst>
                <a:gd name="adj" fmla="val 71655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E239802E-73DE-6C9A-B94B-C37958164566}"/>
                </a:ext>
              </a:extLst>
            </p:cNvPr>
            <p:cNvSpPr/>
            <p:nvPr/>
          </p:nvSpPr>
          <p:spPr>
            <a:xfrm rot="16200000" flipH="1">
              <a:off x="6870352" y="3650904"/>
              <a:ext cx="2374069" cy="1716023"/>
            </a:xfrm>
            <a:prstGeom prst="parallelogram">
              <a:avLst>
                <a:gd name="adj" fmla="val 71655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6BC7BC2-E6B8-2D60-BD1F-234C77064B56}"/>
                </a:ext>
              </a:extLst>
            </p:cNvPr>
            <p:cNvSpPr/>
            <p:nvPr/>
          </p:nvSpPr>
          <p:spPr>
            <a:xfrm>
              <a:off x="5717900" y="2061316"/>
              <a:ext cx="182880" cy="1826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C082C12-265B-D187-EE5C-44AC48D80303}"/>
                </a:ext>
              </a:extLst>
            </p:cNvPr>
            <p:cNvSpPr/>
            <p:nvPr/>
          </p:nvSpPr>
          <p:spPr>
            <a:xfrm>
              <a:off x="2829997" y="5150894"/>
              <a:ext cx="254953" cy="2430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AD3EA03-7005-BE88-A7B6-2B4041570E2C}"/>
                </a:ext>
              </a:extLst>
            </p:cNvPr>
            <p:cNvSpPr/>
            <p:nvPr/>
          </p:nvSpPr>
          <p:spPr>
            <a:xfrm>
              <a:off x="8571842" y="5217563"/>
              <a:ext cx="254953" cy="2430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FBF170D-3CA0-0A2A-783A-296F71542366}"/>
                </a:ext>
              </a:extLst>
            </p:cNvPr>
            <p:cNvSpPr/>
            <p:nvPr/>
          </p:nvSpPr>
          <p:spPr>
            <a:xfrm>
              <a:off x="6464526" y="288645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41290D5-92D0-16AB-86AB-768EC48C411A}"/>
                </a:ext>
              </a:extLst>
            </p:cNvPr>
            <p:cNvSpPr/>
            <p:nvPr/>
          </p:nvSpPr>
          <p:spPr>
            <a:xfrm>
              <a:off x="7049758" y="352617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0B34E4-A2E9-5280-8D97-8FC16D3A65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92545" y="5277930"/>
              <a:ext cx="5707170" cy="3889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78A848-71E2-78D0-F222-5502A88EB5C2}"/>
                </a:ext>
              </a:extLst>
            </p:cNvPr>
            <p:cNvSpPr txBox="1"/>
            <p:nvPr/>
          </p:nvSpPr>
          <p:spPr>
            <a:xfrm>
              <a:off x="3476337" y="4292638"/>
              <a:ext cx="405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>
                  <a:effectLst/>
                  <a:latin typeface="Source Sans Pro" panose="020B0503030403020204" pitchFamily="34" charset="0"/>
                </a:rPr>
                <a:t>⦻</a:t>
              </a:r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826C91-D10F-7415-02E4-097FC16D8930}"/>
                </a:ext>
              </a:extLst>
            </p:cNvPr>
            <p:cNvSpPr txBox="1"/>
            <p:nvPr/>
          </p:nvSpPr>
          <p:spPr>
            <a:xfrm>
              <a:off x="3621853" y="4520731"/>
              <a:ext cx="405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>
                  <a:effectLst/>
                  <a:latin typeface="Source Sans Pro" panose="020B0503030403020204" pitchFamily="34" charset="0"/>
                </a:rPr>
                <a:t>⦻</a:t>
              </a:r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CE779D-5C65-4081-41F8-FBD76FFFD90F}"/>
                </a:ext>
              </a:extLst>
            </p:cNvPr>
            <p:cNvSpPr txBox="1"/>
            <p:nvPr/>
          </p:nvSpPr>
          <p:spPr>
            <a:xfrm>
              <a:off x="3753458" y="4714197"/>
              <a:ext cx="3556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>
                  <a:effectLst/>
                  <a:latin typeface="Source Sans Pro" panose="020B0503030403020204" pitchFamily="34" charset="0"/>
                </a:rPr>
                <a:t>⦻</a:t>
              </a:r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14D6655-8A13-0A8A-539F-D7DA1D100159}"/>
                </a:ext>
              </a:extLst>
            </p:cNvPr>
            <p:cNvSpPr txBox="1"/>
            <p:nvPr/>
          </p:nvSpPr>
          <p:spPr>
            <a:xfrm>
              <a:off x="4024306" y="5093474"/>
              <a:ext cx="405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>
                  <a:effectLst/>
                  <a:latin typeface="Source Sans Pro" panose="020B0503030403020204" pitchFamily="34" charset="0"/>
                </a:rPr>
                <a:t>⦻</a:t>
              </a:r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54B868-825A-4B3A-8A39-20AAFF040C28}"/>
                </a:ext>
              </a:extLst>
            </p:cNvPr>
            <p:cNvSpPr txBox="1"/>
            <p:nvPr/>
          </p:nvSpPr>
          <p:spPr>
            <a:xfrm>
              <a:off x="7281414" y="5108739"/>
              <a:ext cx="405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>
                  <a:effectLst/>
                  <a:latin typeface="Source Sans Pro" panose="020B0503030403020204" pitchFamily="34" charset="0"/>
                </a:rPr>
                <a:t>⦻</a:t>
              </a:r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BC2A82-9896-BD89-E367-1ED4FA6D1E29}"/>
                </a:ext>
              </a:extLst>
            </p:cNvPr>
            <p:cNvSpPr txBox="1"/>
            <p:nvPr/>
          </p:nvSpPr>
          <p:spPr>
            <a:xfrm>
              <a:off x="7818881" y="4380489"/>
              <a:ext cx="405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>
                  <a:effectLst/>
                  <a:latin typeface="Source Sans Pro" panose="020B0503030403020204" pitchFamily="34" charset="0"/>
                </a:rPr>
                <a:t>⦻</a:t>
              </a:r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321165-A0BF-C52D-B8B8-15EF865AA37E}"/>
                </a:ext>
              </a:extLst>
            </p:cNvPr>
            <p:cNvSpPr txBox="1"/>
            <p:nvPr/>
          </p:nvSpPr>
          <p:spPr>
            <a:xfrm flipH="1">
              <a:off x="5669554" y="1659575"/>
              <a:ext cx="448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F29FBB7-465D-7B61-EA0C-77361E0ADE9C}"/>
                </a:ext>
              </a:extLst>
            </p:cNvPr>
            <p:cNvSpPr txBox="1"/>
            <p:nvPr/>
          </p:nvSpPr>
          <p:spPr>
            <a:xfrm flipH="1">
              <a:off x="6355516" y="2428181"/>
              <a:ext cx="448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4B18D6A-D080-4345-5268-C48EBF903974}"/>
                </a:ext>
              </a:extLst>
            </p:cNvPr>
            <p:cNvSpPr txBox="1"/>
            <p:nvPr/>
          </p:nvSpPr>
          <p:spPr>
            <a:xfrm flipH="1">
              <a:off x="6981491" y="3167582"/>
              <a:ext cx="448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717E7B6-54D3-981B-E9BA-AE69EC66C8FA}"/>
                </a:ext>
              </a:extLst>
            </p:cNvPr>
            <p:cNvSpPr txBox="1"/>
            <p:nvPr/>
          </p:nvSpPr>
          <p:spPr>
            <a:xfrm>
              <a:off x="6981491" y="165957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009F45-F0FB-CD82-5C4D-7F1A832267B2}"/>
                </a:ext>
              </a:extLst>
            </p:cNvPr>
            <p:cNvSpPr txBox="1"/>
            <p:nvPr/>
          </p:nvSpPr>
          <p:spPr>
            <a:xfrm>
              <a:off x="2692110" y="349534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C821FE-D14A-9D3E-D0C1-DB92F95DDC3E}"/>
                </a:ext>
              </a:extLst>
            </p:cNvPr>
            <p:cNvSpPr txBox="1"/>
            <p:nvPr/>
          </p:nvSpPr>
          <p:spPr>
            <a:xfrm>
              <a:off x="8598429" y="3452869"/>
              <a:ext cx="342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8F1B36-D31B-8CAF-26EC-4D577B895937}"/>
              </a:ext>
            </a:extLst>
          </p:cNvPr>
          <p:cNvCxnSpPr>
            <a:cxnSpLocks/>
          </p:cNvCxnSpPr>
          <p:nvPr/>
        </p:nvCxnSpPr>
        <p:spPr>
          <a:xfrm flipH="1" flipV="1">
            <a:off x="6588835" y="2362575"/>
            <a:ext cx="4441125" cy="301324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405624E7-6F8C-B382-4E41-2C306AC45B16}"/>
              </a:ext>
            </a:extLst>
          </p:cNvPr>
          <p:cNvSpPr/>
          <p:nvPr/>
        </p:nvSpPr>
        <p:spPr>
          <a:xfrm>
            <a:off x="7045440" y="2636587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85E161-2678-DF14-A28C-6230673B409A}"/>
              </a:ext>
            </a:extLst>
          </p:cNvPr>
          <p:cNvSpPr txBox="1"/>
          <p:nvPr/>
        </p:nvSpPr>
        <p:spPr>
          <a:xfrm flipH="1">
            <a:off x="6859844" y="2302833"/>
            <a:ext cx="44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4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F533710-41F2-D808-5945-E9078AB945B4}"/>
              </a:ext>
            </a:extLst>
          </p:cNvPr>
          <p:cNvSpPr/>
          <p:nvPr/>
        </p:nvSpPr>
        <p:spPr>
          <a:xfrm>
            <a:off x="7865265" y="3179267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6DF033EB-B1BF-2525-8B9D-12A85BC75DAC}"/>
              </a:ext>
            </a:extLst>
          </p:cNvPr>
          <p:cNvSpPr txBox="1"/>
          <p:nvPr/>
        </p:nvSpPr>
        <p:spPr>
          <a:xfrm flipH="1">
            <a:off x="7897871" y="2859517"/>
            <a:ext cx="44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5</a:t>
            </a:r>
          </a:p>
        </p:txBody>
      </p: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0E911C05-50F2-A55B-53F3-248776F6C542}"/>
              </a:ext>
            </a:extLst>
          </p:cNvPr>
          <p:cNvCxnSpPr>
            <a:cxnSpLocks/>
          </p:cNvCxnSpPr>
          <p:nvPr/>
        </p:nvCxnSpPr>
        <p:spPr>
          <a:xfrm flipV="1">
            <a:off x="11532004" y="1202819"/>
            <a:ext cx="0" cy="379999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D5D3C09-D913-E61E-DBD0-22BC2BC2E312}"/>
              </a:ext>
            </a:extLst>
          </p:cNvPr>
          <p:cNvSpPr txBox="1"/>
          <p:nvPr/>
        </p:nvSpPr>
        <p:spPr>
          <a:xfrm>
            <a:off x="10173908" y="4747452"/>
            <a:ext cx="405176" cy="369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⦻</a:t>
            </a:r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01DBE1E-5358-3DD4-B63E-711E533AA8D3}"/>
              </a:ext>
            </a:extLst>
          </p:cNvPr>
          <p:cNvSpPr txBox="1"/>
          <p:nvPr/>
        </p:nvSpPr>
        <p:spPr>
          <a:xfrm>
            <a:off x="776074" y="1007932"/>
            <a:ext cx="392211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800"/>
              <a:t>Identify b</a:t>
            </a:r>
            <a:r>
              <a:rPr lang="en-US" sz="2800" baseline="-25000"/>
              <a:t>4</a:t>
            </a:r>
            <a:r>
              <a:rPr lang="en-US" sz="2800"/>
              <a:t> = P</a:t>
            </a:r>
            <a:r>
              <a:rPr lang="en-US" sz="2800" baseline="-25000"/>
              <a:t>4</a:t>
            </a:r>
            <a:r>
              <a:rPr lang="en-US" sz="2800"/>
              <a:t> </a:t>
            </a:r>
            <a:r>
              <a:rPr lang="en-US" sz="2800" b="1" i="0">
                <a:solidFill>
                  <a:srgbClr val="202124"/>
                </a:solidFill>
                <a:effectLst/>
                <a:latin typeface="Google Sans"/>
              </a:rPr>
              <a:t>↓ </a:t>
            </a:r>
            <a:r>
              <a:rPr lang="en-US" sz="2800">
                <a:solidFill>
                  <a:srgbClr val="202124"/>
                </a:solidFill>
                <a:latin typeface="Google Sans"/>
              </a:rPr>
              <a:t>B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800">
                <a:solidFill>
                  <a:srgbClr val="202124"/>
                </a:solidFill>
                <a:latin typeface="Google Sans"/>
              </a:rPr>
              <a:t>Identify </a:t>
            </a:r>
            <a:r>
              <a:rPr lang="en-US" sz="2800"/>
              <a:t>b</a:t>
            </a:r>
            <a:r>
              <a:rPr lang="en-US" sz="2800" baseline="-25000"/>
              <a:t>5</a:t>
            </a:r>
            <a:r>
              <a:rPr lang="en-US" sz="2800"/>
              <a:t> = P</a:t>
            </a:r>
            <a:r>
              <a:rPr lang="en-US" sz="2800" baseline="-25000"/>
              <a:t>5</a:t>
            </a:r>
            <a:r>
              <a:rPr lang="en-US" sz="2800"/>
              <a:t> </a:t>
            </a:r>
            <a:r>
              <a:rPr lang="en-US" sz="2800" b="1" i="0">
                <a:solidFill>
                  <a:srgbClr val="202124"/>
                </a:solidFill>
                <a:effectLst/>
                <a:latin typeface="Google Sans"/>
              </a:rPr>
              <a:t>↓ </a:t>
            </a:r>
            <a:r>
              <a:rPr lang="en-US" sz="2800">
                <a:solidFill>
                  <a:srgbClr val="202124"/>
                </a:solidFill>
                <a:latin typeface="Google Sans"/>
              </a:rPr>
              <a:t>B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800">
                <a:solidFill>
                  <a:srgbClr val="202124"/>
                </a:solidFill>
                <a:latin typeface="Google Sans"/>
              </a:rPr>
              <a:t>Identify </a:t>
            </a:r>
            <a:r>
              <a:rPr lang="en-US" sz="2800" err="1">
                <a:solidFill>
                  <a:srgbClr val="202124"/>
                </a:solidFill>
                <a:latin typeface="Google Sans"/>
              </a:rPr>
              <a:t>e</a:t>
            </a:r>
            <a:r>
              <a:rPr lang="en-US" sz="2800" baseline="-25000" err="1">
                <a:solidFill>
                  <a:srgbClr val="202124"/>
                </a:solidFill>
                <a:latin typeface="Google Sans"/>
              </a:rPr>
              <a:t>l</a:t>
            </a:r>
            <a:r>
              <a:rPr lang="en-US" sz="2800"/>
              <a:t> = __ </a:t>
            </a:r>
            <a:r>
              <a:rPr lang="en-US" sz="2800" b="1" i="0">
                <a:solidFill>
                  <a:srgbClr val="202124"/>
                </a:solidFill>
                <a:effectLst/>
                <a:latin typeface="Google Sans"/>
              </a:rPr>
              <a:t>↓ </a:t>
            </a:r>
            <a:r>
              <a:rPr lang="en-US" sz="2800" i="0">
                <a:solidFill>
                  <a:srgbClr val="202124"/>
                </a:solidFill>
                <a:effectLst/>
                <a:latin typeface="Google Sans"/>
              </a:rPr>
              <a:t>__</a:t>
            </a:r>
            <a:endParaRPr lang="en-US" sz="2800"/>
          </a:p>
          <a:p>
            <a:pPr marL="285750" indent="-285750">
              <a:buFont typeface="Wingdings" pitchFamily="2" charset="2"/>
              <a:buChar char="q"/>
            </a:pPr>
            <a:r>
              <a:rPr lang="en-US" sz="2800"/>
              <a:t>Identify a</a:t>
            </a:r>
            <a:r>
              <a:rPr lang="en-US" sz="2800" baseline="-25000"/>
              <a:t>1</a:t>
            </a:r>
            <a:r>
              <a:rPr lang="en-US" sz="2800"/>
              <a:t> = P</a:t>
            </a:r>
            <a:r>
              <a:rPr lang="en-US" sz="2800" baseline="-25000"/>
              <a:t>1</a:t>
            </a:r>
            <a:r>
              <a:rPr lang="en-US" sz="2800"/>
              <a:t> </a:t>
            </a:r>
            <a:r>
              <a:rPr lang="en-US" sz="2800" b="1" i="0">
                <a:solidFill>
                  <a:srgbClr val="202124"/>
                </a:solidFill>
                <a:effectLst/>
                <a:latin typeface="Google Sans"/>
              </a:rPr>
              <a:t>↓ </a:t>
            </a:r>
            <a:r>
              <a:rPr lang="en-US" sz="2800" i="0">
                <a:solidFill>
                  <a:srgbClr val="202124"/>
                </a:solidFill>
                <a:effectLst/>
                <a:latin typeface="Google Sans"/>
              </a:rPr>
              <a:t>A</a:t>
            </a:r>
            <a:r>
              <a:rPr lang="en-US" sz="28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800"/>
              <a:t>Draw a</a:t>
            </a:r>
            <a:r>
              <a:rPr lang="en-US" sz="2800" baseline="-25000"/>
              <a:t>4</a:t>
            </a:r>
            <a:r>
              <a:rPr lang="en-US" sz="2800"/>
              <a:t> = P</a:t>
            </a:r>
            <a:r>
              <a:rPr lang="en-US" sz="2800" baseline="-25000"/>
              <a:t>4</a:t>
            </a:r>
            <a:r>
              <a:rPr lang="en-US" sz="2800"/>
              <a:t> </a:t>
            </a:r>
            <a:r>
              <a:rPr lang="en-US" sz="2800" b="1" i="0">
                <a:solidFill>
                  <a:srgbClr val="202124"/>
                </a:solidFill>
                <a:effectLst/>
                <a:latin typeface="Google Sans"/>
              </a:rPr>
              <a:t>↓ </a:t>
            </a:r>
            <a:r>
              <a:rPr lang="en-US" sz="2800" i="0">
                <a:solidFill>
                  <a:srgbClr val="202124"/>
                </a:solidFill>
                <a:effectLst/>
                <a:latin typeface="Google Sans"/>
              </a:rPr>
              <a:t>A</a:t>
            </a:r>
            <a:r>
              <a:rPr lang="en-US" sz="28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800"/>
              <a:t>Draw a</a:t>
            </a:r>
            <a:r>
              <a:rPr lang="en-US" sz="2800" baseline="-25000"/>
              <a:t>5</a:t>
            </a:r>
            <a:r>
              <a:rPr lang="en-US" sz="2800"/>
              <a:t> = P</a:t>
            </a:r>
            <a:r>
              <a:rPr lang="en-US" sz="2800" baseline="-25000"/>
              <a:t>5</a:t>
            </a:r>
            <a:r>
              <a:rPr lang="en-US" sz="2800"/>
              <a:t> </a:t>
            </a:r>
            <a:r>
              <a:rPr lang="en-US" sz="2800" b="1" i="0">
                <a:solidFill>
                  <a:srgbClr val="202124"/>
                </a:solidFill>
                <a:effectLst/>
                <a:latin typeface="Google Sans"/>
              </a:rPr>
              <a:t>↓ </a:t>
            </a:r>
            <a:r>
              <a:rPr lang="en-US" sz="2800" i="0">
                <a:solidFill>
                  <a:srgbClr val="202124"/>
                </a:solidFill>
                <a:effectLst/>
                <a:latin typeface="Google Sans"/>
              </a:rPr>
              <a:t>A</a:t>
            </a:r>
            <a:r>
              <a:rPr lang="en-US" sz="2800"/>
              <a:t>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800"/>
              <a:t>Draw the </a:t>
            </a:r>
            <a:r>
              <a:rPr lang="en-US" sz="2800" err="1"/>
              <a:t>epipolar</a:t>
            </a:r>
            <a:r>
              <a:rPr lang="en-US" sz="2800"/>
              <a:t> line a</a:t>
            </a:r>
            <a:r>
              <a:rPr lang="en-US" sz="2800" baseline="-25000"/>
              <a:t>1 </a:t>
            </a:r>
            <a:r>
              <a:rPr lang="en-US" sz="2800"/>
              <a:t>is on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800"/>
              <a:t>Draw the </a:t>
            </a:r>
            <a:r>
              <a:rPr lang="en-US" sz="2800" err="1"/>
              <a:t>epipolar</a:t>
            </a:r>
            <a:r>
              <a:rPr lang="en-US" sz="2800"/>
              <a:t> line a</a:t>
            </a:r>
            <a:r>
              <a:rPr lang="en-US" sz="2800" baseline="-25000"/>
              <a:t>4</a:t>
            </a:r>
            <a:r>
              <a:rPr lang="en-US" sz="2800"/>
              <a:t>, a</a:t>
            </a:r>
            <a:r>
              <a:rPr lang="en-US" sz="2800" baseline="-25000"/>
              <a:t>5</a:t>
            </a:r>
            <a:r>
              <a:rPr lang="en-US" sz="2800"/>
              <a:t> are on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8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B0476DE-F610-9F93-4FEE-D6F2C38FB0A3}"/>
              </a:ext>
            </a:extLst>
          </p:cNvPr>
          <p:cNvSpPr txBox="1"/>
          <p:nvPr/>
        </p:nvSpPr>
        <p:spPr>
          <a:xfrm>
            <a:off x="4776808" y="5173761"/>
            <a:ext cx="38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</a:t>
            </a:r>
            <a:r>
              <a:rPr 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DCBDD860-3D78-AF88-D43B-570D156707C6}"/>
              </a:ext>
            </a:extLst>
          </p:cNvPr>
          <p:cNvSpPr txBox="1"/>
          <p:nvPr/>
        </p:nvSpPr>
        <p:spPr>
          <a:xfrm>
            <a:off x="11157040" y="5286513"/>
            <a:ext cx="48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</a:t>
            </a:r>
            <a:r>
              <a:rPr lang="en-US" baseline="-2500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042417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A6ED7E-621C-C88B-C938-5F1624EE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Epipolar</a:t>
            </a:r>
            <a:r>
              <a:rPr lang="en-US"/>
              <a:t> Constraint</a:t>
            </a:r>
          </a:p>
        </p:txBody>
      </p:sp>
    </p:spTree>
    <p:extLst>
      <p:ext uri="{BB962C8B-B14F-4D97-AF65-F5344CB8AC3E}">
        <p14:creationId xmlns:p14="http://schemas.microsoft.com/office/powerpoint/2010/main" val="1384692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5A99-35F4-B461-7B2B-BA8774BC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Surface normal of an </a:t>
            </a:r>
            <a:r>
              <a:rPr lang="en-US" err="1"/>
              <a:t>epipolar</a:t>
            </a:r>
            <a:r>
              <a:rPr lang="en-US"/>
              <a:t> plane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EE9FDE-B0F1-3734-BB23-A89C6420E7BF}"/>
              </a:ext>
            </a:extLst>
          </p:cNvPr>
          <p:cNvGrpSpPr/>
          <p:nvPr/>
        </p:nvGrpSpPr>
        <p:grpSpPr>
          <a:xfrm>
            <a:off x="5022355" y="1718569"/>
            <a:ext cx="6411433" cy="4115515"/>
            <a:chOff x="2692110" y="1659575"/>
            <a:chExt cx="6411433" cy="411551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040288F-6994-1E06-0D34-F23ED94D7F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76337" y="4100052"/>
              <a:ext cx="682297" cy="1160958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F5FFB41-81F8-B75F-B87A-7830A8A31B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06233" y="1672159"/>
              <a:ext cx="3697310" cy="410293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2980296-56BA-BB80-05FF-14BCDB0356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3395" y="1703850"/>
              <a:ext cx="3265405" cy="357606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5368CD8-94CF-D781-45F3-155C1111A8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5715" y="2481029"/>
              <a:ext cx="4322031" cy="279690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DC2FFE5-A933-BFD0-EC1E-76D918DD75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9934" y="3382616"/>
              <a:ext cx="4714200" cy="1878394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13DBF40C-7D57-CBF9-25EA-1AD945ECF4A4}"/>
                </a:ext>
              </a:extLst>
            </p:cNvPr>
            <p:cNvSpPr/>
            <p:nvPr/>
          </p:nvSpPr>
          <p:spPr>
            <a:xfrm rot="5400000">
              <a:off x="2365027" y="3650904"/>
              <a:ext cx="2374069" cy="1716023"/>
            </a:xfrm>
            <a:prstGeom prst="parallelogram">
              <a:avLst>
                <a:gd name="adj" fmla="val 71655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A8DF254D-4D05-E9B8-0F29-12320080711B}"/>
                </a:ext>
              </a:extLst>
            </p:cNvPr>
            <p:cNvSpPr/>
            <p:nvPr/>
          </p:nvSpPr>
          <p:spPr>
            <a:xfrm rot="16200000" flipH="1">
              <a:off x="6870352" y="3650904"/>
              <a:ext cx="2374069" cy="1716023"/>
            </a:xfrm>
            <a:prstGeom prst="parallelogram">
              <a:avLst>
                <a:gd name="adj" fmla="val 71655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55A84A5-0E21-9EE8-1C34-4EE267BB831F}"/>
                </a:ext>
              </a:extLst>
            </p:cNvPr>
            <p:cNvSpPr/>
            <p:nvPr/>
          </p:nvSpPr>
          <p:spPr>
            <a:xfrm>
              <a:off x="5717900" y="2061316"/>
              <a:ext cx="182880" cy="1826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3DBD3E-9902-EA4B-4066-FB798F17EDA0}"/>
                </a:ext>
              </a:extLst>
            </p:cNvPr>
            <p:cNvSpPr/>
            <p:nvPr/>
          </p:nvSpPr>
          <p:spPr>
            <a:xfrm>
              <a:off x="2829997" y="5150894"/>
              <a:ext cx="254953" cy="2430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3C0BC7-52B8-69DA-91F9-D63146438964}"/>
                </a:ext>
              </a:extLst>
            </p:cNvPr>
            <p:cNvSpPr/>
            <p:nvPr/>
          </p:nvSpPr>
          <p:spPr>
            <a:xfrm>
              <a:off x="8571842" y="5217563"/>
              <a:ext cx="254953" cy="2430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7E05D45-2E6A-65CA-749E-57D4B87B77A4}"/>
                </a:ext>
              </a:extLst>
            </p:cNvPr>
            <p:cNvSpPr/>
            <p:nvPr/>
          </p:nvSpPr>
          <p:spPr>
            <a:xfrm>
              <a:off x="6464526" y="288645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78B8D5E-E9C6-F800-C5BF-D1054980E43B}"/>
                </a:ext>
              </a:extLst>
            </p:cNvPr>
            <p:cNvSpPr/>
            <p:nvPr/>
          </p:nvSpPr>
          <p:spPr>
            <a:xfrm>
              <a:off x="7049758" y="352617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D812A75-493D-B6C1-A228-BA94C2E04C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92545" y="5277930"/>
              <a:ext cx="5707170" cy="3889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84F15A-D2A2-850C-45E2-7BD53913B655}"/>
                </a:ext>
              </a:extLst>
            </p:cNvPr>
            <p:cNvSpPr txBox="1"/>
            <p:nvPr/>
          </p:nvSpPr>
          <p:spPr>
            <a:xfrm>
              <a:off x="3476337" y="4292638"/>
              <a:ext cx="405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>
                  <a:effectLst/>
                  <a:latin typeface="Source Sans Pro" panose="020B0503030403020204" pitchFamily="34" charset="0"/>
                </a:rPr>
                <a:t>⦻</a:t>
              </a:r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95F728-4712-1C04-8155-3A841A7658B7}"/>
                </a:ext>
              </a:extLst>
            </p:cNvPr>
            <p:cNvSpPr txBox="1"/>
            <p:nvPr/>
          </p:nvSpPr>
          <p:spPr>
            <a:xfrm>
              <a:off x="3621853" y="4520731"/>
              <a:ext cx="405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>
                  <a:effectLst/>
                  <a:latin typeface="Source Sans Pro" panose="020B0503030403020204" pitchFamily="34" charset="0"/>
                </a:rPr>
                <a:t>⦻</a:t>
              </a:r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A02C834-6FA5-5964-CCC1-84C05C291D5B}"/>
                </a:ext>
              </a:extLst>
            </p:cNvPr>
            <p:cNvSpPr txBox="1"/>
            <p:nvPr/>
          </p:nvSpPr>
          <p:spPr>
            <a:xfrm>
              <a:off x="3753458" y="4714197"/>
              <a:ext cx="3556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>
                  <a:effectLst/>
                  <a:latin typeface="Source Sans Pro" panose="020B0503030403020204" pitchFamily="34" charset="0"/>
                </a:rPr>
                <a:t>⦻</a:t>
              </a:r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DD2FFEC-F106-882D-9189-8187A85FEFF6}"/>
                </a:ext>
              </a:extLst>
            </p:cNvPr>
            <p:cNvSpPr txBox="1"/>
            <p:nvPr/>
          </p:nvSpPr>
          <p:spPr>
            <a:xfrm>
              <a:off x="4024306" y="5093474"/>
              <a:ext cx="405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>
                  <a:effectLst/>
                  <a:latin typeface="Source Sans Pro" panose="020B0503030403020204" pitchFamily="34" charset="0"/>
                </a:rPr>
                <a:t>⦻</a:t>
              </a:r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BBFF3BC-2E9B-1787-1820-D1110AD42479}"/>
                </a:ext>
              </a:extLst>
            </p:cNvPr>
            <p:cNvSpPr txBox="1"/>
            <p:nvPr/>
          </p:nvSpPr>
          <p:spPr>
            <a:xfrm>
              <a:off x="7281414" y="5108739"/>
              <a:ext cx="405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>
                  <a:effectLst/>
                  <a:latin typeface="Source Sans Pro" panose="020B0503030403020204" pitchFamily="34" charset="0"/>
                </a:rPr>
                <a:t>⦻</a:t>
              </a:r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141332-6E6C-5889-CB41-BF797BBBF127}"/>
                </a:ext>
              </a:extLst>
            </p:cNvPr>
            <p:cNvSpPr txBox="1"/>
            <p:nvPr/>
          </p:nvSpPr>
          <p:spPr>
            <a:xfrm>
              <a:off x="7818881" y="4380489"/>
              <a:ext cx="405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>
                  <a:effectLst/>
                  <a:latin typeface="Source Sans Pro" panose="020B0503030403020204" pitchFamily="34" charset="0"/>
                </a:rPr>
                <a:t>⦻</a:t>
              </a:r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71AF2C-E6E5-7593-BB0E-71E7E0F7D891}"/>
                </a:ext>
              </a:extLst>
            </p:cNvPr>
            <p:cNvSpPr txBox="1"/>
            <p:nvPr/>
          </p:nvSpPr>
          <p:spPr>
            <a:xfrm flipH="1">
              <a:off x="5669554" y="1659575"/>
              <a:ext cx="448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813DFB3-28F6-D2D3-EFBF-4752E0EB1F37}"/>
                </a:ext>
              </a:extLst>
            </p:cNvPr>
            <p:cNvSpPr txBox="1"/>
            <p:nvPr/>
          </p:nvSpPr>
          <p:spPr>
            <a:xfrm flipH="1">
              <a:off x="6355516" y="2428181"/>
              <a:ext cx="448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6AC3B9-535A-7995-F99F-632B2350A7AE}"/>
                </a:ext>
              </a:extLst>
            </p:cNvPr>
            <p:cNvSpPr txBox="1"/>
            <p:nvPr/>
          </p:nvSpPr>
          <p:spPr>
            <a:xfrm flipH="1">
              <a:off x="6981491" y="3167582"/>
              <a:ext cx="448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0E4E815-DE83-6697-8FC3-8C31FD0457F3}"/>
                </a:ext>
              </a:extLst>
            </p:cNvPr>
            <p:cNvSpPr txBox="1"/>
            <p:nvPr/>
          </p:nvSpPr>
          <p:spPr>
            <a:xfrm>
              <a:off x="6981491" y="165957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517C55-77A0-96D4-C5DF-D3564657F207}"/>
                </a:ext>
              </a:extLst>
            </p:cNvPr>
            <p:cNvSpPr txBox="1"/>
            <p:nvPr/>
          </p:nvSpPr>
          <p:spPr>
            <a:xfrm>
              <a:off x="2692110" y="349534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E47D3DE-B291-42CA-8129-E83A82AEC6C1}"/>
                </a:ext>
              </a:extLst>
            </p:cNvPr>
            <p:cNvSpPr txBox="1"/>
            <p:nvPr/>
          </p:nvSpPr>
          <p:spPr>
            <a:xfrm>
              <a:off x="8598429" y="3452869"/>
              <a:ext cx="342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4DEB767-7777-F797-F963-835C888F4E28}"/>
                  </a:ext>
                </a:extLst>
              </p:cNvPr>
              <p:cNvSpPr txBox="1"/>
              <p:nvPr/>
            </p:nvSpPr>
            <p:spPr>
              <a:xfrm>
                <a:off x="776074" y="1007932"/>
                <a:ext cx="4769320" cy="4243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sz="2800"/>
                  <a:t>Draw the surface normal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/>
                  <a:t>of the </a:t>
                </a:r>
                <a:r>
                  <a:rPr lang="en-US" sz="2800" err="1"/>
                  <a:t>epipolar</a:t>
                </a:r>
                <a:r>
                  <a:rPr lang="en-US" sz="2800"/>
                  <a:t> plane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baseline="-25000"/>
                  <a:t>_____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baseline="-25000"/>
                  <a:t>_____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baseline="-25000"/>
                  <a:t>_____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baseline="-25000"/>
                  <a:t>_____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aseline="-25000" dirty="0"/>
                      <m:t>_____</m:t>
                    </m:r>
                  </m:oMath>
                </a14:m>
                <a:endParaRPr lang="en-US" sz="2800" baseline="-25000"/>
              </a:p>
              <a:p>
                <a:pPr marL="285750" indent="-285750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aseline="-25000" dirty="0"/>
                      <m:t>_____</m:t>
                    </m:r>
                  </m:oMath>
                </a14:m>
                <a:endParaRPr lang="en-US" sz="2800" baseline="-25000"/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sz="2800" baseline="-2500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4DEB767-7777-F797-F963-835C888F4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74" y="1007932"/>
                <a:ext cx="4769320" cy="4243919"/>
              </a:xfrm>
              <a:prstGeom prst="rect">
                <a:avLst/>
              </a:prstGeom>
              <a:blipFill>
                <a:blip r:embed="rId3"/>
                <a:stretch>
                  <a:fillRect l="-2171" t="-1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8B6EE144-8996-514F-E642-3AEF15786121}"/>
              </a:ext>
            </a:extLst>
          </p:cNvPr>
          <p:cNvSpPr txBox="1"/>
          <p:nvPr/>
        </p:nvSpPr>
        <p:spPr>
          <a:xfrm>
            <a:off x="4776808" y="5173761"/>
            <a:ext cx="38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</a:t>
            </a:r>
            <a:r>
              <a:rPr 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8CE338-17C9-6FD6-FA53-BFE23E891C5A}"/>
              </a:ext>
            </a:extLst>
          </p:cNvPr>
          <p:cNvSpPr txBox="1"/>
          <p:nvPr/>
        </p:nvSpPr>
        <p:spPr>
          <a:xfrm>
            <a:off x="11157040" y="5286513"/>
            <a:ext cx="48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</a:t>
            </a:r>
            <a:r>
              <a:rPr lang="en-US" baseline="-2500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129159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4A91-C781-0152-52AE-8493F87B6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Calculate surface normal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5A84EA-CBDF-C8E5-FC52-0826763BE190}"/>
              </a:ext>
            </a:extLst>
          </p:cNvPr>
          <p:cNvGrpSpPr/>
          <p:nvPr/>
        </p:nvGrpSpPr>
        <p:grpSpPr>
          <a:xfrm>
            <a:off x="5022355" y="1718569"/>
            <a:ext cx="6411433" cy="4115515"/>
            <a:chOff x="2692110" y="1659575"/>
            <a:chExt cx="6411433" cy="411551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77C0571-6DCF-7144-BC7E-7B3A4BDDAE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76337" y="4100052"/>
              <a:ext cx="682297" cy="1160958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E8EAEED-BC5D-C515-3CB1-309D6E6DD4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06233" y="1672159"/>
              <a:ext cx="3697310" cy="410293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8B3B107-72F4-CF2D-8384-806A5EC7EF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3395" y="1703850"/>
              <a:ext cx="3265405" cy="357606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604A016-6890-155E-DF79-45DE9B3E70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5715" y="2481029"/>
              <a:ext cx="4322031" cy="279690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B509202-1CF4-ED09-07EF-3C45800320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9934" y="3382616"/>
              <a:ext cx="4714200" cy="1878394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A6D15EE9-1CAD-23DD-1CF9-EB3724A952CA}"/>
                </a:ext>
              </a:extLst>
            </p:cNvPr>
            <p:cNvSpPr/>
            <p:nvPr/>
          </p:nvSpPr>
          <p:spPr>
            <a:xfrm rot="5400000">
              <a:off x="2365027" y="3650904"/>
              <a:ext cx="2374069" cy="1716023"/>
            </a:xfrm>
            <a:prstGeom prst="parallelogram">
              <a:avLst>
                <a:gd name="adj" fmla="val 71655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9D1E4E8B-54B4-8260-41CF-2BBBA76C0D02}"/>
                </a:ext>
              </a:extLst>
            </p:cNvPr>
            <p:cNvSpPr/>
            <p:nvPr/>
          </p:nvSpPr>
          <p:spPr>
            <a:xfrm rot="16200000" flipH="1">
              <a:off x="6870352" y="3650904"/>
              <a:ext cx="2374069" cy="1716023"/>
            </a:xfrm>
            <a:prstGeom prst="parallelogram">
              <a:avLst>
                <a:gd name="adj" fmla="val 71655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FB9392A-3FD5-97E2-EE55-930759EDD890}"/>
                </a:ext>
              </a:extLst>
            </p:cNvPr>
            <p:cNvSpPr/>
            <p:nvPr/>
          </p:nvSpPr>
          <p:spPr>
            <a:xfrm>
              <a:off x="5717900" y="2061316"/>
              <a:ext cx="182880" cy="1826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513F594-A0C4-2FC0-46B9-DA83F8AF93CE}"/>
                </a:ext>
              </a:extLst>
            </p:cNvPr>
            <p:cNvSpPr/>
            <p:nvPr/>
          </p:nvSpPr>
          <p:spPr>
            <a:xfrm>
              <a:off x="2829997" y="5150894"/>
              <a:ext cx="254953" cy="2430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94F5BCF-6D5B-EC72-ECD1-EAE2779AF580}"/>
                </a:ext>
              </a:extLst>
            </p:cNvPr>
            <p:cNvSpPr/>
            <p:nvPr/>
          </p:nvSpPr>
          <p:spPr>
            <a:xfrm>
              <a:off x="8571842" y="5217563"/>
              <a:ext cx="254953" cy="2430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008D8F2-4C6E-4338-5FFD-C58A9CAA6970}"/>
                </a:ext>
              </a:extLst>
            </p:cNvPr>
            <p:cNvSpPr/>
            <p:nvPr/>
          </p:nvSpPr>
          <p:spPr>
            <a:xfrm>
              <a:off x="6464526" y="288645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43B42F-E652-7844-13C1-ED0F4426815E}"/>
                </a:ext>
              </a:extLst>
            </p:cNvPr>
            <p:cNvSpPr/>
            <p:nvPr/>
          </p:nvSpPr>
          <p:spPr>
            <a:xfrm>
              <a:off x="7049758" y="352617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B9CC26-88A6-EE0C-FA6A-F8D0C82BB2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92545" y="5277930"/>
              <a:ext cx="5707170" cy="3889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566E5B-65E4-507B-2D90-8ED9D3AB2AA3}"/>
                </a:ext>
              </a:extLst>
            </p:cNvPr>
            <p:cNvSpPr txBox="1"/>
            <p:nvPr/>
          </p:nvSpPr>
          <p:spPr>
            <a:xfrm>
              <a:off x="3476337" y="4292638"/>
              <a:ext cx="405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>
                  <a:effectLst/>
                  <a:latin typeface="Source Sans Pro" panose="020B0503030403020204" pitchFamily="34" charset="0"/>
                </a:rPr>
                <a:t>⦻</a:t>
              </a:r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69BEE64-105B-D3D4-70C9-FBC5A4E490FE}"/>
                </a:ext>
              </a:extLst>
            </p:cNvPr>
            <p:cNvSpPr txBox="1"/>
            <p:nvPr/>
          </p:nvSpPr>
          <p:spPr>
            <a:xfrm>
              <a:off x="3621853" y="4520731"/>
              <a:ext cx="405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>
                  <a:effectLst/>
                  <a:latin typeface="Source Sans Pro" panose="020B0503030403020204" pitchFamily="34" charset="0"/>
                </a:rPr>
                <a:t>⦻</a:t>
              </a:r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92D536-3C33-BA45-22E7-3BB7D88E57A0}"/>
                </a:ext>
              </a:extLst>
            </p:cNvPr>
            <p:cNvSpPr txBox="1"/>
            <p:nvPr/>
          </p:nvSpPr>
          <p:spPr>
            <a:xfrm>
              <a:off x="3753458" y="4714197"/>
              <a:ext cx="3556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>
                  <a:effectLst/>
                  <a:latin typeface="Source Sans Pro" panose="020B0503030403020204" pitchFamily="34" charset="0"/>
                </a:rPr>
                <a:t>⦻</a:t>
              </a:r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CB384D5-6C06-5DD0-98A0-B293851CE702}"/>
                </a:ext>
              </a:extLst>
            </p:cNvPr>
            <p:cNvSpPr txBox="1"/>
            <p:nvPr/>
          </p:nvSpPr>
          <p:spPr>
            <a:xfrm>
              <a:off x="4024306" y="5093474"/>
              <a:ext cx="405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>
                  <a:effectLst/>
                  <a:latin typeface="Source Sans Pro" panose="020B0503030403020204" pitchFamily="34" charset="0"/>
                </a:rPr>
                <a:t>⦻</a:t>
              </a:r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6DECEDC-A82D-6F00-D313-B6562EE30559}"/>
                </a:ext>
              </a:extLst>
            </p:cNvPr>
            <p:cNvSpPr txBox="1"/>
            <p:nvPr/>
          </p:nvSpPr>
          <p:spPr>
            <a:xfrm>
              <a:off x="7281414" y="5108739"/>
              <a:ext cx="405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>
                  <a:effectLst/>
                  <a:latin typeface="Source Sans Pro" panose="020B0503030403020204" pitchFamily="34" charset="0"/>
                </a:rPr>
                <a:t>⦻</a:t>
              </a:r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F64CEE4-8B42-75BF-14EE-CE1C3BF93F72}"/>
                </a:ext>
              </a:extLst>
            </p:cNvPr>
            <p:cNvSpPr txBox="1"/>
            <p:nvPr/>
          </p:nvSpPr>
          <p:spPr>
            <a:xfrm>
              <a:off x="7818881" y="4380489"/>
              <a:ext cx="405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>
                  <a:effectLst/>
                  <a:latin typeface="Source Sans Pro" panose="020B0503030403020204" pitchFamily="34" charset="0"/>
                </a:rPr>
                <a:t>⦻</a:t>
              </a:r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A565A24-6DCA-5D2C-EF92-1E6720184CCD}"/>
                </a:ext>
              </a:extLst>
            </p:cNvPr>
            <p:cNvSpPr txBox="1"/>
            <p:nvPr/>
          </p:nvSpPr>
          <p:spPr>
            <a:xfrm flipH="1">
              <a:off x="5669554" y="1659575"/>
              <a:ext cx="448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EB29374-E57A-4773-D15A-0833BB2B1BFD}"/>
                </a:ext>
              </a:extLst>
            </p:cNvPr>
            <p:cNvSpPr txBox="1"/>
            <p:nvPr/>
          </p:nvSpPr>
          <p:spPr>
            <a:xfrm flipH="1">
              <a:off x="6355516" y="2428181"/>
              <a:ext cx="448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C9DEB9-EC53-C8D0-E327-AD8CFEEDED5B}"/>
                </a:ext>
              </a:extLst>
            </p:cNvPr>
            <p:cNvSpPr txBox="1"/>
            <p:nvPr/>
          </p:nvSpPr>
          <p:spPr>
            <a:xfrm flipH="1">
              <a:off x="6981491" y="3167582"/>
              <a:ext cx="448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EC9413-F162-70F3-E7EB-327BCBD4CAED}"/>
                </a:ext>
              </a:extLst>
            </p:cNvPr>
            <p:cNvSpPr txBox="1"/>
            <p:nvPr/>
          </p:nvSpPr>
          <p:spPr>
            <a:xfrm>
              <a:off x="6981491" y="165957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F42492-97A1-BCD4-67C9-889DA56B3C06}"/>
                </a:ext>
              </a:extLst>
            </p:cNvPr>
            <p:cNvSpPr txBox="1"/>
            <p:nvPr/>
          </p:nvSpPr>
          <p:spPr>
            <a:xfrm>
              <a:off x="2692110" y="349534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841E60-7882-3B1B-8C8D-9F8BD29E8DDF}"/>
                </a:ext>
              </a:extLst>
            </p:cNvPr>
            <p:cNvSpPr txBox="1"/>
            <p:nvPr/>
          </p:nvSpPr>
          <p:spPr>
            <a:xfrm>
              <a:off x="8598429" y="3452869"/>
              <a:ext cx="342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7F4991D-1A0C-C60B-4A0D-2E3EE80DE9BC}"/>
                  </a:ext>
                </a:extLst>
              </p:cNvPr>
              <p:cNvSpPr txBox="1"/>
              <p:nvPr/>
            </p:nvSpPr>
            <p:spPr>
              <a:xfrm>
                <a:off x="776074" y="1007932"/>
                <a:ext cx="4769320" cy="1837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______</m:t>
                    </m:r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acc>
                  </m:oMath>
                </a14:m>
                <a:endParaRPr lang="en-US" sz="2800" baseline="-25000"/>
              </a:p>
              <a:p>
                <a:pPr marL="285750" indent="-285750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______</m:t>
                    </m:r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endParaRPr lang="en-US" sz="2800" baseline="-25000"/>
              </a:p>
              <a:p>
                <a:pPr marL="285750" indent="-285750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______</m:t>
                    </m:r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endParaRPr lang="en-US" sz="2800" baseline="-25000"/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sz="2800" baseline="-2500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7F4991D-1A0C-C60B-4A0D-2E3EE80DE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74" y="1007932"/>
                <a:ext cx="4769320" cy="18374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Graphic 45">
            <a:extLst>
              <a:ext uri="{FF2B5EF4-FFF2-40B4-BE49-F238E27FC236}">
                <a16:creationId xmlns:a16="http://schemas.microsoft.com/office/drawing/2014/main" id="{52CC6BF5-60C5-DB45-C7D4-0417564008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5903" y="2558593"/>
            <a:ext cx="833086" cy="1353765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53C9CA73-E0CE-99B7-EBF9-D46C0A9D7216}"/>
              </a:ext>
            </a:extLst>
          </p:cNvPr>
          <p:cNvSpPr txBox="1"/>
          <p:nvPr/>
        </p:nvSpPr>
        <p:spPr>
          <a:xfrm>
            <a:off x="4776808" y="5173761"/>
            <a:ext cx="38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</a:t>
            </a:r>
            <a:r>
              <a:rPr 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FC07BDC-6895-7E36-ACE1-4F910A0499AB}"/>
              </a:ext>
            </a:extLst>
          </p:cNvPr>
          <p:cNvSpPr txBox="1"/>
          <p:nvPr/>
        </p:nvSpPr>
        <p:spPr>
          <a:xfrm>
            <a:off x="11157040" y="5286513"/>
            <a:ext cx="48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</a:t>
            </a:r>
            <a:r>
              <a:rPr lang="en-US" baseline="-2500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519581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4A91-C781-0152-52AE-8493F87B6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Epipolar</a:t>
            </a:r>
            <a:r>
              <a:rPr lang="en-US"/>
              <a:t> Constraint on P</a:t>
            </a:r>
            <a:r>
              <a:rPr lang="en-US" baseline="-25000"/>
              <a:t>1</a:t>
            </a:r>
            <a:r>
              <a:rPr lang="en-US"/>
              <a:t> and P</a:t>
            </a:r>
            <a:r>
              <a:rPr lang="en-US" baseline="-25000"/>
              <a:t>2  </a:t>
            </a:r>
            <a:r>
              <a:rPr lang="en-US"/>
              <a:t>(coplanar)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5A84EA-CBDF-C8E5-FC52-0826763BE190}"/>
              </a:ext>
            </a:extLst>
          </p:cNvPr>
          <p:cNvGrpSpPr/>
          <p:nvPr/>
        </p:nvGrpSpPr>
        <p:grpSpPr>
          <a:xfrm>
            <a:off x="5022355" y="1718569"/>
            <a:ext cx="6411433" cy="4115515"/>
            <a:chOff x="2692110" y="1659575"/>
            <a:chExt cx="6411433" cy="411551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77C0571-6DCF-7144-BC7E-7B3A4BDDAE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76337" y="4100052"/>
              <a:ext cx="682297" cy="1160958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E8EAEED-BC5D-C515-3CB1-309D6E6DD4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06233" y="1672159"/>
              <a:ext cx="3697310" cy="410293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8B3B107-72F4-CF2D-8384-806A5EC7EF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3395" y="1703850"/>
              <a:ext cx="3265405" cy="357606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604A016-6890-155E-DF79-45DE9B3E70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5715" y="2481029"/>
              <a:ext cx="4322031" cy="279690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B509202-1CF4-ED09-07EF-3C45800320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9934" y="3382616"/>
              <a:ext cx="4714200" cy="1878394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A6D15EE9-1CAD-23DD-1CF9-EB3724A952CA}"/>
                </a:ext>
              </a:extLst>
            </p:cNvPr>
            <p:cNvSpPr/>
            <p:nvPr/>
          </p:nvSpPr>
          <p:spPr>
            <a:xfrm rot="5400000">
              <a:off x="2365027" y="3650904"/>
              <a:ext cx="2374069" cy="1716023"/>
            </a:xfrm>
            <a:prstGeom prst="parallelogram">
              <a:avLst>
                <a:gd name="adj" fmla="val 71655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9D1E4E8B-54B4-8260-41CF-2BBBA76C0D02}"/>
                </a:ext>
              </a:extLst>
            </p:cNvPr>
            <p:cNvSpPr/>
            <p:nvPr/>
          </p:nvSpPr>
          <p:spPr>
            <a:xfrm rot="16200000" flipH="1">
              <a:off x="6870352" y="3650904"/>
              <a:ext cx="2374069" cy="1716023"/>
            </a:xfrm>
            <a:prstGeom prst="parallelogram">
              <a:avLst>
                <a:gd name="adj" fmla="val 71655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FB9392A-3FD5-97E2-EE55-930759EDD890}"/>
                </a:ext>
              </a:extLst>
            </p:cNvPr>
            <p:cNvSpPr/>
            <p:nvPr/>
          </p:nvSpPr>
          <p:spPr>
            <a:xfrm>
              <a:off x="5717900" y="2061316"/>
              <a:ext cx="182880" cy="1826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513F594-A0C4-2FC0-46B9-DA83F8AF93CE}"/>
                </a:ext>
              </a:extLst>
            </p:cNvPr>
            <p:cNvSpPr/>
            <p:nvPr/>
          </p:nvSpPr>
          <p:spPr>
            <a:xfrm>
              <a:off x="2829997" y="5150894"/>
              <a:ext cx="254953" cy="2430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94F5BCF-6D5B-EC72-ECD1-EAE2779AF580}"/>
                </a:ext>
              </a:extLst>
            </p:cNvPr>
            <p:cNvSpPr/>
            <p:nvPr/>
          </p:nvSpPr>
          <p:spPr>
            <a:xfrm>
              <a:off x="8571842" y="5217563"/>
              <a:ext cx="254953" cy="2430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008D8F2-4C6E-4338-5FFD-C58A9CAA6970}"/>
                </a:ext>
              </a:extLst>
            </p:cNvPr>
            <p:cNvSpPr/>
            <p:nvPr/>
          </p:nvSpPr>
          <p:spPr>
            <a:xfrm>
              <a:off x="6464526" y="288645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43B42F-E652-7844-13C1-ED0F4426815E}"/>
                </a:ext>
              </a:extLst>
            </p:cNvPr>
            <p:cNvSpPr/>
            <p:nvPr/>
          </p:nvSpPr>
          <p:spPr>
            <a:xfrm>
              <a:off x="7049758" y="352617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B9CC26-88A6-EE0C-FA6A-F8D0C82BB2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92545" y="5277930"/>
              <a:ext cx="5707170" cy="3889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566E5B-65E4-507B-2D90-8ED9D3AB2AA3}"/>
                </a:ext>
              </a:extLst>
            </p:cNvPr>
            <p:cNvSpPr txBox="1"/>
            <p:nvPr/>
          </p:nvSpPr>
          <p:spPr>
            <a:xfrm>
              <a:off x="3476337" y="4292638"/>
              <a:ext cx="405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>
                  <a:effectLst/>
                  <a:latin typeface="Source Sans Pro" panose="020B0503030403020204" pitchFamily="34" charset="0"/>
                </a:rPr>
                <a:t>⦻</a:t>
              </a:r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69BEE64-105B-D3D4-70C9-FBC5A4E490FE}"/>
                </a:ext>
              </a:extLst>
            </p:cNvPr>
            <p:cNvSpPr txBox="1"/>
            <p:nvPr/>
          </p:nvSpPr>
          <p:spPr>
            <a:xfrm>
              <a:off x="3621853" y="4520731"/>
              <a:ext cx="405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>
                  <a:effectLst/>
                  <a:latin typeface="Source Sans Pro" panose="020B0503030403020204" pitchFamily="34" charset="0"/>
                </a:rPr>
                <a:t>⦻</a:t>
              </a:r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92D536-3C33-BA45-22E7-3BB7D88E57A0}"/>
                </a:ext>
              </a:extLst>
            </p:cNvPr>
            <p:cNvSpPr txBox="1"/>
            <p:nvPr/>
          </p:nvSpPr>
          <p:spPr>
            <a:xfrm>
              <a:off x="3753458" y="4714197"/>
              <a:ext cx="3556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>
                  <a:effectLst/>
                  <a:latin typeface="Source Sans Pro" panose="020B0503030403020204" pitchFamily="34" charset="0"/>
                </a:rPr>
                <a:t>⦻</a:t>
              </a:r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CB384D5-6C06-5DD0-98A0-B293851CE702}"/>
                </a:ext>
              </a:extLst>
            </p:cNvPr>
            <p:cNvSpPr txBox="1"/>
            <p:nvPr/>
          </p:nvSpPr>
          <p:spPr>
            <a:xfrm>
              <a:off x="4024306" y="5093474"/>
              <a:ext cx="405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>
                  <a:effectLst/>
                  <a:latin typeface="Source Sans Pro" panose="020B0503030403020204" pitchFamily="34" charset="0"/>
                </a:rPr>
                <a:t>⦻</a:t>
              </a:r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6DECEDC-A82D-6F00-D313-B6562EE30559}"/>
                </a:ext>
              </a:extLst>
            </p:cNvPr>
            <p:cNvSpPr txBox="1"/>
            <p:nvPr/>
          </p:nvSpPr>
          <p:spPr>
            <a:xfrm>
              <a:off x="7281414" y="5108739"/>
              <a:ext cx="405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>
                  <a:effectLst/>
                  <a:latin typeface="Source Sans Pro" panose="020B0503030403020204" pitchFamily="34" charset="0"/>
                </a:rPr>
                <a:t>⦻</a:t>
              </a:r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F64CEE4-8B42-75BF-14EE-CE1C3BF93F72}"/>
                </a:ext>
              </a:extLst>
            </p:cNvPr>
            <p:cNvSpPr txBox="1"/>
            <p:nvPr/>
          </p:nvSpPr>
          <p:spPr>
            <a:xfrm>
              <a:off x="7818881" y="4380489"/>
              <a:ext cx="405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>
                  <a:effectLst/>
                  <a:latin typeface="Source Sans Pro" panose="020B0503030403020204" pitchFamily="34" charset="0"/>
                </a:rPr>
                <a:t>⦻</a:t>
              </a:r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A565A24-6DCA-5D2C-EF92-1E6720184CCD}"/>
                </a:ext>
              </a:extLst>
            </p:cNvPr>
            <p:cNvSpPr txBox="1"/>
            <p:nvPr/>
          </p:nvSpPr>
          <p:spPr>
            <a:xfrm flipH="1">
              <a:off x="5669554" y="1659575"/>
              <a:ext cx="448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EB29374-E57A-4773-D15A-0833BB2B1BFD}"/>
                </a:ext>
              </a:extLst>
            </p:cNvPr>
            <p:cNvSpPr txBox="1"/>
            <p:nvPr/>
          </p:nvSpPr>
          <p:spPr>
            <a:xfrm flipH="1">
              <a:off x="6355516" y="2428181"/>
              <a:ext cx="448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C9DEB9-EC53-C8D0-E327-AD8CFEEDED5B}"/>
                </a:ext>
              </a:extLst>
            </p:cNvPr>
            <p:cNvSpPr txBox="1"/>
            <p:nvPr/>
          </p:nvSpPr>
          <p:spPr>
            <a:xfrm flipH="1">
              <a:off x="6981491" y="3167582"/>
              <a:ext cx="448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EC9413-F162-70F3-E7EB-327BCBD4CAED}"/>
                </a:ext>
              </a:extLst>
            </p:cNvPr>
            <p:cNvSpPr txBox="1"/>
            <p:nvPr/>
          </p:nvSpPr>
          <p:spPr>
            <a:xfrm>
              <a:off x="6981491" y="165957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F42492-97A1-BCD4-67C9-889DA56B3C06}"/>
                </a:ext>
              </a:extLst>
            </p:cNvPr>
            <p:cNvSpPr txBox="1"/>
            <p:nvPr/>
          </p:nvSpPr>
          <p:spPr>
            <a:xfrm>
              <a:off x="2692110" y="349534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841E60-7882-3B1B-8C8D-9F8BD29E8DDF}"/>
                </a:ext>
              </a:extLst>
            </p:cNvPr>
            <p:cNvSpPr txBox="1"/>
            <p:nvPr/>
          </p:nvSpPr>
          <p:spPr>
            <a:xfrm>
              <a:off x="8598429" y="3452869"/>
              <a:ext cx="342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7F4991D-1A0C-C60B-4A0D-2E3EE80DE9BC}"/>
                  </a:ext>
                </a:extLst>
              </p:cNvPr>
              <p:cNvSpPr txBox="1"/>
              <p:nvPr/>
            </p:nvSpPr>
            <p:spPr>
              <a:xfrm>
                <a:off x="776074" y="1007932"/>
                <a:ext cx="4769320" cy="1064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______</m:t>
                    </m:r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endParaRPr lang="en-US" sz="2800" baseline="-25000"/>
              </a:p>
              <a:p>
                <a:pPr marL="285750" indent="-285750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aseline="-25000" dirty="0"/>
                      <m:t>_____</m:t>
                    </m:r>
                  </m:oMath>
                </a14:m>
                <a:endParaRPr lang="en-US" sz="2800" baseline="-2500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7F4991D-1A0C-C60B-4A0D-2E3EE80DE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74" y="1007932"/>
                <a:ext cx="4769320" cy="10642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Graphic 45">
            <a:extLst>
              <a:ext uri="{FF2B5EF4-FFF2-40B4-BE49-F238E27FC236}">
                <a16:creationId xmlns:a16="http://schemas.microsoft.com/office/drawing/2014/main" id="{52CC6BF5-60C5-DB45-C7D4-0417564008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5903" y="2558593"/>
            <a:ext cx="833086" cy="13537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D080A5D-C919-5F7B-1CB6-453FFA6A23E4}"/>
                  </a:ext>
                </a:extLst>
              </p:cNvPr>
              <p:cNvSpPr txBox="1"/>
              <p:nvPr/>
            </p:nvSpPr>
            <p:spPr>
              <a:xfrm>
                <a:off x="820299" y="2343873"/>
                <a:ext cx="5567550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         </m:t>
                        </m:r>
                      </m:e>
                    </m:acc>
                    <m:r>
                      <a:rPr lang="en-US" sz="36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/>
                  <a:t>___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          </m:t>
                        </m:r>
                      </m:e>
                    </m:acc>
                    <m:r>
                      <a:rPr lang="en-US" sz="36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/>
                  <a:t>___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          </m:t>
                        </m:r>
                      </m:e>
                    </m:acc>
                    <m:r>
                      <a:rPr lang="en-US" sz="36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/>
                  <a:t>= 0</a:t>
                </a:r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D080A5D-C919-5F7B-1CB6-453FFA6A2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99" y="2343873"/>
                <a:ext cx="5567550" cy="646331"/>
              </a:xfrm>
              <a:prstGeom prst="rect">
                <a:avLst/>
              </a:prstGeom>
              <a:blipFill>
                <a:blip r:embed="rId6"/>
                <a:stretch>
                  <a:fillRect t="-12844" r="-2186" b="-321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5713F8EC-9AC4-B339-9787-6828DC9077EB}"/>
              </a:ext>
            </a:extLst>
          </p:cNvPr>
          <p:cNvSpPr txBox="1"/>
          <p:nvPr/>
        </p:nvSpPr>
        <p:spPr>
          <a:xfrm>
            <a:off x="4776808" y="5173761"/>
            <a:ext cx="38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</a:t>
            </a:r>
            <a:r>
              <a:rPr 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20EA5C-618A-7483-A6B2-D15B460C8CE6}"/>
              </a:ext>
            </a:extLst>
          </p:cNvPr>
          <p:cNvSpPr txBox="1"/>
          <p:nvPr/>
        </p:nvSpPr>
        <p:spPr>
          <a:xfrm>
            <a:off x="11157040" y="5286513"/>
            <a:ext cx="48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</a:t>
            </a:r>
            <a:r>
              <a:rPr lang="en-US" baseline="-2500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5868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455262-6DCC-19B2-33EB-BD3AB64D5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172638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48F9F-940C-E1EA-A8B5-3467C6748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Derive the </a:t>
            </a:r>
            <a:r>
              <a:rPr lang="en-US" err="1"/>
              <a:t>epipolar</a:t>
            </a:r>
            <a:r>
              <a:rPr lang="en-US"/>
              <a:t> constraint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BAC11E-D98B-A24B-8CCF-8BFB20FC178B}"/>
                  </a:ext>
                </a:extLst>
              </p:cNvPr>
              <p:cNvSpPr txBox="1"/>
              <p:nvPr/>
            </p:nvSpPr>
            <p:spPr>
              <a:xfrm>
                <a:off x="4686904" y="4029055"/>
                <a:ext cx="3393878" cy="7172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acc>
                    <m:r>
                      <a:rPr lang="en-US" sz="36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/>
                  <a:t>___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sz="36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/>
                  <a:t>= 0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BAC11E-D98B-A24B-8CCF-8BFB20FC1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904" y="4029055"/>
                <a:ext cx="3393878" cy="717248"/>
              </a:xfrm>
              <a:prstGeom prst="rect">
                <a:avLst/>
              </a:prstGeom>
              <a:blipFill>
                <a:blip r:embed="rId3"/>
                <a:stretch>
                  <a:fillRect t="-3390" r="-3411" b="-313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A9625E4-F35D-7A87-1938-43C034CD881D}"/>
                  </a:ext>
                </a:extLst>
              </p:cNvPr>
              <p:cNvSpPr txBox="1"/>
              <p:nvPr/>
            </p:nvSpPr>
            <p:spPr>
              <a:xfrm>
                <a:off x="2910356" y="2301751"/>
                <a:ext cx="5333896" cy="7172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sz="36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/>
                  <a:t>___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sz="36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/>
                  <a:t>___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sz="36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/>
                  <a:t>= 0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A9625E4-F35D-7A87-1938-43C034CD8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356" y="2301751"/>
                <a:ext cx="5333896" cy="717248"/>
              </a:xfrm>
              <a:prstGeom prst="rect">
                <a:avLst/>
              </a:prstGeom>
              <a:blipFill>
                <a:blip r:embed="rId4"/>
                <a:stretch>
                  <a:fillRect t="-3419" r="-1943" b="-324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059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48F9F-940C-E1EA-A8B5-3467C6748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Must use the same coordinate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B2BE-53DB-CCF9-12AF-55B1184051E1}"/>
                  </a:ext>
                </a:extLst>
              </p:cNvPr>
              <p:cNvSpPr txBox="1"/>
              <p:nvPr/>
            </p:nvSpPr>
            <p:spPr>
              <a:xfrm>
                <a:off x="3798629" y="1413912"/>
                <a:ext cx="3393878" cy="7172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acc>
                    <m:r>
                      <a:rPr lang="en-US" sz="36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/>
                  <a:t>___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sz="36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/>
                  <a:t>= 0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55B2BE-53DB-CCF9-12AF-55B118405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629" y="1413912"/>
                <a:ext cx="3393878" cy="717248"/>
              </a:xfrm>
              <a:prstGeom prst="rect">
                <a:avLst/>
              </a:prstGeom>
              <a:blipFill>
                <a:blip r:embed="rId3"/>
                <a:stretch>
                  <a:fillRect t="-3390" r="-3591" b="-313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6EFA9E-6704-6F9C-F540-D0A900613E55}"/>
                  </a:ext>
                </a:extLst>
              </p:cNvPr>
              <p:cNvSpPr txBox="1"/>
              <p:nvPr/>
            </p:nvSpPr>
            <p:spPr>
              <a:xfrm>
                <a:off x="3798629" y="2728709"/>
                <a:ext cx="3393878" cy="7172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acc>
                    <m:r>
                      <a:rPr lang="en-US" sz="36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/>
                  <a:t>___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sz="36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/>
                  <a:t>= 0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6EFA9E-6704-6F9C-F540-D0A900613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629" y="2728709"/>
                <a:ext cx="3393878" cy="717248"/>
              </a:xfrm>
              <a:prstGeom prst="rect">
                <a:avLst/>
              </a:prstGeom>
              <a:blipFill>
                <a:blip r:embed="rId4"/>
                <a:stretch>
                  <a:fillRect t="-3419" r="-3591" b="-324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F341C4-1C2A-A0E8-02B5-B38E5D88690E}"/>
                  </a:ext>
                </a:extLst>
              </p:cNvPr>
              <p:cNvSpPr txBox="1"/>
              <p:nvPr/>
            </p:nvSpPr>
            <p:spPr>
              <a:xfrm>
                <a:off x="3798629" y="4132357"/>
                <a:ext cx="3393878" cy="7172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acc>
                    <m:r>
                      <a:rPr lang="en-US" sz="36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/>
                  <a:t>___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sz="36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/>
                  <a:t>= 0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F341C4-1C2A-A0E8-02B5-B38E5D886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629" y="4132357"/>
                <a:ext cx="3393878" cy="717248"/>
              </a:xfrm>
              <a:prstGeom prst="rect">
                <a:avLst/>
              </a:prstGeom>
              <a:blipFill>
                <a:blip r:embed="rId5"/>
                <a:stretch>
                  <a:fillRect t="-3390" r="-3591" b="-313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407408-63B4-DBE5-D41E-58BFA833FB26}"/>
                  </a:ext>
                </a:extLst>
              </p:cNvPr>
              <p:cNvSpPr txBox="1"/>
              <p:nvPr/>
            </p:nvSpPr>
            <p:spPr>
              <a:xfrm>
                <a:off x="3798629" y="5505158"/>
                <a:ext cx="3393878" cy="7172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acc>
                    <m:r>
                      <a:rPr lang="en-US" sz="36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/>
                  <a:t>___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sz="36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/>
                  <a:t>= 0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407408-63B4-DBE5-D41E-58BFA833F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629" y="5505158"/>
                <a:ext cx="3393878" cy="717248"/>
              </a:xfrm>
              <a:prstGeom prst="rect">
                <a:avLst/>
              </a:prstGeom>
              <a:blipFill>
                <a:blip r:embed="rId6"/>
                <a:stretch>
                  <a:fillRect t="-2542" r="-3591" b="-313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734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1181-6633-F1A0-B214-75EDE5E1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Connect the left and right views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45543B-82A0-92C7-01EE-D00AD15005A3}"/>
                  </a:ext>
                </a:extLst>
              </p:cNvPr>
              <p:cNvSpPr txBox="1"/>
              <p:nvPr/>
            </p:nvSpPr>
            <p:spPr>
              <a:xfrm>
                <a:off x="969460" y="1565851"/>
                <a:ext cx="4081567" cy="7172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acc>
                    <m:r>
                      <a:rPr lang="en-US" sz="36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/>
                  <a:t>______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sz="36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/>
                  <a:t>= 0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45543B-82A0-92C7-01EE-D00AD1500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60" y="1565851"/>
                <a:ext cx="4081567" cy="717248"/>
              </a:xfrm>
              <a:prstGeom prst="rect">
                <a:avLst/>
              </a:prstGeom>
              <a:blipFill>
                <a:blip r:embed="rId3"/>
                <a:stretch>
                  <a:fillRect t="-3390" r="-2836" b="-313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13056A-2CAC-08B7-1C8C-A6E9EB184820}"/>
                  </a:ext>
                </a:extLst>
              </p:cNvPr>
              <p:cNvSpPr txBox="1"/>
              <p:nvPr/>
            </p:nvSpPr>
            <p:spPr>
              <a:xfrm>
                <a:off x="6654992" y="1528206"/>
                <a:ext cx="3393878" cy="7172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acc>
                    <m:r>
                      <a:rPr lang="en-US" sz="36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/>
                  <a:t>___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sz="36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/>
                  <a:t>= 0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13056A-2CAC-08B7-1C8C-A6E9EB184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992" y="1528206"/>
                <a:ext cx="3393878" cy="717248"/>
              </a:xfrm>
              <a:prstGeom prst="rect">
                <a:avLst/>
              </a:prstGeom>
              <a:blipFill>
                <a:blip r:embed="rId4"/>
                <a:stretch>
                  <a:fillRect t="-3419" r="-3597" b="-324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D9B8A2-49A8-D151-8829-1ACAFD7E814A}"/>
                  </a:ext>
                </a:extLst>
              </p:cNvPr>
              <p:cNvSpPr txBox="1"/>
              <p:nvPr/>
            </p:nvSpPr>
            <p:spPr>
              <a:xfrm>
                <a:off x="6641383" y="4401894"/>
                <a:ext cx="3393878" cy="7172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acc>
                    <m:r>
                      <a:rPr lang="en-US" sz="36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/>
                  <a:t>___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sz="36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/>
                  <a:t>= 0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D9B8A2-49A8-D151-8829-1ACAFD7E8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383" y="4401894"/>
                <a:ext cx="3393878" cy="717248"/>
              </a:xfrm>
              <a:prstGeom prst="rect">
                <a:avLst/>
              </a:prstGeom>
              <a:blipFill>
                <a:blip r:embed="rId5"/>
                <a:stretch>
                  <a:fillRect t="-2542" r="-3591" b="-313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04F9551-277C-7F61-1CAC-CB9B36D0257B}"/>
                  </a:ext>
                </a:extLst>
              </p:cNvPr>
              <p:cNvSpPr txBox="1"/>
              <p:nvPr/>
            </p:nvSpPr>
            <p:spPr>
              <a:xfrm>
                <a:off x="920261" y="4458574"/>
                <a:ext cx="4081567" cy="7172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acc>
                    <m:r>
                      <a:rPr lang="en-US" sz="36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/>
                  <a:t>______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sz="36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/>
                  <a:t>= 0</a:t>
                </a: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04F9551-277C-7F61-1CAC-CB9B36D02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61" y="4458574"/>
                <a:ext cx="4081567" cy="717248"/>
              </a:xfrm>
              <a:prstGeom prst="rect">
                <a:avLst/>
              </a:prstGeom>
              <a:blipFill>
                <a:blip r:embed="rId6"/>
                <a:stretch>
                  <a:fillRect t="-2542" r="-2687" b="-313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447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arallelogram 310">
            <a:extLst>
              <a:ext uri="{FF2B5EF4-FFF2-40B4-BE49-F238E27FC236}">
                <a16:creationId xmlns:a16="http://schemas.microsoft.com/office/drawing/2014/main" id="{D684A319-E712-957D-8D92-591152005778}"/>
              </a:ext>
            </a:extLst>
          </p:cNvPr>
          <p:cNvSpPr/>
          <p:nvPr/>
        </p:nvSpPr>
        <p:spPr>
          <a:xfrm rot="3053705" flipH="1">
            <a:off x="8709564" y="2087770"/>
            <a:ext cx="2374069" cy="1716023"/>
          </a:xfrm>
          <a:prstGeom prst="parallelogram">
            <a:avLst>
              <a:gd name="adj" fmla="val 7165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5DF8C-646A-C523-CFDC-99A92F2B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Left camera coordinate system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8E3D20-EA81-C3E3-8C59-3DC3751E3964}"/>
              </a:ext>
            </a:extLst>
          </p:cNvPr>
          <p:cNvCxnSpPr>
            <a:cxnSpLocks/>
          </p:cNvCxnSpPr>
          <p:nvPr/>
        </p:nvCxnSpPr>
        <p:spPr>
          <a:xfrm rot="19480877" flipH="1" flipV="1">
            <a:off x="5114860" y="4641402"/>
            <a:ext cx="682297" cy="1160958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3CD674-AE13-69C4-3D2B-9E185C98AC60}"/>
              </a:ext>
            </a:extLst>
          </p:cNvPr>
          <p:cNvCxnSpPr>
            <a:cxnSpLocks/>
          </p:cNvCxnSpPr>
          <p:nvPr/>
        </p:nvCxnSpPr>
        <p:spPr>
          <a:xfrm rot="19480877" flipH="1" flipV="1">
            <a:off x="5858887" y="402383"/>
            <a:ext cx="3697310" cy="410293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6934E6-1D99-7FFD-86F6-2085EC32732B}"/>
              </a:ext>
            </a:extLst>
          </p:cNvPr>
          <p:cNvCxnSpPr>
            <a:cxnSpLocks/>
          </p:cNvCxnSpPr>
          <p:nvPr/>
        </p:nvCxnSpPr>
        <p:spPr>
          <a:xfrm rot="19480877" flipH="1">
            <a:off x="3763266" y="2019619"/>
            <a:ext cx="3265405" cy="357606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954F5F-01A8-A1F3-6275-BB6805CCCF70}"/>
              </a:ext>
            </a:extLst>
          </p:cNvPr>
          <p:cNvCxnSpPr>
            <a:cxnSpLocks/>
          </p:cNvCxnSpPr>
          <p:nvPr/>
        </p:nvCxnSpPr>
        <p:spPr>
          <a:xfrm rot="19480877" flipH="1">
            <a:off x="3908322" y="2407126"/>
            <a:ext cx="4322031" cy="279690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10B506D-CD84-BD83-61D6-BD1820AB4A9F}"/>
              </a:ext>
            </a:extLst>
          </p:cNvPr>
          <p:cNvSpPr/>
          <p:nvPr/>
        </p:nvSpPr>
        <p:spPr>
          <a:xfrm rot="3280877">
            <a:off x="3953186" y="4377288"/>
            <a:ext cx="2374069" cy="1716023"/>
          </a:xfrm>
          <a:prstGeom prst="parallelogram">
            <a:avLst>
              <a:gd name="adj" fmla="val 7165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C3BC3A-92A8-158B-9B9A-D14FBFEC3FC3}"/>
              </a:ext>
            </a:extLst>
          </p:cNvPr>
          <p:cNvSpPr/>
          <p:nvPr/>
        </p:nvSpPr>
        <p:spPr>
          <a:xfrm rot="19480877">
            <a:off x="5528378" y="1916390"/>
            <a:ext cx="182880" cy="1826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EAF9C8-6D91-6CE9-124D-BC2DC02E6CCA}"/>
              </a:ext>
            </a:extLst>
          </p:cNvPr>
          <p:cNvSpPr/>
          <p:nvPr/>
        </p:nvSpPr>
        <p:spPr>
          <a:xfrm rot="19480877">
            <a:off x="4968998" y="6080497"/>
            <a:ext cx="254953" cy="2430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C151D9-F4B4-96CB-D5F7-B01112B82D70}"/>
              </a:ext>
            </a:extLst>
          </p:cNvPr>
          <p:cNvSpPr/>
          <p:nvPr/>
        </p:nvSpPr>
        <p:spPr>
          <a:xfrm rot="19480877">
            <a:off x="6614690" y="2157991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71A85F-879F-5454-785F-6555A74D3887}"/>
              </a:ext>
            </a:extLst>
          </p:cNvPr>
          <p:cNvSpPr txBox="1"/>
          <p:nvPr/>
        </p:nvSpPr>
        <p:spPr>
          <a:xfrm rot="19480877">
            <a:off x="5022871" y="4951497"/>
            <a:ext cx="405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⦻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3FED17-52C6-8798-5D29-EC5F7345A607}"/>
              </a:ext>
            </a:extLst>
          </p:cNvPr>
          <p:cNvSpPr txBox="1"/>
          <p:nvPr/>
        </p:nvSpPr>
        <p:spPr>
          <a:xfrm rot="19480877">
            <a:off x="5273471" y="5053483"/>
            <a:ext cx="405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⦻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4B98FC-A844-DEF9-1C92-19F6703624CA}"/>
              </a:ext>
            </a:extLst>
          </p:cNvPr>
          <p:cNvSpPr txBox="1"/>
          <p:nvPr/>
        </p:nvSpPr>
        <p:spPr>
          <a:xfrm rot="19480877" flipH="1">
            <a:off x="5286239" y="1522701"/>
            <a:ext cx="44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BD473B-8227-D797-57E9-7F802A6D2A5C}"/>
              </a:ext>
            </a:extLst>
          </p:cNvPr>
          <p:cNvSpPr txBox="1"/>
          <p:nvPr/>
        </p:nvSpPr>
        <p:spPr>
          <a:xfrm rot="19480877" flipH="1">
            <a:off x="6290299" y="1753273"/>
            <a:ext cx="44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393F4C-F7E2-3E1B-11BB-B5C07B1E125A}"/>
              </a:ext>
            </a:extLst>
          </p:cNvPr>
          <p:cNvSpPr txBox="1"/>
          <p:nvPr/>
        </p:nvSpPr>
        <p:spPr>
          <a:xfrm rot="19480877">
            <a:off x="6380947" y="840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F0F3E7-2190-A72A-8F64-06089AD52D80}"/>
              </a:ext>
            </a:extLst>
          </p:cNvPr>
          <p:cNvSpPr txBox="1"/>
          <p:nvPr/>
        </p:nvSpPr>
        <p:spPr>
          <a:xfrm>
            <a:off x="3930096" y="47796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692FD9E-AE42-8805-5422-FC5C4A932B1B}"/>
              </a:ext>
            </a:extLst>
          </p:cNvPr>
          <p:cNvSpPr txBox="1"/>
          <p:nvPr/>
        </p:nvSpPr>
        <p:spPr>
          <a:xfrm>
            <a:off x="4498321" y="6060558"/>
            <a:ext cx="38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</a:t>
            </a:r>
            <a:r>
              <a:rPr 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18C4DEC5-BC60-E997-09C0-52961EB2B291}"/>
              </a:ext>
            </a:extLst>
          </p:cNvPr>
          <p:cNvSpPr/>
          <p:nvPr/>
        </p:nvSpPr>
        <p:spPr>
          <a:xfrm rot="2183008">
            <a:off x="10490393" y="3009133"/>
            <a:ext cx="254953" cy="2430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0ADADE9-C14C-BE38-926A-46296B0CB77E}"/>
              </a:ext>
            </a:extLst>
          </p:cNvPr>
          <p:cNvSpPr txBox="1"/>
          <p:nvPr/>
        </p:nvSpPr>
        <p:spPr>
          <a:xfrm>
            <a:off x="10863804" y="3060822"/>
            <a:ext cx="48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</a:t>
            </a:r>
            <a:r>
              <a:rPr lang="en-US" baseline="-25000"/>
              <a:t>r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3353A7D3-79CE-7D7F-724E-7B718D2BF570}"/>
              </a:ext>
            </a:extLst>
          </p:cNvPr>
          <p:cNvSpPr txBox="1"/>
          <p:nvPr/>
        </p:nvSpPr>
        <p:spPr>
          <a:xfrm>
            <a:off x="9276402" y="3259011"/>
            <a:ext cx="28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</a:t>
            </a:r>
          </a:p>
        </p:txBody>
      </p:sp>
      <p:pic>
        <p:nvPicPr>
          <p:cNvPr id="413" name="Graphic 412">
            <a:extLst>
              <a:ext uri="{FF2B5EF4-FFF2-40B4-BE49-F238E27FC236}">
                <a16:creationId xmlns:a16="http://schemas.microsoft.com/office/drawing/2014/main" id="{37935054-F4DD-1E85-8AB2-37C29121B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74941" y="1173891"/>
            <a:ext cx="1293745" cy="20826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93EC6352-B370-02E0-ADFE-F88558BC9778}"/>
                  </a:ext>
                </a:extLst>
              </p:cNvPr>
              <p:cNvSpPr txBox="1"/>
              <p:nvPr/>
            </p:nvSpPr>
            <p:spPr>
              <a:xfrm>
                <a:off x="909755" y="1714513"/>
                <a:ext cx="2872902" cy="72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sz="36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/>
                  <a:t>=______</a:t>
                </a:r>
              </a:p>
            </p:txBody>
          </p:sp>
        </mc:Choice>
        <mc:Fallback xmlns=""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93EC6352-B370-02E0-ADFE-F88558BC9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55" y="1714513"/>
                <a:ext cx="2872902" cy="728276"/>
              </a:xfrm>
              <a:prstGeom prst="rect">
                <a:avLst/>
              </a:prstGeom>
              <a:blipFill>
                <a:blip r:embed="rId5"/>
                <a:stretch>
                  <a:fillRect t="-2500" r="-3390" b="-29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B0A019D7-E49E-1E67-FA1C-4DE723FE0841}"/>
                  </a:ext>
                </a:extLst>
              </p:cNvPr>
              <p:cNvSpPr txBox="1"/>
              <p:nvPr/>
            </p:nvSpPr>
            <p:spPr>
              <a:xfrm>
                <a:off x="891064" y="3461869"/>
                <a:ext cx="2910284" cy="7172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sz="36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/>
                  <a:t>=______</a:t>
                </a:r>
              </a:p>
            </p:txBody>
          </p:sp>
        </mc:Choice>
        <mc:Fallback xmlns=""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B0A019D7-E49E-1E67-FA1C-4DE723FE0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64" y="3461869"/>
                <a:ext cx="2910284" cy="717248"/>
              </a:xfrm>
              <a:prstGeom prst="rect">
                <a:avLst/>
              </a:prstGeom>
              <a:blipFill>
                <a:blip r:embed="rId6"/>
                <a:stretch>
                  <a:fillRect t="-3390" r="-2510" b="-313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255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DF8C-646A-C523-CFDC-99A92F2B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Right camera coordinate system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0DAE051-D026-86C6-8163-3EF6E201CC8C}"/>
              </a:ext>
            </a:extLst>
          </p:cNvPr>
          <p:cNvCxnSpPr>
            <a:cxnSpLocks/>
          </p:cNvCxnSpPr>
          <p:nvPr/>
        </p:nvCxnSpPr>
        <p:spPr>
          <a:xfrm rot="2183008" flipH="1" flipV="1">
            <a:off x="4598031" y="2058374"/>
            <a:ext cx="3697310" cy="410293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1FE9E315-D929-0B6D-B055-0FD45E47372B}"/>
              </a:ext>
            </a:extLst>
          </p:cNvPr>
          <p:cNvSpPr/>
          <p:nvPr/>
        </p:nvSpPr>
        <p:spPr>
          <a:xfrm rot="3216992">
            <a:off x="5439891" y="4360070"/>
            <a:ext cx="2374069" cy="1716023"/>
          </a:xfrm>
          <a:prstGeom prst="parallelogram">
            <a:avLst>
              <a:gd name="adj" fmla="val 7165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4F003A3-A913-1FAE-B2BE-17756452325F}"/>
              </a:ext>
            </a:extLst>
          </p:cNvPr>
          <p:cNvSpPr/>
          <p:nvPr/>
        </p:nvSpPr>
        <p:spPr>
          <a:xfrm rot="2183008">
            <a:off x="6123380" y="1896294"/>
            <a:ext cx="182880" cy="1826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2D43923-661D-0D95-6941-4E043E4CB506}"/>
              </a:ext>
            </a:extLst>
          </p:cNvPr>
          <p:cNvSpPr/>
          <p:nvPr/>
        </p:nvSpPr>
        <p:spPr>
          <a:xfrm rot="2183008">
            <a:off x="6523791" y="6145682"/>
            <a:ext cx="254953" cy="2430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62D1544-2F7B-37B8-16E0-E4EA054A9DD1}"/>
              </a:ext>
            </a:extLst>
          </p:cNvPr>
          <p:cNvSpPr/>
          <p:nvPr/>
        </p:nvSpPr>
        <p:spPr>
          <a:xfrm rot="2183008">
            <a:off x="6234928" y="3003444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8AEE0D3-CB40-58E9-43E7-345E8AEFAF93}"/>
              </a:ext>
            </a:extLst>
          </p:cNvPr>
          <p:cNvSpPr txBox="1"/>
          <p:nvPr/>
        </p:nvSpPr>
        <p:spPr>
          <a:xfrm rot="2183008">
            <a:off x="6362061" y="5057386"/>
            <a:ext cx="405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⦻</a:t>
            </a:r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EE5D0CB-F9DC-3182-0B31-E13ECD0BD5B6}"/>
              </a:ext>
            </a:extLst>
          </p:cNvPr>
          <p:cNvSpPr txBox="1"/>
          <p:nvPr/>
        </p:nvSpPr>
        <p:spPr>
          <a:xfrm flipH="1">
            <a:off x="6241542" y="1604644"/>
            <a:ext cx="44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9D5ADA3-64CA-A4CF-4626-282BCFB4A85D}"/>
              </a:ext>
            </a:extLst>
          </p:cNvPr>
          <p:cNvSpPr txBox="1"/>
          <p:nvPr/>
        </p:nvSpPr>
        <p:spPr>
          <a:xfrm flipH="1">
            <a:off x="6337859" y="2630326"/>
            <a:ext cx="44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3CA9D6B-1A1B-44A4-0692-3E09361FE8F2}"/>
              </a:ext>
            </a:extLst>
          </p:cNvPr>
          <p:cNvSpPr txBox="1"/>
          <p:nvPr/>
        </p:nvSpPr>
        <p:spPr>
          <a:xfrm>
            <a:off x="5565702" y="4729177"/>
            <a:ext cx="28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2BC77AD-F836-C2D0-047E-2388A44642EF}"/>
              </a:ext>
            </a:extLst>
          </p:cNvPr>
          <p:cNvSpPr txBox="1"/>
          <p:nvPr/>
        </p:nvSpPr>
        <p:spPr>
          <a:xfrm>
            <a:off x="6897202" y="6197371"/>
            <a:ext cx="48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</a:t>
            </a:r>
            <a:r>
              <a:rPr lang="en-US" baseline="-2500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2CF09E4-DB8D-D062-AD92-463D4753F79F}"/>
                  </a:ext>
                </a:extLst>
              </p:cNvPr>
              <p:cNvSpPr txBox="1"/>
              <p:nvPr/>
            </p:nvSpPr>
            <p:spPr>
              <a:xfrm>
                <a:off x="909755" y="1714513"/>
                <a:ext cx="2872902" cy="7172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sz="36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/>
                  <a:t>=______</a:t>
                </a: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2CF09E4-DB8D-D062-AD92-463D4753F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55" y="1714513"/>
                <a:ext cx="2872902" cy="717248"/>
              </a:xfrm>
              <a:prstGeom prst="rect">
                <a:avLst/>
              </a:prstGeom>
              <a:blipFill>
                <a:blip r:embed="rId3"/>
                <a:stretch>
                  <a:fillRect t="-2542" r="-5085" b="-313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F0C5F62-11D1-E50F-A1EB-CFA757AC4F12}"/>
                  </a:ext>
                </a:extLst>
              </p:cNvPr>
              <p:cNvSpPr txBox="1"/>
              <p:nvPr/>
            </p:nvSpPr>
            <p:spPr>
              <a:xfrm>
                <a:off x="841107" y="4243790"/>
                <a:ext cx="2637260" cy="7136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acc>
                    <m:r>
                      <a:rPr lang="en-US" sz="36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/>
                  <a:t>=______</a:t>
                </a:r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F0C5F62-11D1-E50F-A1EB-CFA757AC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07" y="4243790"/>
                <a:ext cx="2637260" cy="713657"/>
              </a:xfrm>
              <a:prstGeom prst="rect">
                <a:avLst/>
              </a:prstGeom>
              <a:blipFill>
                <a:blip r:embed="rId4"/>
                <a:stretch>
                  <a:fillRect t="-2564" r="-4157" b="-324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9" name="Graphic 188">
            <a:extLst>
              <a:ext uri="{FF2B5EF4-FFF2-40B4-BE49-F238E27FC236}">
                <a16:creationId xmlns:a16="http://schemas.microsoft.com/office/drawing/2014/main" id="{6AA83A28-A5FA-047D-AF57-59E956E84D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74941" y="1173891"/>
            <a:ext cx="1293745" cy="2082614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7946FF19-C4BF-94A5-472D-AFA1952D69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39854" y="2042244"/>
            <a:ext cx="1346090" cy="17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54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331C-DD8C-3986-DFBA-B94CA5F8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Put everything together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F21983-C5DA-C206-3D55-C0B46B60AFEC}"/>
                  </a:ext>
                </a:extLst>
              </p:cNvPr>
              <p:cNvSpPr txBox="1"/>
              <p:nvPr/>
            </p:nvSpPr>
            <p:spPr>
              <a:xfrm>
                <a:off x="3767964" y="1872128"/>
                <a:ext cx="4081567" cy="7172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acc>
                    <m:r>
                      <a:rPr lang="en-US" sz="36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/>
                  <a:t>______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sz="36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/>
                  <a:t>= 0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F21983-C5DA-C206-3D55-C0B46B60A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964" y="1872128"/>
                <a:ext cx="4081567" cy="717248"/>
              </a:xfrm>
              <a:prstGeom prst="rect">
                <a:avLst/>
              </a:prstGeom>
              <a:blipFill>
                <a:blip r:embed="rId3"/>
                <a:stretch>
                  <a:fillRect t="-2542" r="-2836" b="-313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059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775971-BA3A-B44E-2DC0-C3DE70CC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Essential Matrix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A4CA67-72E6-7B3D-744B-DD2E67161B40}"/>
              </a:ext>
            </a:extLst>
          </p:cNvPr>
          <p:cNvSpPr/>
          <p:nvPr/>
        </p:nvSpPr>
        <p:spPr>
          <a:xfrm>
            <a:off x="1058914" y="9703588"/>
            <a:ext cx="5074217" cy="12363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88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8BB6E-8EE1-6DDA-AAA9-09A9EFC5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Definition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BF6215-BA02-1F62-14EE-83395BFD9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27013"/>
            <a:ext cx="9340516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u="sng"/>
              <a:t>F</a:t>
            </a:r>
            <a:r>
              <a:rPr kumimoji="0" lang="en-US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undamental matrix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 is a 3×3 matrix which relates corresponding points in a pair of stereo images in their respective { camera | pixel } coordinate systems.</a:t>
            </a:r>
          </a:p>
        </p:txBody>
      </p:sp>
      <p:sp>
        <p:nvSpPr>
          <p:cNvPr id="10" name="AutoShape 9" descr="\mathbf {F} ">
            <a:extLst>
              <a:ext uri="{FF2B5EF4-FFF2-40B4-BE49-F238E27FC236}">
                <a16:creationId xmlns:a16="http://schemas.microsoft.com/office/drawing/2014/main" id="{9E568961-966B-98D4-2A60-496138159E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40238" y="19610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1B7D3C-BC95-6A07-E557-C650E1C5D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50201"/>
            <a:ext cx="9340516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u="sng"/>
              <a:t>Essential</a:t>
            </a:r>
            <a:r>
              <a:rPr kumimoji="0" lang="en-US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matrix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 is a 3×3 matrix which relates corresponding points in a pair of stereo images in their respective { camera | pixel } coordinate systems.</a:t>
            </a:r>
          </a:p>
        </p:txBody>
      </p:sp>
    </p:spTree>
    <p:extLst>
      <p:ext uri="{BB962C8B-B14F-4D97-AF65-F5344CB8AC3E}">
        <p14:creationId xmlns:p14="http://schemas.microsoft.com/office/powerpoint/2010/main" val="2780703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F1C24-704C-2AED-AE2C-AF7571AA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Connect </a:t>
            </a:r>
            <a:r>
              <a:rPr lang="en-US" baseline="30000"/>
              <a:t>left</a:t>
            </a:r>
            <a:r>
              <a:rPr lang="en-US"/>
              <a:t>P</a:t>
            </a:r>
            <a:r>
              <a:rPr lang="en-US" baseline="-25000"/>
              <a:t>1</a:t>
            </a:r>
            <a:r>
              <a:rPr lang="en-US"/>
              <a:t> and </a:t>
            </a:r>
            <a:r>
              <a:rPr lang="en-US" baseline="30000"/>
              <a:t>right</a:t>
            </a:r>
            <a:r>
              <a:rPr lang="en-US"/>
              <a:t>P</a:t>
            </a:r>
            <a:r>
              <a:rPr lang="en-US" baseline="-25000"/>
              <a:t>2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5923354-A258-6078-2D3E-B52E95D64B98}"/>
              </a:ext>
            </a:extLst>
          </p:cNvPr>
          <p:cNvCxnSpPr>
            <a:cxnSpLocks/>
          </p:cNvCxnSpPr>
          <p:nvPr/>
        </p:nvCxnSpPr>
        <p:spPr>
          <a:xfrm flipH="1" flipV="1">
            <a:off x="5565193" y="1419887"/>
            <a:ext cx="2810585" cy="2951578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CD96F1E-CB0D-6F77-48E5-F3D9D65D1757}"/>
              </a:ext>
            </a:extLst>
          </p:cNvPr>
          <p:cNvCxnSpPr>
            <a:cxnSpLocks/>
          </p:cNvCxnSpPr>
          <p:nvPr/>
        </p:nvCxnSpPr>
        <p:spPr>
          <a:xfrm flipH="1">
            <a:off x="3700618" y="1442685"/>
            <a:ext cx="2482264" cy="257255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907FC8F-CFA3-33A0-539E-EB89F04A8DDE}"/>
              </a:ext>
            </a:extLst>
          </p:cNvPr>
          <p:cNvCxnSpPr>
            <a:cxnSpLocks/>
          </p:cNvCxnSpPr>
          <p:nvPr/>
        </p:nvCxnSpPr>
        <p:spPr>
          <a:xfrm flipH="1">
            <a:off x="3717585" y="2001774"/>
            <a:ext cx="3285480" cy="201204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7" name="Parallelogram 116">
            <a:extLst>
              <a:ext uri="{FF2B5EF4-FFF2-40B4-BE49-F238E27FC236}">
                <a16:creationId xmlns:a16="http://schemas.microsoft.com/office/drawing/2014/main" id="{16E93C88-CAEC-86FC-F270-1E9C61BBE057}"/>
              </a:ext>
            </a:extLst>
          </p:cNvPr>
          <p:cNvSpPr/>
          <p:nvPr/>
        </p:nvSpPr>
        <p:spPr>
          <a:xfrm rot="5400000">
            <a:off x="3301774" y="2808366"/>
            <a:ext cx="1707865" cy="1304470"/>
          </a:xfrm>
          <a:prstGeom prst="parallelogram">
            <a:avLst>
              <a:gd name="adj" fmla="val 7165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Parallelogram 117">
            <a:extLst>
              <a:ext uri="{FF2B5EF4-FFF2-40B4-BE49-F238E27FC236}">
                <a16:creationId xmlns:a16="http://schemas.microsoft.com/office/drawing/2014/main" id="{222A2A4C-E952-1FD5-0763-860B10E88757}"/>
              </a:ext>
            </a:extLst>
          </p:cNvPr>
          <p:cNvSpPr/>
          <p:nvPr/>
        </p:nvSpPr>
        <p:spPr>
          <a:xfrm rot="16200000" flipH="1">
            <a:off x="6726589" y="2808366"/>
            <a:ext cx="1707865" cy="1304470"/>
          </a:xfrm>
          <a:prstGeom prst="parallelogram">
            <a:avLst>
              <a:gd name="adj" fmla="val 7165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1681BA9-A872-5113-A9BA-C854F1F9FC74}"/>
              </a:ext>
            </a:extLst>
          </p:cNvPr>
          <p:cNvSpPr/>
          <p:nvPr/>
        </p:nvSpPr>
        <p:spPr>
          <a:xfrm>
            <a:off x="5802113" y="1699840"/>
            <a:ext cx="139020" cy="131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9DBAB7E-CCB1-3147-BB83-C5587A0D0E16}"/>
              </a:ext>
            </a:extLst>
          </p:cNvPr>
          <p:cNvSpPr/>
          <p:nvPr/>
        </p:nvSpPr>
        <p:spPr>
          <a:xfrm>
            <a:off x="3606815" y="3922429"/>
            <a:ext cx="193808" cy="1748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FCB9702-FF12-4DC0-5ED8-D4429044B99C}"/>
              </a:ext>
            </a:extLst>
          </p:cNvPr>
          <p:cNvSpPr/>
          <p:nvPr/>
        </p:nvSpPr>
        <p:spPr>
          <a:xfrm>
            <a:off x="7971595" y="3970390"/>
            <a:ext cx="193808" cy="1748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D4B62F2-3B01-442B-AFAB-610A9997B92D}"/>
              </a:ext>
            </a:extLst>
          </p:cNvPr>
          <p:cNvSpPr/>
          <p:nvPr/>
        </p:nvSpPr>
        <p:spPr>
          <a:xfrm>
            <a:off x="6369676" y="2293427"/>
            <a:ext cx="139020" cy="1315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D8A584D-9775-334D-F6E5-0DFF4501AE58}"/>
              </a:ext>
            </a:extLst>
          </p:cNvPr>
          <p:cNvCxnSpPr>
            <a:cxnSpLocks/>
          </p:cNvCxnSpPr>
          <p:nvPr/>
        </p:nvCxnSpPr>
        <p:spPr>
          <a:xfrm flipH="1" flipV="1">
            <a:off x="3730379" y="4013817"/>
            <a:ext cx="4338421" cy="27978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EFED8DF-DBFF-9FA2-45AF-3EC2B31592E9}"/>
              </a:ext>
            </a:extLst>
          </p:cNvPr>
          <p:cNvSpPr txBox="1"/>
          <p:nvPr/>
        </p:nvSpPr>
        <p:spPr>
          <a:xfrm>
            <a:off x="4048300" y="3249387"/>
            <a:ext cx="308003" cy="265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⦻</a:t>
            </a:r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3323777-B44B-3EF7-3354-69D62FE4F6D2}"/>
              </a:ext>
            </a:extLst>
          </p:cNvPr>
          <p:cNvSpPr txBox="1"/>
          <p:nvPr/>
        </p:nvSpPr>
        <p:spPr>
          <a:xfrm>
            <a:off x="7399216" y="3368213"/>
            <a:ext cx="308003" cy="265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⦻</a:t>
            </a:r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3C8AA7E-7C90-00E5-B679-8AE9BF0377F7}"/>
              </a:ext>
            </a:extLst>
          </p:cNvPr>
          <p:cNvSpPr txBox="1"/>
          <p:nvPr/>
        </p:nvSpPr>
        <p:spPr>
          <a:xfrm flipH="1">
            <a:off x="6439186" y="1911286"/>
            <a:ext cx="1965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/>
              <a:t>r</a:t>
            </a:r>
            <a:r>
              <a:rPr lang="en-US" sz="2400"/>
              <a:t>P</a:t>
            </a:r>
            <a:r>
              <a:rPr lang="en-US" sz="2400" baseline="-25000"/>
              <a:t>2</a:t>
            </a:r>
            <a:r>
              <a:rPr lang="en-US" sz="2400"/>
              <a:t>=[5, 40, 5]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FFCAF6B-39AF-D766-16C3-3B57868EA664}"/>
              </a:ext>
            </a:extLst>
          </p:cNvPr>
          <p:cNvSpPr txBox="1"/>
          <p:nvPr/>
        </p:nvSpPr>
        <p:spPr>
          <a:xfrm>
            <a:off x="6762657" y="1410834"/>
            <a:ext cx="140427" cy="265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821C817-6CD5-CAE2-9D29-0389099456DC}"/>
              </a:ext>
            </a:extLst>
          </p:cNvPr>
          <p:cNvSpPr txBox="1"/>
          <p:nvPr/>
        </p:nvSpPr>
        <p:spPr>
          <a:xfrm>
            <a:off x="3501997" y="2731455"/>
            <a:ext cx="241518" cy="265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17C8B89-CE28-32C3-67EF-260361DA093E}"/>
              </a:ext>
            </a:extLst>
          </p:cNvPr>
          <p:cNvSpPr txBox="1"/>
          <p:nvPr/>
        </p:nvSpPr>
        <p:spPr>
          <a:xfrm>
            <a:off x="7991805" y="2700899"/>
            <a:ext cx="260152" cy="265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583C40D-FE1A-E9FD-ED7D-D23162600D57}"/>
              </a:ext>
            </a:extLst>
          </p:cNvPr>
          <p:cNvSpPr txBox="1"/>
          <p:nvPr/>
        </p:nvSpPr>
        <p:spPr>
          <a:xfrm flipH="1">
            <a:off x="5801146" y="1336436"/>
            <a:ext cx="1965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/>
              <a:t>l</a:t>
            </a:r>
            <a:r>
              <a:rPr lang="en-US" sz="2400"/>
              <a:t>P</a:t>
            </a:r>
            <a:r>
              <a:rPr lang="en-US" sz="2400" baseline="-25000"/>
              <a:t>2</a:t>
            </a:r>
            <a:r>
              <a:rPr lang="en-US" sz="2400"/>
              <a:t>=[3, 40, 8]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D5182F79-C5EB-0D70-0730-9DAD59D9F0C5}"/>
                  </a:ext>
                </a:extLst>
              </p:cNvPr>
              <p:cNvSpPr txBox="1"/>
              <p:nvPr/>
            </p:nvSpPr>
            <p:spPr>
              <a:xfrm>
                <a:off x="4807942" y="6053838"/>
                <a:ext cx="1809791" cy="420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baseline="3000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baseline="-25000"/>
                  <a:t> _______ </a:t>
                </a:r>
                <a:r>
                  <a:rPr lang="en-US" sz="2800" baseline="30000"/>
                  <a:t>r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800" baseline="-2500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D5182F79-C5EB-0D70-0730-9DAD59D9F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942" y="6053838"/>
                <a:ext cx="1809791" cy="420949"/>
              </a:xfrm>
              <a:prstGeom prst="rect">
                <a:avLst/>
              </a:prstGeom>
              <a:blipFill>
                <a:blip r:embed="rId3"/>
                <a:stretch>
                  <a:fillRect t="-17391" b="-49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137D71-6C23-D8EB-0A53-3FE411F1C86C}"/>
                  </a:ext>
                </a:extLst>
              </p:cNvPr>
              <p:cNvSpPr txBox="1"/>
              <p:nvPr/>
            </p:nvSpPr>
            <p:spPr>
              <a:xfrm>
                <a:off x="3749160" y="5047658"/>
                <a:ext cx="4300857" cy="420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baseline="3000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baseline="-25000"/>
                  <a:t> ____________________________ </a:t>
                </a:r>
                <a:r>
                  <a:rPr lang="en-US" sz="2800" baseline="30000"/>
                  <a:t>r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800" baseline="-250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137D71-6C23-D8EB-0A53-3FE411F1C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160" y="5047658"/>
                <a:ext cx="4300857" cy="420949"/>
              </a:xfrm>
              <a:prstGeom prst="rect">
                <a:avLst/>
              </a:prstGeom>
              <a:blipFill>
                <a:blip r:embed="rId4"/>
                <a:stretch>
                  <a:fillRect t="-17391" b="-49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8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20D0-36D0-C1BE-A6CA-8C8CEC8E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Cross Product </a:t>
            </a:r>
            <a:r>
              <a:rPr lang="en-US">
                <a:sym typeface="Wingdings" pitchFamily="2" charset="2"/>
              </a:rPr>
              <a:t> Matrix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285EE03-87AE-D41C-5086-733C160B22A4}"/>
                  </a:ext>
                </a:extLst>
              </p:cNvPr>
              <p:cNvSpPr txBox="1"/>
              <p:nvPr/>
            </p:nvSpPr>
            <p:spPr>
              <a:xfrm>
                <a:off x="1045893" y="1216698"/>
                <a:ext cx="85480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b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285EE03-87AE-D41C-5086-733C160B2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893" y="1216698"/>
                <a:ext cx="8548046" cy="369332"/>
              </a:xfrm>
              <a:prstGeom prst="rect">
                <a:avLst/>
              </a:prstGeom>
              <a:blipFill>
                <a:blip r:embed="rId3"/>
                <a:stretch>
                  <a:fillRect r="-1498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BC95082C-8EB4-F43B-1B9F-6A817CC4C4F3}"/>
              </a:ext>
            </a:extLst>
          </p:cNvPr>
          <p:cNvGraphicFramePr>
            <a:graphicFrameLocks noGrp="1"/>
          </p:cNvGraphicFramePr>
          <p:nvPr/>
        </p:nvGraphicFramePr>
        <p:xfrm>
          <a:off x="3863598" y="4437870"/>
          <a:ext cx="19202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graphicFrame>
        <p:nvGraphicFramePr>
          <p:cNvPr id="110" name="Table 109">
            <a:extLst>
              <a:ext uri="{FF2B5EF4-FFF2-40B4-BE49-F238E27FC236}">
                <a16:creationId xmlns:a16="http://schemas.microsoft.com/office/drawing/2014/main" id="{890281E8-6809-62CF-3DC2-68F0882C207A}"/>
              </a:ext>
            </a:extLst>
          </p:cNvPr>
          <p:cNvGraphicFramePr>
            <a:graphicFrameLocks noGrp="1"/>
          </p:cNvGraphicFramePr>
          <p:nvPr/>
        </p:nvGraphicFramePr>
        <p:xfrm>
          <a:off x="5959834" y="4432128"/>
          <a:ext cx="2433042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3042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200" b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200" b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b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graphicFrame>
        <p:nvGraphicFramePr>
          <p:cNvPr id="216" name="Table 215">
            <a:extLst>
              <a:ext uri="{FF2B5EF4-FFF2-40B4-BE49-F238E27FC236}">
                <a16:creationId xmlns:a16="http://schemas.microsoft.com/office/drawing/2014/main" id="{DCED8BEC-C61C-D320-62D9-BD4AD4ED1958}"/>
              </a:ext>
            </a:extLst>
          </p:cNvPr>
          <p:cNvGraphicFramePr>
            <a:graphicFrameLocks noGrp="1"/>
          </p:cNvGraphicFramePr>
          <p:nvPr/>
        </p:nvGraphicFramePr>
        <p:xfrm>
          <a:off x="5956302" y="2438983"/>
          <a:ext cx="2433041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3041">
                  <a:extLst>
                    <a:ext uri="{9D8B030D-6E8A-4147-A177-3AD203B41FA5}">
                      <a16:colId xmlns:a16="http://schemas.microsoft.com/office/drawing/2014/main" val="331585300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b</a:t>
                      </a:r>
                      <a:r>
                        <a:rPr lang="en-US" sz="1800" baseline="-250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25649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b</a:t>
                      </a:r>
                      <a:r>
                        <a:rPr lang="en-US" sz="1800" baseline="-250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992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b</a:t>
                      </a:r>
                      <a:r>
                        <a:rPr lang="en-US" sz="1800" baseline="-2500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913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15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6306-F95D-89B7-26E0-322420708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Two DVDs and Two cameras</a:t>
            </a:r>
          </a:p>
        </p:txBody>
      </p:sp>
      <p:pic>
        <p:nvPicPr>
          <p:cNvPr id="1026" name="Picture 2" descr="It's Alive 1974–1996 - Wikipedia">
            <a:extLst>
              <a:ext uri="{FF2B5EF4-FFF2-40B4-BE49-F238E27FC236}">
                <a16:creationId xmlns:a16="http://schemas.microsoft.com/office/drawing/2014/main" id="{6A4E9836-C315-0F3A-CD97-4E709F92B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876" y="1708150"/>
            <a:ext cx="2445418" cy="344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mazon.com: The Big Lebowski [Region 2] : Jeff Bridges, John Goodman,  Julianne Moore, Steve Buscemi, David Huddleston, Philip Seymour Hoffman,  Tara Reid, Philip Moon, Mark Pellegrino, Peter Stormare, Flea, Torsten  Voges, Ethan">
            <a:extLst>
              <a:ext uri="{FF2B5EF4-FFF2-40B4-BE49-F238E27FC236}">
                <a16:creationId xmlns:a16="http://schemas.microsoft.com/office/drawing/2014/main" id="{CE6ABF94-D13C-06C9-8203-83AFB6B4F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142" y="1708150"/>
            <a:ext cx="2362200" cy="344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828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30A2-B2AC-5E5B-7A26-6AE1189A8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Translation </a:t>
            </a:r>
            <a:r>
              <a:rPr lang="en-US">
                <a:sym typeface="Wingdings" pitchFamily="2" charset="2"/>
              </a:rPr>
              <a:t> Cross-product Matrix</a:t>
            </a:r>
            <a:endParaRPr lang="en-US"/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01FDFA2-6751-4DC0-83F3-4DABAEEA2132}"/>
              </a:ext>
            </a:extLst>
          </p:cNvPr>
          <p:cNvGraphicFramePr>
            <a:graphicFrameLocks noGrp="1"/>
          </p:cNvGraphicFramePr>
          <p:nvPr/>
        </p:nvGraphicFramePr>
        <p:xfrm>
          <a:off x="2588401" y="3156964"/>
          <a:ext cx="2226210" cy="217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070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742070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742070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72420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-t</a:t>
                      </a:r>
                      <a:r>
                        <a:rPr lang="en-US" sz="2800" baseline="-25000"/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t</a:t>
                      </a:r>
                      <a:r>
                        <a:rPr lang="en-US" sz="2800" baseline="-25000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72420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t</a:t>
                      </a:r>
                      <a:r>
                        <a:rPr lang="en-US" sz="2800" baseline="-25000"/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-t</a:t>
                      </a:r>
                      <a:r>
                        <a:rPr lang="en-US" sz="2800" baseline="-2500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72420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-t</a:t>
                      </a:r>
                      <a:r>
                        <a:rPr lang="en-US" sz="2400" baseline="-2500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t</a:t>
                      </a:r>
                      <a:r>
                        <a:rPr lang="en-US" sz="2800" baseline="-250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EA495C42-D3C6-4595-C7A7-4184A0FD8650}"/>
              </a:ext>
            </a:extLst>
          </p:cNvPr>
          <p:cNvSpPr txBox="1"/>
          <p:nvPr/>
        </p:nvSpPr>
        <p:spPr>
          <a:xfrm>
            <a:off x="1302826" y="3848587"/>
            <a:ext cx="104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Tx =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79554FE-7240-E7AB-1C0D-8E986759B6AF}"/>
              </a:ext>
            </a:extLst>
          </p:cNvPr>
          <p:cNvSpPr txBox="1"/>
          <p:nvPr/>
        </p:nvSpPr>
        <p:spPr>
          <a:xfrm>
            <a:off x="1409370" y="1510420"/>
            <a:ext cx="4077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T = [ t</a:t>
            </a:r>
            <a:r>
              <a:rPr lang="en-US" sz="3200" baseline="-25000"/>
              <a:t>x</a:t>
            </a:r>
            <a:r>
              <a:rPr lang="en-US" sz="3200"/>
              <a:t>, t</a:t>
            </a:r>
            <a:r>
              <a:rPr lang="en-US" sz="3200" baseline="-25000"/>
              <a:t>y</a:t>
            </a:r>
            <a:r>
              <a:rPr lang="en-US" sz="3200"/>
              <a:t>, t</a:t>
            </a:r>
            <a:r>
              <a:rPr lang="en-US" sz="3200" baseline="-25000"/>
              <a:t>z</a:t>
            </a:r>
            <a:r>
              <a:rPr lang="en-US" sz="3200"/>
              <a:t> ]</a:t>
            </a:r>
          </a:p>
        </p:txBody>
      </p: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7CF7D9CC-B118-8293-56A3-4B2AE094521B}"/>
              </a:ext>
            </a:extLst>
          </p:cNvPr>
          <p:cNvGraphicFramePr>
            <a:graphicFrameLocks noGrp="1"/>
          </p:cNvGraphicFramePr>
          <p:nvPr/>
        </p:nvGraphicFramePr>
        <p:xfrm>
          <a:off x="7459946" y="3156964"/>
          <a:ext cx="2226210" cy="217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070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742070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742070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72420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baseline="-25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baseline="-25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724200">
                <a:tc>
                  <a:txBody>
                    <a:bodyPr/>
                    <a:lstStyle/>
                    <a:p>
                      <a:pPr algn="ctr"/>
                      <a:endParaRPr lang="en-US" sz="2800" baseline="-25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baseline="-25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724200">
                <a:tc>
                  <a:txBody>
                    <a:bodyPr/>
                    <a:lstStyle/>
                    <a:p>
                      <a:pPr algn="ctr"/>
                      <a:endParaRPr lang="en-US" sz="2400" baseline="-25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baseline="-25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C51338CE-9CFE-BEE6-EA46-BEEC8A7AF10D}"/>
              </a:ext>
            </a:extLst>
          </p:cNvPr>
          <p:cNvSpPr txBox="1"/>
          <p:nvPr/>
        </p:nvSpPr>
        <p:spPr>
          <a:xfrm>
            <a:off x="6174371" y="3848587"/>
            <a:ext cx="104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Tx =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1C9EA14-3A5D-99DF-59AD-6D17C474CEF6}"/>
              </a:ext>
            </a:extLst>
          </p:cNvPr>
          <p:cNvSpPr txBox="1"/>
          <p:nvPr/>
        </p:nvSpPr>
        <p:spPr>
          <a:xfrm>
            <a:off x="6280915" y="1510420"/>
            <a:ext cx="4077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T = [ 4, 0, 1 ]</a:t>
            </a:r>
          </a:p>
        </p:txBody>
      </p:sp>
    </p:spTree>
    <p:extLst>
      <p:ext uri="{BB962C8B-B14F-4D97-AF65-F5344CB8AC3E}">
        <p14:creationId xmlns:p14="http://schemas.microsoft.com/office/powerpoint/2010/main" val="9028794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EC6B-8EFC-8E98-D82E-DF36266E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Derive [Tx] and [R]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8990F8-40C4-BBE9-8133-60F070EA9F25}"/>
              </a:ext>
            </a:extLst>
          </p:cNvPr>
          <p:cNvCxnSpPr>
            <a:cxnSpLocks/>
          </p:cNvCxnSpPr>
          <p:nvPr/>
        </p:nvCxnSpPr>
        <p:spPr>
          <a:xfrm flipH="1" flipV="1">
            <a:off x="5539793" y="717322"/>
            <a:ext cx="2810585" cy="2951578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6BE4B1-B51C-833B-CEA6-CE6A2100D718}"/>
              </a:ext>
            </a:extLst>
          </p:cNvPr>
          <p:cNvCxnSpPr>
            <a:cxnSpLocks/>
          </p:cNvCxnSpPr>
          <p:nvPr/>
        </p:nvCxnSpPr>
        <p:spPr>
          <a:xfrm flipH="1">
            <a:off x="3675218" y="740120"/>
            <a:ext cx="2482264" cy="257255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7B12D4-857C-69D7-FE09-CC8B1722D647}"/>
              </a:ext>
            </a:extLst>
          </p:cNvPr>
          <p:cNvCxnSpPr>
            <a:cxnSpLocks/>
          </p:cNvCxnSpPr>
          <p:nvPr/>
        </p:nvCxnSpPr>
        <p:spPr>
          <a:xfrm flipH="1">
            <a:off x="3692185" y="1299209"/>
            <a:ext cx="3285480" cy="201204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A8A71A3-27F6-345A-11CD-889D11468006}"/>
              </a:ext>
            </a:extLst>
          </p:cNvPr>
          <p:cNvSpPr/>
          <p:nvPr/>
        </p:nvSpPr>
        <p:spPr>
          <a:xfrm rot="5400000">
            <a:off x="3276374" y="2105801"/>
            <a:ext cx="1707865" cy="1304470"/>
          </a:xfrm>
          <a:prstGeom prst="parallelogram">
            <a:avLst>
              <a:gd name="adj" fmla="val 7165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4E8F3ED3-B5DF-F5CF-08FA-3814D0A017B5}"/>
              </a:ext>
            </a:extLst>
          </p:cNvPr>
          <p:cNvSpPr/>
          <p:nvPr/>
        </p:nvSpPr>
        <p:spPr>
          <a:xfrm rot="16200000" flipH="1">
            <a:off x="6701189" y="2105801"/>
            <a:ext cx="1707865" cy="1304470"/>
          </a:xfrm>
          <a:prstGeom prst="parallelogram">
            <a:avLst>
              <a:gd name="adj" fmla="val 7165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904B87-4D14-CA29-CD6A-6B2C80731F8F}"/>
              </a:ext>
            </a:extLst>
          </p:cNvPr>
          <p:cNvSpPr/>
          <p:nvPr/>
        </p:nvSpPr>
        <p:spPr>
          <a:xfrm>
            <a:off x="5776713" y="997275"/>
            <a:ext cx="139020" cy="131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8FC384-D60C-73FB-111A-9E849663234F}"/>
              </a:ext>
            </a:extLst>
          </p:cNvPr>
          <p:cNvSpPr/>
          <p:nvPr/>
        </p:nvSpPr>
        <p:spPr>
          <a:xfrm>
            <a:off x="3581415" y="3219864"/>
            <a:ext cx="193808" cy="1748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FD2FDE-9DDA-A909-D3F9-FEFB649A63BB}"/>
              </a:ext>
            </a:extLst>
          </p:cNvPr>
          <p:cNvSpPr/>
          <p:nvPr/>
        </p:nvSpPr>
        <p:spPr>
          <a:xfrm>
            <a:off x="7946195" y="3267825"/>
            <a:ext cx="193808" cy="1748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5EDBF26-DF3A-8FB4-2C94-D2942D140676}"/>
              </a:ext>
            </a:extLst>
          </p:cNvPr>
          <p:cNvSpPr/>
          <p:nvPr/>
        </p:nvSpPr>
        <p:spPr>
          <a:xfrm>
            <a:off x="6344276" y="1590862"/>
            <a:ext cx="139020" cy="1315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E34AAA-97B8-3FDA-F56B-D56B29C58BFD}"/>
              </a:ext>
            </a:extLst>
          </p:cNvPr>
          <p:cNvCxnSpPr>
            <a:cxnSpLocks/>
          </p:cNvCxnSpPr>
          <p:nvPr/>
        </p:nvCxnSpPr>
        <p:spPr>
          <a:xfrm flipH="1" flipV="1">
            <a:off x="3704979" y="3311252"/>
            <a:ext cx="4338421" cy="27978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8425E5-577F-3E35-964D-6045A61C4603}"/>
              </a:ext>
            </a:extLst>
          </p:cNvPr>
          <p:cNvSpPr txBox="1"/>
          <p:nvPr/>
        </p:nvSpPr>
        <p:spPr>
          <a:xfrm>
            <a:off x="4022900" y="2546822"/>
            <a:ext cx="308003" cy="265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⦻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F2FBA-977C-D137-37C2-6E58C2F0C5C2}"/>
              </a:ext>
            </a:extLst>
          </p:cNvPr>
          <p:cNvSpPr txBox="1"/>
          <p:nvPr/>
        </p:nvSpPr>
        <p:spPr>
          <a:xfrm>
            <a:off x="7373816" y="2665648"/>
            <a:ext cx="308003" cy="265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⦻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A8FC6F-FA91-104B-1555-B46AF0206A1B}"/>
              </a:ext>
            </a:extLst>
          </p:cNvPr>
          <p:cNvSpPr txBox="1"/>
          <p:nvPr/>
        </p:nvSpPr>
        <p:spPr>
          <a:xfrm flipH="1">
            <a:off x="6413786" y="1208721"/>
            <a:ext cx="1965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/>
              <a:t>r</a:t>
            </a:r>
            <a:r>
              <a:rPr lang="en-US" sz="2400"/>
              <a:t>P</a:t>
            </a:r>
            <a:r>
              <a:rPr lang="en-US" sz="2400" baseline="-25000"/>
              <a:t>2</a:t>
            </a:r>
            <a:r>
              <a:rPr lang="en-US" sz="2400"/>
              <a:t>=[5, 40, 5]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E30798-F106-3304-828E-F76D0AD8A127}"/>
              </a:ext>
            </a:extLst>
          </p:cNvPr>
          <p:cNvSpPr txBox="1"/>
          <p:nvPr/>
        </p:nvSpPr>
        <p:spPr>
          <a:xfrm>
            <a:off x="6737257" y="708269"/>
            <a:ext cx="140427" cy="265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80BF7C-6639-2306-FE06-6DCE8113CF5D}"/>
              </a:ext>
            </a:extLst>
          </p:cNvPr>
          <p:cNvSpPr txBox="1"/>
          <p:nvPr/>
        </p:nvSpPr>
        <p:spPr>
          <a:xfrm>
            <a:off x="3476597" y="2028890"/>
            <a:ext cx="241518" cy="265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B5589-0D0A-CDEE-4890-8C9477863F4A}"/>
              </a:ext>
            </a:extLst>
          </p:cNvPr>
          <p:cNvSpPr txBox="1"/>
          <p:nvPr/>
        </p:nvSpPr>
        <p:spPr>
          <a:xfrm>
            <a:off x="7966405" y="1998334"/>
            <a:ext cx="260152" cy="265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8E9E82-AEA4-BE85-D319-4B8A5869F175}"/>
              </a:ext>
            </a:extLst>
          </p:cNvPr>
          <p:cNvSpPr txBox="1"/>
          <p:nvPr/>
        </p:nvSpPr>
        <p:spPr>
          <a:xfrm flipH="1">
            <a:off x="5775746" y="633871"/>
            <a:ext cx="1965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/>
              <a:t>l</a:t>
            </a:r>
            <a:r>
              <a:rPr lang="en-US" sz="2400"/>
              <a:t>P</a:t>
            </a:r>
            <a:r>
              <a:rPr lang="en-US" sz="2400" baseline="-25000"/>
              <a:t>2</a:t>
            </a:r>
            <a:r>
              <a:rPr lang="en-US" sz="2400"/>
              <a:t>=[3, 40, 8]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64A261A-544B-E580-0D3C-080EACDA80BE}"/>
              </a:ext>
            </a:extLst>
          </p:cNvPr>
          <p:cNvGraphicFramePr>
            <a:graphicFrameLocks noGrp="1"/>
          </p:cNvGraphicFramePr>
          <p:nvPr/>
        </p:nvGraphicFramePr>
        <p:xfrm>
          <a:off x="3476597" y="4537252"/>
          <a:ext cx="19202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3D48F504-52EB-346C-42AD-A8AAD167F779}"/>
              </a:ext>
            </a:extLst>
          </p:cNvPr>
          <p:cNvSpPr txBox="1"/>
          <p:nvPr/>
        </p:nvSpPr>
        <p:spPr>
          <a:xfrm flipH="1">
            <a:off x="5113425" y="3381136"/>
            <a:ext cx="1965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err="1"/>
              <a:t>l</a:t>
            </a:r>
            <a:r>
              <a:rPr lang="en-US" sz="2400" err="1"/>
              <a:t>T</a:t>
            </a:r>
            <a:r>
              <a:rPr lang="en-US" sz="2400"/>
              <a:t>=[4, 0, 1]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07BD474-0D73-ED3B-687B-ABC3E029C706}"/>
              </a:ext>
            </a:extLst>
          </p:cNvPr>
          <p:cNvGraphicFramePr>
            <a:graphicFrameLocks noGrp="1"/>
          </p:cNvGraphicFramePr>
          <p:nvPr/>
        </p:nvGraphicFramePr>
        <p:xfrm>
          <a:off x="6537945" y="4537252"/>
          <a:ext cx="19202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85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C06A-643E-6C2B-DE8B-AB133999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30000"/>
              <a:t>left</a:t>
            </a:r>
            <a:r>
              <a:rPr lang="en-US"/>
              <a:t>P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 </a:t>
            </a:r>
            <a:r>
              <a:rPr lang="en-US" baseline="30000">
                <a:sym typeface="Wingdings" pitchFamily="2" charset="2"/>
              </a:rPr>
              <a:t>right</a:t>
            </a:r>
            <a:r>
              <a:rPr lang="en-US">
                <a:sym typeface="Wingdings" pitchFamily="2" charset="2"/>
              </a:rPr>
              <a:t>P</a:t>
            </a:r>
            <a:r>
              <a:rPr lang="en-US" baseline="-25000">
                <a:sym typeface="Wingdings" pitchFamily="2" charset="2"/>
              </a:rPr>
              <a:t>2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B78A22E-EFBC-1C3F-9DB7-122C2C984E40}"/>
              </a:ext>
            </a:extLst>
          </p:cNvPr>
          <p:cNvGraphicFramePr>
            <a:graphicFrameLocks noGrp="1"/>
          </p:cNvGraphicFramePr>
          <p:nvPr/>
        </p:nvGraphicFramePr>
        <p:xfrm>
          <a:off x="4236147" y="3136128"/>
          <a:ext cx="19202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-4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EAF778F-608E-95E3-E44E-C529C0A529E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70386" y="3136128"/>
              <a:ext cx="1920240" cy="1920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1775031887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3724413774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229625138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867101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247698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2647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EAF778F-608E-95E3-E44E-C529C0A529E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70386" y="3136128"/>
              <a:ext cx="1920240" cy="1920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1775031887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3724413774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229625138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5" t="-952" r="-202857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2857" t="-952" r="-1905" b="-2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867101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247698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5" t="-201905" r="-202857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2857" t="-201905" r="-1905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64754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E6C47B-0A4B-571B-D7EA-48EF7BD7D608}"/>
              </a:ext>
            </a:extLst>
          </p:cNvPr>
          <p:cNvGraphicFramePr>
            <a:graphicFrameLocks noGrp="1"/>
          </p:cNvGraphicFramePr>
          <p:nvPr/>
        </p:nvGraphicFramePr>
        <p:xfrm>
          <a:off x="8565585" y="3130252"/>
          <a:ext cx="64008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2889711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80276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4144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4096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F94418B-6C6C-1165-9488-57D0917A0ADF}"/>
              </a:ext>
            </a:extLst>
          </p:cNvPr>
          <p:cNvGraphicFramePr>
            <a:graphicFrameLocks noGrp="1"/>
          </p:cNvGraphicFramePr>
          <p:nvPr/>
        </p:nvGraphicFramePr>
        <p:xfrm>
          <a:off x="6370386" y="5265294"/>
          <a:ext cx="192024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9109821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385751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7029592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0666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231B660-51EF-E8D5-CBEB-548AD3182D61}"/>
              </a:ext>
            </a:extLst>
          </p:cNvPr>
          <p:cNvGraphicFramePr>
            <a:graphicFrameLocks noGrp="1"/>
          </p:cNvGraphicFramePr>
          <p:nvPr/>
        </p:nvGraphicFramePr>
        <p:xfrm>
          <a:off x="8559151" y="5265294"/>
          <a:ext cx="64008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1377679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87677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D1AF542-05B2-B4B5-CC1B-49186EEAF0EC}"/>
              </a:ext>
            </a:extLst>
          </p:cNvPr>
          <p:cNvGraphicFramePr>
            <a:graphicFrameLocks noGrp="1"/>
          </p:cNvGraphicFramePr>
          <p:nvPr/>
        </p:nvGraphicFramePr>
        <p:xfrm>
          <a:off x="4225405" y="5276447"/>
          <a:ext cx="192024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9109821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385751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7029592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0666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8A17EC-F9B5-FA57-8164-5B4A963FADA3}"/>
              </a:ext>
            </a:extLst>
          </p:cNvPr>
          <p:cNvGraphicFramePr>
            <a:graphicFrameLocks noGrp="1"/>
          </p:cNvGraphicFramePr>
          <p:nvPr/>
        </p:nvGraphicFramePr>
        <p:xfrm>
          <a:off x="2041184" y="5276447"/>
          <a:ext cx="192024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9109821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385751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7029592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600" u="sng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u="sng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u="sng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066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D8E14210-810E-A8C5-95A5-B77DBE71B1AB}"/>
                  </a:ext>
                </a:extLst>
              </p:cNvPr>
              <p:cNvSpPr txBox="1"/>
              <p:nvPr/>
            </p:nvSpPr>
            <p:spPr>
              <a:xfrm>
                <a:off x="3747374" y="1287436"/>
                <a:ext cx="4300857" cy="420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baseline="3000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baseline="-25000"/>
                  <a:t> ____________________________ </a:t>
                </a:r>
                <a:r>
                  <a:rPr lang="en-US" sz="2800" baseline="30000"/>
                  <a:t>r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800" baseline="-25000"/>
              </a:p>
            </p:txBody>
          </p:sp>
        </mc:Choice>
        <mc:Fallback xmlns=""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D8E14210-810E-A8C5-95A5-B77DBE71B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374" y="1287436"/>
                <a:ext cx="4300857" cy="420949"/>
              </a:xfrm>
              <a:prstGeom prst="rect">
                <a:avLst/>
              </a:prstGeom>
              <a:blipFill>
                <a:blip r:embed="rId4"/>
                <a:stretch>
                  <a:fillRect t="-17391" b="-49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4481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C06A-643E-6C2B-DE8B-AB133999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30000"/>
              <a:t>left</a:t>
            </a:r>
            <a:r>
              <a:rPr lang="en-US"/>
              <a:t>P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 </a:t>
            </a:r>
            <a:r>
              <a:rPr lang="en-US" baseline="30000">
                <a:sym typeface="Wingdings" pitchFamily="2" charset="2"/>
              </a:rPr>
              <a:t>right</a:t>
            </a:r>
            <a:r>
              <a:rPr lang="en-US">
                <a:sym typeface="Wingdings" pitchFamily="2" charset="2"/>
              </a:rPr>
              <a:t>P</a:t>
            </a:r>
            <a:r>
              <a:rPr lang="en-US" baseline="-25000">
                <a:sym typeface="Wingdings" pitchFamily="2" charset="2"/>
              </a:rPr>
              <a:t>2 </a:t>
            </a:r>
            <a:r>
              <a:rPr lang="en-US">
                <a:sym typeface="Wingdings" pitchFamily="2" charset="2"/>
              </a:rPr>
              <a:t>in the homogeneous coordinate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B78A22E-EFBC-1C3F-9DB7-122C2C984E40}"/>
              </a:ext>
            </a:extLst>
          </p:cNvPr>
          <p:cNvGraphicFramePr>
            <a:graphicFrameLocks noGrp="1"/>
          </p:cNvGraphicFramePr>
          <p:nvPr/>
        </p:nvGraphicFramePr>
        <p:xfrm>
          <a:off x="3961761" y="2468880"/>
          <a:ext cx="19202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-4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EAF778F-608E-95E3-E44E-C529C0A529E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6000" y="2468880"/>
              <a:ext cx="1920240" cy="1920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1775031887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3724413774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229625138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867101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247698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2647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EAF778F-608E-95E3-E44E-C529C0A529E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6000" y="2468880"/>
              <a:ext cx="1920240" cy="1920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1775031887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3724413774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229625138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5" t="-1905" r="-202857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905" t="-1905" r="-2857" b="-2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867101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247698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05" t="-201905" r="-202857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905" t="-201905" r="-2857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64754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E6C47B-0A4B-571B-D7EA-48EF7BD7D608}"/>
              </a:ext>
            </a:extLst>
          </p:cNvPr>
          <p:cNvGraphicFramePr>
            <a:graphicFrameLocks noGrp="1"/>
          </p:cNvGraphicFramePr>
          <p:nvPr/>
        </p:nvGraphicFramePr>
        <p:xfrm>
          <a:off x="8291199" y="2463004"/>
          <a:ext cx="64008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2889711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80276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4144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4096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F94418B-6C6C-1165-9488-57D0917A0ADF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598046"/>
          <a:ext cx="192024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9109821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385751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7029592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0666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231B660-51EF-E8D5-CBEB-548AD3182D61}"/>
              </a:ext>
            </a:extLst>
          </p:cNvPr>
          <p:cNvGraphicFramePr>
            <a:graphicFrameLocks noGrp="1"/>
          </p:cNvGraphicFramePr>
          <p:nvPr/>
        </p:nvGraphicFramePr>
        <p:xfrm>
          <a:off x="8284765" y="4598046"/>
          <a:ext cx="64008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1377679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87677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D1AF542-05B2-B4B5-CC1B-49186EEAF0EC}"/>
              </a:ext>
            </a:extLst>
          </p:cNvPr>
          <p:cNvGraphicFramePr>
            <a:graphicFrameLocks noGrp="1"/>
          </p:cNvGraphicFramePr>
          <p:nvPr/>
        </p:nvGraphicFramePr>
        <p:xfrm>
          <a:off x="3951019" y="4609199"/>
          <a:ext cx="192024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9109821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385751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7029592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0666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8A17EC-F9B5-FA57-8164-5B4A963FADA3}"/>
              </a:ext>
            </a:extLst>
          </p:cNvPr>
          <p:cNvGraphicFramePr>
            <a:graphicFrameLocks noGrp="1"/>
          </p:cNvGraphicFramePr>
          <p:nvPr/>
        </p:nvGraphicFramePr>
        <p:xfrm>
          <a:off x="1766798" y="4609199"/>
          <a:ext cx="192024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9109821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385751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7029592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06665"/>
                  </a:ext>
                </a:extLst>
              </a:tr>
            </a:tbl>
          </a:graphicData>
        </a:graphic>
      </p:graphicFrame>
      <p:graphicFrame>
        <p:nvGraphicFramePr>
          <p:cNvPr id="114" name="Table 113">
            <a:extLst>
              <a:ext uri="{FF2B5EF4-FFF2-40B4-BE49-F238E27FC236}">
                <a16:creationId xmlns:a16="http://schemas.microsoft.com/office/drawing/2014/main" id="{FBA389D9-4953-E3C6-5723-7C452A30D310}"/>
              </a:ext>
            </a:extLst>
          </p:cNvPr>
          <p:cNvGraphicFramePr>
            <a:graphicFrameLocks noGrp="1"/>
          </p:cNvGraphicFramePr>
          <p:nvPr/>
        </p:nvGraphicFramePr>
        <p:xfrm>
          <a:off x="9718599" y="2463004"/>
          <a:ext cx="64008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2889711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80276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4144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409617"/>
                  </a:ext>
                </a:extLst>
              </a:tr>
            </a:tbl>
          </a:graphicData>
        </a:graphic>
      </p:graphicFrame>
      <p:graphicFrame>
        <p:nvGraphicFramePr>
          <p:cNvPr id="115" name="Table 114">
            <a:extLst>
              <a:ext uri="{FF2B5EF4-FFF2-40B4-BE49-F238E27FC236}">
                <a16:creationId xmlns:a16="http://schemas.microsoft.com/office/drawing/2014/main" id="{9EC9A8AA-7A0F-7E7C-D6F5-39A011ABFA23}"/>
              </a:ext>
            </a:extLst>
          </p:cNvPr>
          <p:cNvGraphicFramePr>
            <a:graphicFrameLocks noGrp="1"/>
          </p:cNvGraphicFramePr>
          <p:nvPr/>
        </p:nvGraphicFramePr>
        <p:xfrm>
          <a:off x="1742610" y="5788116"/>
          <a:ext cx="192024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9109821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385751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7029592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06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049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C06A-643E-6C2B-DE8B-AB133999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30000"/>
              <a:t>left</a:t>
            </a:r>
            <a:r>
              <a:rPr lang="en-US"/>
              <a:t>P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 </a:t>
            </a:r>
            <a:r>
              <a:rPr lang="en-US" baseline="30000">
                <a:sym typeface="Wingdings" pitchFamily="2" charset="2"/>
              </a:rPr>
              <a:t>right</a:t>
            </a:r>
            <a:r>
              <a:rPr lang="en-US">
                <a:sym typeface="Wingdings" pitchFamily="2" charset="2"/>
              </a:rPr>
              <a:t>P</a:t>
            </a:r>
            <a:r>
              <a:rPr lang="en-US" baseline="-25000">
                <a:sym typeface="Wingdings" pitchFamily="2" charset="2"/>
              </a:rPr>
              <a:t>2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B78A22E-EFBC-1C3F-9DB7-122C2C984E40}"/>
              </a:ext>
            </a:extLst>
          </p:cNvPr>
          <p:cNvGraphicFramePr>
            <a:graphicFrameLocks noGrp="1"/>
          </p:cNvGraphicFramePr>
          <p:nvPr/>
        </p:nvGraphicFramePr>
        <p:xfrm>
          <a:off x="6705304" y="4130364"/>
          <a:ext cx="19202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-4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EAF778F-608E-95E3-E44E-C529C0A529E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700462" y="2076416"/>
              <a:ext cx="1920240" cy="1920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1775031887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3724413774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229625138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867101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247698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2647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EAF778F-608E-95E3-E44E-C529C0A529E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700462" y="2076416"/>
              <a:ext cx="1920240" cy="1920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1775031887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3724413774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229625138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52" t="-952" r="-202857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905" t="-952" r="-1905" b="-2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867101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247698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52" t="-201905" r="-202857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905" t="-201905" r="-1905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64754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E6C47B-0A4B-571B-D7EA-48EF7BD7D608}"/>
              </a:ext>
            </a:extLst>
          </p:cNvPr>
          <p:cNvGraphicFramePr>
            <a:graphicFrameLocks noGrp="1"/>
          </p:cNvGraphicFramePr>
          <p:nvPr/>
        </p:nvGraphicFramePr>
        <p:xfrm>
          <a:off x="8895661" y="2070540"/>
          <a:ext cx="64008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2889711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80276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4144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40961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8A17EC-F9B5-FA57-8164-5B4A963FADA3}"/>
              </a:ext>
            </a:extLst>
          </p:cNvPr>
          <p:cNvGraphicFramePr>
            <a:graphicFrameLocks noGrp="1"/>
          </p:cNvGraphicFramePr>
          <p:nvPr/>
        </p:nvGraphicFramePr>
        <p:xfrm>
          <a:off x="6705304" y="6119728"/>
          <a:ext cx="192024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9109821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385751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7029592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06665"/>
                  </a:ext>
                </a:extLst>
              </a:tr>
            </a:tbl>
          </a:graphicData>
        </a:graphic>
      </p:graphicFrame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C6505DAF-6371-277B-AFE9-F46CFA419982}"/>
              </a:ext>
            </a:extLst>
          </p:cNvPr>
          <p:cNvGraphicFramePr>
            <a:graphicFrameLocks noGrp="1"/>
          </p:cNvGraphicFramePr>
          <p:nvPr/>
        </p:nvGraphicFramePr>
        <p:xfrm>
          <a:off x="8895661" y="60844"/>
          <a:ext cx="64008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2889711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80276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4144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409617"/>
                  </a:ext>
                </a:extLst>
              </a:tr>
            </a:tbl>
          </a:graphicData>
        </a:graphic>
      </p:graphicFrame>
      <p:graphicFrame>
        <p:nvGraphicFramePr>
          <p:cNvPr id="106" name="Table 105">
            <a:extLst>
              <a:ext uri="{FF2B5EF4-FFF2-40B4-BE49-F238E27FC236}">
                <a16:creationId xmlns:a16="http://schemas.microsoft.com/office/drawing/2014/main" id="{6A4F97B6-DDBB-FE08-3437-9F3A51DFE6F5}"/>
              </a:ext>
            </a:extLst>
          </p:cNvPr>
          <p:cNvGraphicFramePr>
            <a:graphicFrameLocks noGrp="1"/>
          </p:cNvGraphicFramePr>
          <p:nvPr/>
        </p:nvGraphicFramePr>
        <p:xfrm>
          <a:off x="8898025" y="4112100"/>
          <a:ext cx="64008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2889711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80276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4144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4096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601070-7EA5-3CB1-9D7D-D656114075AD}"/>
              </a:ext>
            </a:extLst>
          </p:cNvPr>
          <p:cNvGraphicFramePr>
            <a:graphicFrameLocks noGrp="1"/>
          </p:cNvGraphicFramePr>
          <p:nvPr/>
        </p:nvGraphicFramePr>
        <p:xfrm>
          <a:off x="8881198" y="6138820"/>
          <a:ext cx="64008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1377679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876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6374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DF7EFEC8-388D-8F20-DEC5-6E5A99003E28}"/>
              </a:ext>
            </a:extLst>
          </p:cNvPr>
          <p:cNvGraphicFramePr>
            <a:graphicFrameLocks noGrp="1"/>
          </p:cNvGraphicFramePr>
          <p:nvPr/>
        </p:nvGraphicFramePr>
        <p:xfrm>
          <a:off x="10194582" y="3971415"/>
          <a:ext cx="64008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2889711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80276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4144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40961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5FFEC6D-C495-BEBD-087D-0FB443D5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Calculate the Essential Matrix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B6F5C4A-24CF-8994-B99D-DBF3C1A37EBC}"/>
              </a:ext>
            </a:extLst>
          </p:cNvPr>
          <p:cNvGraphicFramePr>
            <a:graphicFrameLocks noGrp="1"/>
          </p:cNvGraphicFramePr>
          <p:nvPr/>
        </p:nvGraphicFramePr>
        <p:xfrm>
          <a:off x="5920698" y="3974874"/>
          <a:ext cx="19202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-4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54BAC27-0602-04FF-DDDA-8044BD779F3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049456" y="1910416"/>
              <a:ext cx="1920240" cy="1920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1775031887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3724413774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229625138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867101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247698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2647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54BAC27-0602-04FF-DDDA-8044BD779F3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049456" y="1910416"/>
              <a:ext cx="1920240" cy="1920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1775031887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3724413774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229625138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52" t="-952" r="-202857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905" t="-952" r="-1905" b="-2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867101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247698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52" t="-201905" r="-202857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905" t="-201905" r="-1905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64754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21618EA3-6816-BB7D-4098-95BB21A852BC}"/>
              </a:ext>
            </a:extLst>
          </p:cNvPr>
          <p:cNvGraphicFramePr>
            <a:graphicFrameLocks noGrp="1"/>
          </p:cNvGraphicFramePr>
          <p:nvPr/>
        </p:nvGraphicFramePr>
        <p:xfrm>
          <a:off x="8049456" y="3966710"/>
          <a:ext cx="19202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C09709E-E05D-76E8-0E5F-B35A818D327A}"/>
                  </a:ext>
                </a:extLst>
              </p:cNvPr>
              <p:cNvSpPr txBox="1"/>
              <p:nvPr/>
            </p:nvSpPr>
            <p:spPr>
              <a:xfrm>
                <a:off x="966102" y="2617089"/>
                <a:ext cx="1809791" cy="420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baseline="3000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baseline="-25000"/>
                  <a:t> _______ </a:t>
                </a:r>
                <a:r>
                  <a:rPr lang="en-US" sz="2800" baseline="30000"/>
                  <a:t>r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800" baseline="-2500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C09709E-E05D-76E8-0E5F-B35A818D3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102" y="2617089"/>
                <a:ext cx="1809791" cy="420949"/>
              </a:xfrm>
              <a:prstGeom prst="rect">
                <a:avLst/>
              </a:prstGeom>
              <a:blipFill>
                <a:blip r:embed="rId4"/>
                <a:stretch>
                  <a:fillRect t="-17391" b="-49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208CD4B0-1352-6ED8-2228-D6AA7F258257}"/>
                  </a:ext>
                </a:extLst>
              </p:cNvPr>
              <p:cNvSpPr txBox="1"/>
              <p:nvPr/>
            </p:nvSpPr>
            <p:spPr>
              <a:xfrm>
                <a:off x="902657" y="1517612"/>
                <a:ext cx="4300857" cy="420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baseline="3000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baseline="-25000"/>
                  <a:t> ____________________________ </a:t>
                </a:r>
                <a:r>
                  <a:rPr lang="en-US" sz="2800" baseline="30000"/>
                  <a:t>r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800" baseline="-2500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208CD4B0-1352-6ED8-2228-D6AA7F258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57" y="1517612"/>
                <a:ext cx="4300857" cy="420949"/>
              </a:xfrm>
              <a:prstGeom prst="rect">
                <a:avLst/>
              </a:prstGeom>
              <a:blipFill>
                <a:blip r:embed="rId5"/>
                <a:stretch>
                  <a:fillRect t="-17391" b="-49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2C81237-DC81-7F6C-2158-95A34407CC1D}"/>
              </a:ext>
            </a:extLst>
          </p:cNvPr>
          <p:cNvSpPr txBox="1"/>
          <p:nvPr/>
        </p:nvSpPr>
        <p:spPr>
          <a:xfrm>
            <a:off x="896840" y="3643193"/>
            <a:ext cx="2892523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/>
              <a:t>Rotation: 53</a:t>
            </a:r>
            <a:r>
              <a:rPr lang="en-US" sz="2800" baseline="30000"/>
              <a:t>o </a:t>
            </a:r>
            <a:r>
              <a:rPr lang="en-US" sz="2800"/>
              <a:t>(X-&gt;Z)</a:t>
            </a:r>
          </a:p>
          <a:p>
            <a:r>
              <a:rPr lang="en-US" sz="2800"/>
              <a:t>Translation: [4, 1, 0]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2D43FBF8-4555-6B20-5EF1-A3AD8125ECD9}"/>
              </a:ext>
            </a:extLst>
          </p:cNvPr>
          <p:cNvGraphicFramePr>
            <a:graphicFrameLocks noGrp="1"/>
          </p:cNvGraphicFramePr>
          <p:nvPr/>
        </p:nvGraphicFramePr>
        <p:xfrm>
          <a:off x="8049456" y="6067934"/>
          <a:ext cx="192024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9109821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385751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7029592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06665"/>
                  </a:ext>
                </a:extLst>
              </a:tr>
            </a:tbl>
          </a:graphicData>
        </a:graphic>
      </p:graphicFrame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D84BE6EB-68CF-041B-FAA8-58EC9131D286}"/>
              </a:ext>
            </a:extLst>
          </p:cNvPr>
          <p:cNvGraphicFramePr>
            <a:graphicFrameLocks noGrp="1"/>
          </p:cNvGraphicFramePr>
          <p:nvPr/>
        </p:nvGraphicFramePr>
        <p:xfrm>
          <a:off x="10194582" y="6074073"/>
          <a:ext cx="64008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1377679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8767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1" name="Table 80">
                <a:extLst>
                  <a:ext uri="{FF2B5EF4-FFF2-40B4-BE49-F238E27FC236}">
                    <a16:creationId xmlns:a16="http://schemas.microsoft.com/office/drawing/2014/main" id="{80FC78BB-B465-9301-C267-1C8198DFB71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920847" y="6062482"/>
              <a:ext cx="1920240" cy="640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91098210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4238575104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427029592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9066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1" name="Table 80">
                <a:extLst>
                  <a:ext uri="{FF2B5EF4-FFF2-40B4-BE49-F238E27FC236}">
                    <a16:creationId xmlns:a16="http://schemas.microsoft.com/office/drawing/2014/main" id="{80FC78BB-B465-9301-C267-1C8198DFB71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920847" y="6062482"/>
              <a:ext cx="1920240" cy="640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91098210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4238575104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427029592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52" t="-943" r="-202857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90666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656064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775971-BA3A-B44E-2DC0-C3DE70CC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Fundamental Matrix</a:t>
            </a:r>
          </a:p>
        </p:txBody>
      </p:sp>
    </p:spTree>
    <p:extLst>
      <p:ext uri="{BB962C8B-B14F-4D97-AF65-F5344CB8AC3E}">
        <p14:creationId xmlns:p14="http://schemas.microsoft.com/office/powerpoint/2010/main" val="350264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8BB6E-8EE1-6DDA-AAA9-09A9EFC5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Definition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BF6215-BA02-1F62-14EE-83395BFD9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27013"/>
            <a:ext cx="9340516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u="sng"/>
              <a:t>F</a:t>
            </a:r>
            <a:r>
              <a:rPr kumimoji="0" lang="en-US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undamental matrix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 is a 3×3 matrix which relates corresponding points in a pair of stereo images in their respective { camera | pixel } coordinate systems.</a:t>
            </a:r>
          </a:p>
        </p:txBody>
      </p:sp>
      <p:sp>
        <p:nvSpPr>
          <p:cNvPr id="10" name="AutoShape 9" descr="\mathbf {F} ">
            <a:extLst>
              <a:ext uri="{FF2B5EF4-FFF2-40B4-BE49-F238E27FC236}">
                <a16:creationId xmlns:a16="http://schemas.microsoft.com/office/drawing/2014/main" id="{9E568961-966B-98D4-2A60-496138159E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40238" y="19610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1B7D3C-BC95-6A07-E557-C650E1C5D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50201"/>
            <a:ext cx="9340516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u="sng"/>
              <a:t>Essential</a:t>
            </a:r>
            <a:r>
              <a:rPr kumimoji="0" lang="en-US" altLang="en-US" sz="2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matrix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 is a 3×3 matrix which relates corresponding points in a pair of stereo images in their respective { camera | pixel } coordinate systems.</a:t>
            </a:r>
          </a:p>
        </p:txBody>
      </p:sp>
    </p:spTree>
    <p:extLst>
      <p:ext uri="{BB962C8B-B14F-4D97-AF65-F5344CB8AC3E}">
        <p14:creationId xmlns:p14="http://schemas.microsoft.com/office/powerpoint/2010/main" val="1505475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F1C24-704C-2AED-AE2C-AF7571AA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Connect </a:t>
            </a:r>
            <a:r>
              <a:rPr lang="en-US" baseline="30000"/>
              <a:t>left</a:t>
            </a:r>
            <a:r>
              <a:rPr lang="en-US"/>
              <a:t>P</a:t>
            </a:r>
            <a:r>
              <a:rPr lang="en-US" baseline="-25000"/>
              <a:t>1</a:t>
            </a:r>
            <a:r>
              <a:rPr lang="en-US"/>
              <a:t> and </a:t>
            </a:r>
            <a:r>
              <a:rPr lang="en-US" baseline="30000"/>
              <a:t>right</a:t>
            </a:r>
            <a:r>
              <a:rPr lang="en-US"/>
              <a:t>P</a:t>
            </a:r>
            <a:r>
              <a:rPr lang="en-US" baseline="-25000"/>
              <a:t>2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5923354-A258-6078-2D3E-B52E95D64B98}"/>
              </a:ext>
            </a:extLst>
          </p:cNvPr>
          <p:cNvCxnSpPr>
            <a:cxnSpLocks/>
          </p:cNvCxnSpPr>
          <p:nvPr/>
        </p:nvCxnSpPr>
        <p:spPr>
          <a:xfrm flipH="1" flipV="1">
            <a:off x="5565193" y="1419887"/>
            <a:ext cx="2810585" cy="2951578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CD96F1E-CB0D-6F77-48E5-F3D9D65D1757}"/>
              </a:ext>
            </a:extLst>
          </p:cNvPr>
          <p:cNvCxnSpPr>
            <a:cxnSpLocks/>
          </p:cNvCxnSpPr>
          <p:nvPr/>
        </p:nvCxnSpPr>
        <p:spPr>
          <a:xfrm flipH="1">
            <a:off x="3700618" y="1442685"/>
            <a:ext cx="2482264" cy="257255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907FC8F-CFA3-33A0-539E-EB89F04A8DDE}"/>
              </a:ext>
            </a:extLst>
          </p:cNvPr>
          <p:cNvCxnSpPr>
            <a:cxnSpLocks/>
          </p:cNvCxnSpPr>
          <p:nvPr/>
        </p:nvCxnSpPr>
        <p:spPr>
          <a:xfrm flipH="1">
            <a:off x="3717585" y="2001774"/>
            <a:ext cx="3285480" cy="201204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7" name="Parallelogram 116">
            <a:extLst>
              <a:ext uri="{FF2B5EF4-FFF2-40B4-BE49-F238E27FC236}">
                <a16:creationId xmlns:a16="http://schemas.microsoft.com/office/drawing/2014/main" id="{16E93C88-CAEC-86FC-F270-1E9C61BBE057}"/>
              </a:ext>
            </a:extLst>
          </p:cNvPr>
          <p:cNvSpPr/>
          <p:nvPr/>
        </p:nvSpPr>
        <p:spPr>
          <a:xfrm rot="5400000">
            <a:off x="3301774" y="2808366"/>
            <a:ext cx="1707865" cy="1304470"/>
          </a:xfrm>
          <a:prstGeom prst="parallelogram">
            <a:avLst>
              <a:gd name="adj" fmla="val 7165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Parallelogram 117">
            <a:extLst>
              <a:ext uri="{FF2B5EF4-FFF2-40B4-BE49-F238E27FC236}">
                <a16:creationId xmlns:a16="http://schemas.microsoft.com/office/drawing/2014/main" id="{222A2A4C-E952-1FD5-0763-860B10E88757}"/>
              </a:ext>
            </a:extLst>
          </p:cNvPr>
          <p:cNvSpPr/>
          <p:nvPr/>
        </p:nvSpPr>
        <p:spPr>
          <a:xfrm rot="16200000" flipH="1">
            <a:off x="6726589" y="2808366"/>
            <a:ext cx="1707865" cy="1304470"/>
          </a:xfrm>
          <a:prstGeom prst="parallelogram">
            <a:avLst>
              <a:gd name="adj" fmla="val 7165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1681BA9-A872-5113-A9BA-C854F1F9FC74}"/>
              </a:ext>
            </a:extLst>
          </p:cNvPr>
          <p:cNvSpPr/>
          <p:nvPr/>
        </p:nvSpPr>
        <p:spPr>
          <a:xfrm>
            <a:off x="5802113" y="1699840"/>
            <a:ext cx="139020" cy="131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9DBAB7E-CCB1-3147-BB83-C5587A0D0E16}"/>
              </a:ext>
            </a:extLst>
          </p:cNvPr>
          <p:cNvSpPr/>
          <p:nvPr/>
        </p:nvSpPr>
        <p:spPr>
          <a:xfrm>
            <a:off x="3606815" y="3922429"/>
            <a:ext cx="193808" cy="1748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FCB9702-FF12-4DC0-5ED8-D4429044B99C}"/>
              </a:ext>
            </a:extLst>
          </p:cNvPr>
          <p:cNvSpPr/>
          <p:nvPr/>
        </p:nvSpPr>
        <p:spPr>
          <a:xfrm>
            <a:off x="7971595" y="3970390"/>
            <a:ext cx="193808" cy="1748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D4B62F2-3B01-442B-AFAB-610A9997B92D}"/>
              </a:ext>
            </a:extLst>
          </p:cNvPr>
          <p:cNvSpPr/>
          <p:nvPr/>
        </p:nvSpPr>
        <p:spPr>
          <a:xfrm>
            <a:off x="6369676" y="2293427"/>
            <a:ext cx="139020" cy="1315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D8A584D-9775-334D-F6E5-0DFF4501AE58}"/>
              </a:ext>
            </a:extLst>
          </p:cNvPr>
          <p:cNvCxnSpPr>
            <a:cxnSpLocks/>
          </p:cNvCxnSpPr>
          <p:nvPr/>
        </p:nvCxnSpPr>
        <p:spPr>
          <a:xfrm flipH="1" flipV="1">
            <a:off x="3730379" y="4013817"/>
            <a:ext cx="4338421" cy="27978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EFED8DF-DBFF-9FA2-45AF-3EC2B31592E9}"/>
              </a:ext>
            </a:extLst>
          </p:cNvPr>
          <p:cNvSpPr txBox="1"/>
          <p:nvPr/>
        </p:nvSpPr>
        <p:spPr>
          <a:xfrm>
            <a:off x="4048300" y="3249387"/>
            <a:ext cx="308003" cy="265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⦻</a:t>
            </a:r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3323777-B44B-3EF7-3354-69D62FE4F6D2}"/>
              </a:ext>
            </a:extLst>
          </p:cNvPr>
          <p:cNvSpPr txBox="1"/>
          <p:nvPr/>
        </p:nvSpPr>
        <p:spPr>
          <a:xfrm>
            <a:off x="7399216" y="3368213"/>
            <a:ext cx="308003" cy="265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⦻</a:t>
            </a:r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3C8AA7E-7C90-00E5-B679-8AE9BF0377F7}"/>
              </a:ext>
            </a:extLst>
          </p:cNvPr>
          <p:cNvSpPr txBox="1"/>
          <p:nvPr/>
        </p:nvSpPr>
        <p:spPr>
          <a:xfrm flipH="1">
            <a:off x="6439186" y="1911286"/>
            <a:ext cx="1965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/>
              <a:t>r</a:t>
            </a:r>
            <a:r>
              <a:rPr lang="en-US" sz="2400"/>
              <a:t>P</a:t>
            </a:r>
            <a:r>
              <a:rPr lang="en-US" sz="2400" baseline="-25000"/>
              <a:t>2</a:t>
            </a:r>
            <a:r>
              <a:rPr lang="en-US" sz="2400"/>
              <a:t>=[5, 40, 5]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FFCAF6B-39AF-D766-16C3-3B57868EA664}"/>
              </a:ext>
            </a:extLst>
          </p:cNvPr>
          <p:cNvSpPr txBox="1"/>
          <p:nvPr/>
        </p:nvSpPr>
        <p:spPr>
          <a:xfrm>
            <a:off x="6762657" y="1410834"/>
            <a:ext cx="140427" cy="265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821C817-6CD5-CAE2-9D29-0389099456DC}"/>
              </a:ext>
            </a:extLst>
          </p:cNvPr>
          <p:cNvSpPr txBox="1"/>
          <p:nvPr/>
        </p:nvSpPr>
        <p:spPr>
          <a:xfrm>
            <a:off x="3501997" y="2731455"/>
            <a:ext cx="241518" cy="265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17C8B89-CE28-32C3-67EF-260361DA093E}"/>
              </a:ext>
            </a:extLst>
          </p:cNvPr>
          <p:cNvSpPr txBox="1"/>
          <p:nvPr/>
        </p:nvSpPr>
        <p:spPr>
          <a:xfrm>
            <a:off x="7991805" y="2700899"/>
            <a:ext cx="260152" cy="265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583C40D-FE1A-E9FD-ED7D-D23162600D57}"/>
              </a:ext>
            </a:extLst>
          </p:cNvPr>
          <p:cNvSpPr txBox="1"/>
          <p:nvPr/>
        </p:nvSpPr>
        <p:spPr>
          <a:xfrm flipH="1">
            <a:off x="5801146" y="1336436"/>
            <a:ext cx="1965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/>
              <a:t>l</a:t>
            </a:r>
            <a:r>
              <a:rPr lang="en-US" sz="2400"/>
              <a:t>P</a:t>
            </a:r>
            <a:r>
              <a:rPr lang="en-US" sz="2400" baseline="-25000"/>
              <a:t>2</a:t>
            </a:r>
            <a:r>
              <a:rPr lang="en-US" sz="2400"/>
              <a:t>=[3, 40, 8]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D5182F79-C5EB-0D70-0730-9DAD59D9F0C5}"/>
                  </a:ext>
                </a:extLst>
              </p:cNvPr>
              <p:cNvSpPr txBox="1"/>
              <p:nvPr/>
            </p:nvSpPr>
            <p:spPr>
              <a:xfrm>
                <a:off x="4812082" y="5060050"/>
                <a:ext cx="1809791" cy="420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baseline="3000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baseline="-25000"/>
                  <a:t> _______ </a:t>
                </a:r>
                <a:r>
                  <a:rPr lang="en-US" sz="2800" baseline="30000"/>
                  <a:t>r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800" baseline="-2500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D5182F79-C5EB-0D70-0730-9DAD59D9F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082" y="5060050"/>
                <a:ext cx="1809791" cy="420949"/>
              </a:xfrm>
              <a:prstGeom prst="rect">
                <a:avLst/>
              </a:prstGeom>
              <a:blipFill>
                <a:blip r:embed="rId3"/>
                <a:stretch>
                  <a:fillRect t="-17391" b="-49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8346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F1C24-704C-2AED-AE2C-AF7571AA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Connect </a:t>
            </a:r>
            <a:r>
              <a:rPr lang="en-US" i="1" baseline="30000"/>
              <a:t>A</a:t>
            </a:r>
            <a:r>
              <a:rPr lang="en-US" i="1"/>
              <a:t>P</a:t>
            </a:r>
            <a:r>
              <a:rPr lang="en-US" i="1" baseline="-25000"/>
              <a:t>1</a:t>
            </a:r>
            <a:r>
              <a:rPr lang="en-US"/>
              <a:t> and </a:t>
            </a:r>
            <a:r>
              <a:rPr lang="en-US" i="1" baseline="30000"/>
              <a:t>B</a:t>
            </a:r>
            <a:r>
              <a:rPr lang="en-US" i="1"/>
              <a:t>P</a:t>
            </a:r>
            <a:r>
              <a:rPr lang="en-US" i="1" baseline="-25000"/>
              <a:t>2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5923354-A258-6078-2D3E-B52E95D64B98}"/>
              </a:ext>
            </a:extLst>
          </p:cNvPr>
          <p:cNvCxnSpPr>
            <a:cxnSpLocks/>
          </p:cNvCxnSpPr>
          <p:nvPr/>
        </p:nvCxnSpPr>
        <p:spPr>
          <a:xfrm flipH="1" flipV="1">
            <a:off x="5428558" y="358342"/>
            <a:ext cx="2810585" cy="2951578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CD96F1E-CB0D-6F77-48E5-F3D9D65D1757}"/>
              </a:ext>
            </a:extLst>
          </p:cNvPr>
          <p:cNvCxnSpPr>
            <a:cxnSpLocks/>
          </p:cNvCxnSpPr>
          <p:nvPr/>
        </p:nvCxnSpPr>
        <p:spPr>
          <a:xfrm flipH="1">
            <a:off x="3563983" y="381140"/>
            <a:ext cx="2482264" cy="257255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907FC8F-CFA3-33A0-539E-EB89F04A8DDE}"/>
              </a:ext>
            </a:extLst>
          </p:cNvPr>
          <p:cNvCxnSpPr>
            <a:cxnSpLocks/>
          </p:cNvCxnSpPr>
          <p:nvPr/>
        </p:nvCxnSpPr>
        <p:spPr>
          <a:xfrm flipH="1">
            <a:off x="3580950" y="940229"/>
            <a:ext cx="3285480" cy="201204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7" name="Parallelogram 116">
            <a:extLst>
              <a:ext uri="{FF2B5EF4-FFF2-40B4-BE49-F238E27FC236}">
                <a16:creationId xmlns:a16="http://schemas.microsoft.com/office/drawing/2014/main" id="{16E93C88-CAEC-86FC-F270-1E9C61BBE057}"/>
              </a:ext>
            </a:extLst>
          </p:cNvPr>
          <p:cNvSpPr/>
          <p:nvPr/>
        </p:nvSpPr>
        <p:spPr>
          <a:xfrm rot="5400000">
            <a:off x="3165139" y="1746821"/>
            <a:ext cx="1707865" cy="1304470"/>
          </a:xfrm>
          <a:prstGeom prst="parallelogram">
            <a:avLst>
              <a:gd name="adj" fmla="val 71655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Parallelogram 117">
            <a:extLst>
              <a:ext uri="{FF2B5EF4-FFF2-40B4-BE49-F238E27FC236}">
                <a16:creationId xmlns:a16="http://schemas.microsoft.com/office/drawing/2014/main" id="{222A2A4C-E952-1FD5-0763-860B10E88757}"/>
              </a:ext>
            </a:extLst>
          </p:cNvPr>
          <p:cNvSpPr/>
          <p:nvPr/>
        </p:nvSpPr>
        <p:spPr>
          <a:xfrm rot="16200000" flipH="1">
            <a:off x="6589954" y="1746821"/>
            <a:ext cx="1707865" cy="1304470"/>
          </a:xfrm>
          <a:prstGeom prst="parallelogram">
            <a:avLst>
              <a:gd name="adj" fmla="val 71655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1681BA9-A872-5113-A9BA-C854F1F9FC74}"/>
              </a:ext>
            </a:extLst>
          </p:cNvPr>
          <p:cNvSpPr/>
          <p:nvPr/>
        </p:nvSpPr>
        <p:spPr>
          <a:xfrm>
            <a:off x="5665478" y="638295"/>
            <a:ext cx="139020" cy="131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9DBAB7E-CCB1-3147-BB83-C5587A0D0E16}"/>
              </a:ext>
            </a:extLst>
          </p:cNvPr>
          <p:cNvSpPr/>
          <p:nvPr/>
        </p:nvSpPr>
        <p:spPr>
          <a:xfrm>
            <a:off x="3470180" y="2860884"/>
            <a:ext cx="193808" cy="1748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FCB9702-FF12-4DC0-5ED8-D4429044B99C}"/>
              </a:ext>
            </a:extLst>
          </p:cNvPr>
          <p:cNvSpPr/>
          <p:nvPr/>
        </p:nvSpPr>
        <p:spPr>
          <a:xfrm>
            <a:off x="7834960" y="2908845"/>
            <a:ext cx="193808" cy="1748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D4B62F2-3B01-442B-AFAB-610A9997B92D}"/>
              </a:ext>
            </a:extLst>
          </p:cNvPr>
          <p:cNvSpPr/>
          <p:nvPr/>
        </p:nvSpPr>
        <p:spPr>
          <a:xfrm>
            <a:off x="6233041" y="1231882"/>
            <a:ext cx="139020" cy="1315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D8A584D-9775-334D-F6E5-0DFF4501AE58}"/>
              </a:ext>
            </a:extLst>
          </p:cNvPr>
          <p:cNvCxnSpPr>
            <a:cxnSpLocks/>
          </p:cNvCxnSpPr>
          <p:nvPr/>
        </p:nvCxnSpPr>
        <p:spPr>
          <a:xfrm flipH="1" flipV="1">
            <a:off x="3593744" y="2952272"/>
            <a:ext cx="4338421" cy="27978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EFED8DF-DBFF-9FA2-45AF-3EC2B31592E9}"/>
              </a:ext>
            </a:extLst>
          </p:cNvPr>
          <p:cNvSpPr txBox="1"/>
          <p:nvPr/>
        </p:nvSpPr>
        <p:spPr>
          <a:xfrm>
            <a:off x="3911665" y="2187842"/>
            <a:ext cx="308003" cy="265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⦻</a:t>
            </a:r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3323777-B44B-3EF7-3354-69D62FE4F6D2}"/>
              </a:ext>
            </a:extLst>
          </p:cNvPr>
          <p:cNvSpPr txBox="1"/>
          <p:nvPr/>
        </p:nvSpPr>
        <p:spPr>
          <a:xfrm>
            <a:off x="7262581" y="2306668"/>
            <a:ext cx="308003" cy="265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⦻</a:t>
            </a:r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3C8AA7E-7C90-00E5-B679-8AE9BF0377F7}"/>
              </a:ext>
            </a:extLst>
          </p:cNvPr>
          <p:cNvSpPr txBox="1"/>
          <p:nvPr/>
        </p:nvSpPr>
        <p:spPr>
          <a:xfrm flipH="1">
            <a:off x="6302551" y="849741"/>
            <a:ext cx="1965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/>
              <a:t>r</a:t>
            </a:r>
            <a:r>
              <a:rPr lang="en-US" sz="2400"/>
              <a:t>P</a:t>
            </a:r>
            <a:r>
              <a:rPr lang="en-US" sz="2400" baseline="-25000"/>
              <a:t>2</a:t>
            </a:r>
            <a:r>
              <a:rPr lang="en-US" sz="2400"/>
              <a:t>=[5, 40, 5]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FFCAF6B-39AF-D766-16C3-3B57868EA664}"/>
              </a:ext>
            </a:extLst>
          </p:cNvPr>
          <p:cNvSpPr txBox="1"/>
          <p:nvPr/>
        </p:nvSpPr>
        <p:spPr>
          <a:xfrm>
            <a:off x="6626022" y="349289"/>
            <a:ext cx="140427" cy="265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821C817-6CD5-CAE2-9D29-0389099456DC}"/>
              </a:ext>
            </a:extLst>
          </p:cNvPr>
          <p:cNvSpPr txBox="1"/>
          <p:nvPr/>
        </p:nvSpPr>
        <p:spPr>
          <a:xfrm>
            <a:off x="3365362" y="1669910"/>
            <a:ext cx="241518" cy="265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17C8B89-CE28-32C3-67EF-260361DA093E}"/>
              </a:ext>
            </a:extLst>
          </p:cNvPr>
          <p:cNvSpPr txBox="1"/>
          <p:nvPr/>
        </p:nvSpPr>
        <p:spPr>
          <a:xfrm>
            <a:off x="7855170" y="1639354"/>
            <a:ext cx="260152" cy="265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583C40D-FE1A-E9FD-ED7D-D23162600D57}"/>
              </a:ext>
            </a:extLst>
          </p:cNvPr>
          <p:cNvSpPr txBox="1"/>
          <p:nvPr/>
        </p:nvSpPr>
        <p:spPr>
          <a:xfrm flipH="1">
            <a:off x="5664511" y="274891"/>
            <a:ext cx="1965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/>
              <a:t>l</a:t>
            </a:r>
            <a:r>
              <a:rPr lang="en-US" sz="2400"/>
              <a:t>P</a:t>
            </a:r>
            <a:r>
              <a:rPr lang="en-US" sz="2400" baseline="-25000"/>
              <a:t>2</a:t>
            </a:r>
            <a:r>
              <a:rPr lang="en-US" sz="2400"/>
              <a:t>=[3, 40, 8]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DE1ADE-5FF4-68E2-2239-2AB1B3D3D47F}"/>
              </a:ext>
            </a:extLst>
          </p:cNvPr>
          <p:cNvSpPr txBox="1"/>
          <p:nvPr/>
        </p:nvSpPr>
        <p:spPr>
          <a:xfrm flipH="1">
            <a:off x="8148238" y="1935370"/>
            <a:ext cx="1965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/>
              <a:t>B</a:t>
            </a:r>
            <a:r>
              <a:rPr lang="en-US" sz="2400"/>
              <a:t>P</a:t>
            </a:r>
            <a:r>
              <a:rPr lang="en-US" sz="2400" baseline="-25000"/>
              <a:t>2</a:t>
            </a:r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67BD10-7DC3-60A1-8574-5BB4888DA8C8}"/>
              </a:ext>
            </a:extLst>
          </p:cNvPr>
          <p:cNvSpPr txBox="1"/>
          <p:nvPr/>
        </p:nvSpPr>
        <p:spPr>
          <a:xfrm flipH="1">
            <a:off x="2758873" y="1823250"/>
            <a:ext cx="833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/>
              <a:t>A</a:t>
            </a:r>
            <a:r>
              <a:rPr lang="en-US" sz="2400"/>
              <a:t>P</a:t>
            </a:r>
            <a:r>
              <a:rPr lang="en-US" sz="2400" baseline="-25000"/>
              <a:t>1</a:t>
            </a:r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FE7CF4-18C8-ED27-4569-8887FBFEA77B}"/>
                  </a:ext>
                </a:extLst>
              </p:cNvPr>
              <p:cNvSpPr txBox="1"/>
              <p:nvPr/>
            </p:nvSpPr>
            <p:spPr>
              <a:xfrm>
                <a:off x="4816231" y="4004018"/>
                <a:ext cx="1809791" cy="420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baseline="3000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baseline="-25000"/>
                  <a:t> _______ </a:t>
                </a:r>
                <a:r>
                  <a:rPr lang="en-US" sz="2800" baseline="30000"/>
                  <a:t>r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800" baseline="-250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FE7CF4-18C8-ED27-4569-8887FBFEA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231" y="4004018"/>
                <a:ext cx="1809791" cy="420949"/>
              </a:xfrm>
              <a:prstGeom prst="rect">
                <a:avLst/>
              </a:prstGeom>
              <a:blipFill>
                <a:blip r:embed="rId3"/>
                <a:stretch>
                  <a:fillRect t="-17391" b="-49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D17639-A8BE-217C-4828-C40934AE659E}"/>
                  </a:ext>
                </a:extLst>
              </p:cNvPr>
              <p:cNvSpPr txBox="1"/>
              <p:nvPr/>
            </p:nvSpPr>
            <p:spPr>
              <a:xfrm>
                <a:off x="4816231" y="5626118"/>
                <a:ext cx="19893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0" baseline="30000"/>
                  <a:t>A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baseline="-25000"/>
                  <a:t> _______ </a:t>
                </a:r>
                <a:r>
                  <a:rPr lang="en-US" sz="2800" baseline="30000"/>
                  <a:t>B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800" baseline="-250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D17639-A8BE-217C-4828-C40934AE6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231" y="5626118"/>
                <a:ext cx="1989327" cy="430887"/>
              </a:xfrm>
              <a:prstGeom prst="rect">
                <a:avLst/>
              </a:prstGeom>
              <a:blipFill>
                <a:blip r:embed="rId4"/>
                <a:stretch>
                  <a:fillRect l="-7362" t="-16901" b="-45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4" name="Graphic 193">
            <a:extLst>
              <a:ext uri="{FF2B5EF4-FFF2-40B4-BE49-F238E27FC236}">
                <a16:creationId xmlns:a16="http://schemas.microsoft.com/office/drawing/2014/main" id="{E01FE576-6400-BDDE-2A77-BAFF77F1F4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85818" y="2329369"/>
            <a:ext cx="5134286" cy="26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9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4169-18F5-76ED-AF5F-9FDABE2AE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do the cameras see?</a:t>
            </a:r>
          </a:p>
        </p:txBody>
      </p:sp>
      <p:pic>
        <p:nvPicPr>
          <p:cNvPr id="1026" name="Picture 2" descr="EpipolarGeometry_DVD_Left">
            <a:extLst>
              <a:ext uri="{FF2B5EF4-FFF2-40B4-BE49-F238E27FC236}">
                <a16:creationId xmlns:a16="http://schemas.microsoft.com/office/drawing/2014/main" id="{D5986011-4A3A-99D8-F492-75B787872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508" y="1551806"/>
            <a:ext cx="2799292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pipolarGeometry_DVD_Right">
            <a:extLst>
              <a:ext uri="{FF2B5EF4-FFF2-40B4-BE49-F238E27FC236}">
                <a16:creationId xmlns:a16="http://schemas.microsoft.com/office/drawing/2014/main" id="{B1121CE2-D3FF-B1D1-2CDE-DA2CE0347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760" y="1551806"/>
            <a:ext cx="2799292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EpipolarGeometry_DVD_Left">
            <a:extLst>
              <a:ext uri="{FF2B5EF4-FFF2-40B4-BE49-F238E27FC236}">
                <a16:creationId xmlns:a16="http://schemas.microsoft.com/office/drawing/2014/main" id="{071AA914-867F-97C7-1C79-364326DBD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624" y="4451306"/>
            <a:ext cx="2799292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EpipolarGeometry_DVD_Right">
            <a:extLst>
              <a:ext uri="{FF2B5EF4-FFF2-40B4-BE49-F238E27FC236}">
                <a16:creationId xmlns:a16="http://schemas.microsoft.com/office/drawing/2014/main" id="{5E27CD15-4A54-C8CE-5B40-D3D934C59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372" y="4451306"/>
            <a:ext cx="2799292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2B12F6-D4FB-133D-BD95-B60B972A06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208" y="2744561"/>
            <a:ext cx="3726457" cy="19294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A20AD9-AC3D-2207-DBC7-5D67FF0011A7}"/>
              </a:ext>
            </a:extLst>
          </p:cNvPr>
          <p:cNvSpPr txBox="1"/>
          <p:nvPr/>
        </p:nvSpPr>
        <p:spPr>
          <a:xfrm>
            <a:off x="0" y="6488668"/>
            <a:ext cx="2635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Photo Credit: RD Milligan</a:t>
            </a:r>
          </a:p>
        </p:txBody>
      </p:sp>
    </p:spTree>
    <p:extLst>
      <p:ext uri="{BB962C8B-B14F-4D97-AF65-F5344CB8AC3E}">
        <p14:creationId xmlns:p14="http://schemas.microsoft.com/office/powerpoint/2010/main" val="5541267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F1C24-704C-2AED-AE2C-AF7571AA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Connect </a:t>
            </a:r>
            <a:r>
              <a:rPr lang="en-US" i="1" baseline="30000"/>
              <a:t>A</a:t>
            </a:r>
            <a:r>
              <a:rPr lang="en-US" i="1"/>
              <a:t>P</a:t>
            </a:r>
            <a:r>
              <a:rPr lang="en-US" i="1" baseline="-25000"/>
              <a:t>1</a:t>
            </a:r>
            <a:r>
              <a:rPr lang="en-US"/>
              <a:t> and </a:t>
            </a:r>
            <a:r>
              <a:rPr lang="en-US" i="1" baseline="30000"/>
              <a:t>B</a:t>
            </a:r>
            <a:r>
              <a:rPr lang="en-US" i="1"/>
              <a:t>P</a:t>
            </a:r>
            <a:r>
              <a:rPr lang="en-US" i="1" baseline="-25000"/>
              <a:t>2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36DF74BF-5F8C-906B-1FDF-9B4F6E72F54D}"/>
              </a:ext>
            </a:extLst>
          </p:cNvPr>
          <p:cNvGraphicFramePr>
            <a:graphicFrameLocks noGrp="1"/>
          </p:cNvGraphicFramePr>
          <p:nvPr/>
        </p:nvGraphicFramePr>
        <p:xfrm>
          <a:off x="7132916" y="3757870"/>
          <a:ext cx="64008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2889711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80276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4144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4096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1FBBA30D-38BE-018A-DA0A-1C70B325C37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990929" y="5887606"/>
              <a:ext cx="1920240" cy="640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91098210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4238575104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427029592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-13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29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-16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9066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1FBBA30D-38BE-018A-DA0A-1C70B325C37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990929" y="5887606"/>
              <a:ext cx="1920240" cy="640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91098210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4238575104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427029592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-13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943" r="-100943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-16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9066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45A5A688-5A21-FE80-9DEF-026EC89021E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55376" y="5887606"/>
              <a:ext cx="1920240" cy="640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91098210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4238575104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427029592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9066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45A5A688-5A21-FE80-9DEF-026EC89021E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55376" y="5887606"/>
              <a:ext cx="1920240" cy="640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91098210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4238575104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427029592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52" t="-943" r="-202857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90666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5923354-A258-6078-2D3E-B52E95D64B98}"/>
              </a:ext>
            </a:extLst>
          </p:cNvPr>
          <p:cNvCxnSpPr>
            <a:cxnSpLocks/>
          </p:cNvCxnSpPr>
          <p:nvPr/>
        </p:nvCxnSpPr>
        <p:spPr>
          <a:xfrm flipH="1" flipV="1">
            <a:off x="5428558" y="358342"/>
            <a:ext cx="2810585" cy="2951578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CD96F1E-CB0D-6F77-48E5-F3D9D65D1757}"/>
              </a:ext>
            </a:extLst>
          </p:cNvPr>
          <p:cNvCxnSpPr>
            <a:cxnSpLocks/>
          </p:cNvCxnSpPr>
          <p:nvPr/>
        </p:nvCxnSpPr>
        <p:spPr>
          <a:xfrm flipH="1">
            <a:off x="3563983" y="381140"/>
            <a:ext cx="2482264" cy="257255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907FC8F-CFA3-33A0-539E-EB89F04A8DDE}"/>
              </a:ext>
            </a:extLst>
          </p:cNvPr>
          <p:cNvCxnSpPr>
            <a:cxnSpLocks/>
          </p:cNvCxnSpPr>
          <p:nvPr/>
        </p:nvCxnSpPr>
        <p:spPr>
          <a:xfrm flipH="1">
            <a:off x="3580950" y="940229"/>
            <a:ext cx="3285480" cy="201204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7" name="Parallelogram 116">
            <a:extLst>
              <a:ext uri="{FF2B5EF4-FFF2-40B4-BE49-F238E27FC236}">
                <a16:creationId xmlns:a16="http://schemas.microsoft.com/office/drawing/2014/main" id="{16E93C88-CAEC-86FC-F270-1E9C61BBE057}"/>
              </a:ext>
            </a:extLst>
          </p:cNvPr>
          <p:cNvSpPr/>
          <p:nvPr/>
        </p:nvSpPr>
        <p:spPr>
          <a:xfrm rot="5400000">
            <a:off x="3165139" y="1746821"/>
            <a:ext cx="1707865" cy="1304470"/>
          </a:xfrm>
          <a:prstGeom prst="parallelogram">
            <a:avLst>
              <a:gd name="adj" fmla="val 71655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Parallelogram 117">
            <a:extLst>
              <a:ext uri="{FF2B5EF4-FFF2-40B4-BE49-F238E27FC236}">
                <a16:creationId xmlns:a16="http://schemas.microsoft.com/office/drawing/2014/main" id="{222A2A4C-E952-1FD5-0763-860B10E88757}"/>
              </a:ext>
            </a:extLst>
          </p:cNvPr>
          <p:cNvSpPr/>
          <p:nvPr/>
        </p:nvSpPr>
        <p:spPr>
          <a:xfrm rot="16200000" flipH="1">
            <a:off x="6589954" y="1746821"/>
            <a:ext cx="1707865" cy="1304470"/>
          </a:xfrm>
          <a:prstGeom prst="parallelogram">
            <a:avLst>
              <a:gd name="adj" fmla="val 71655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1681BA9-A872-5113-A9BA-C854F1F9FC74}"/>
              </a:ext>
            </a:extLst>
          </p:cNvPr>
          <p:cNvSpPr/>
          <p:nvPr/>
        </p:nvSpPr>
        <p:spPr>
          <a:xfrm>
            <a:off x="5665478" y="638295"/>
            <a:ext cx="139020" cy="131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9DBAB7E-CCB1-3147-BB83-C5587A0D0E16}"/>
              </a:ext>
            </a:extLst>
          </p:cNvPr>
          <p:cNvSpPr/>
          <p:nvPr/>
        </p:nvSpPr>
        <p:spPr>
          <a:xfrm>
            <a:off x="3470180" y="2860884"/>
            <a:ext cx="193808" cy="1748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FCB9702-FF12-4DC0-5ED8-D4429044B99C}"/>
              </a:ext>
            </a:extLst>
          </p:cNvPr>
          <p:cNvSpPr/>
          <p:nvPr/>
        </p:nvSpPr>
        <p:spPr>
          <a:xfrm>
            <a:off x="7834960" y="2908845"/>
            <a:ext cx="193808" cy="1748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D4B62F2-3B01-442B-AFAB-610A9997B92D}"/>
              </a:ext>
            </a:extLst>
          </p:cNvPr>
          <p:cNvSpPr/>
          <p:nvPr/>
        </p:nvSpPr>
        <p:spPr>
          <a:xfrm>
            <a:off x="6233041" y="1231882"/>
            <a:ext cx="139020" cy="1315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D8A584D-9775-334D-F6E5-0DFF4501AE58}"/>
              </a:ext>
            </a:extLst>
          </p:cNvPr>
          <p:cNvCxnSpPr>
            <a:cxnSpLocks/>
          </p:cNvCxnSpPr>
          <p:nvPr/>
        </p:nvCxnSpPr>
        <p:spPr>
          <a:xfrm flipH="1" flipV="1">
            <a:off x="3593744" y="2952272"/>
            <a:ext cx="4338421" cy="27978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EFED8DF-DBFF-9FA2-45AF-3EC2B31592E9}"/>
              </a:ext>
            </a:extLst>
          </p:cNvPr>
          <p:cNvSpPr txBox="1"/>
          <p:nvPr/>
        </p:nvSpPr>
        <p:spPr>
          <a:xfrm>
            <a:off x="3911665" y="2187842"/>
            <a:ext cx="308003" cy="265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⦻</a:t>
            </a:r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3323777-B44B-3EF7-3354-69D62FE4F6D2}"/>
              </a:ext>
            </a:extLst>
          </p:cNvPr>
          <p:cNvSpPr txBox="1"/>
          <p:nvPr/>
        </p:nvSpPr>
        <p:spPr>
          <a:xfrm>
            <a:off x="7262581" y="2306668"/>
            <a:ext cx="308003" cy="265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⦻</a:t>
            </a:r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3C8AA7E-7C90-00E5-B679-8AE9BF0377F7}"/>
              </a:ext>
            </a:extLst>
          </p:cNvPr>
          <p:cNvSpPr txBox="1"/>
          <p:nvPr/>
        </p:nvSpPr>
        <p:spPr>
          <a:xfrm flipH="1">
            <a:off x="6302551" y="849741"/>
            <a:ext cx="1965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/>
              <a:t>r</a:t>
            </a:r>
            <a:r>
              <a:rPr lang="en-US" sz="2400"/>
              <a:t>P</a:t>
            </a:r>
            <a:r>
              <a:rPr lang="en-US" sz="2400" baseline="-25000"/>
              <a:t>2</a:t>
            </a:r>
            <a:r>
              <a:rPr lang="en-US" sz="2400"/>
              <a:t>=[5, 40, 5]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FFCAF6B-39AF-D766-16C3-3B57868EA664}"/>
              </a:ext>
            </a:extLst>
          </p:cNvPr>
          <p:cNvSpPr txBox="1"/>
          <p:nvPr/>
        </p:nvSpPr>
        <p:spPr>
          <a:xfrm>
            <a:off x="6626022" y="349289"/>
            <a:ext cx="140427" cy="265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821C817-6CD5-CAE2-9D29-0389099456DC}"/>
              </a:ext>
            </a:extLst>
          </p:cNvPr>
          <p:cNvSpPr txBox="1"/>
          <p:nvPr/>
        </p:nvSpPr>
        <p:spPr>
          <a:xfrm>
            <a:off x="3365362" y="1669910"/>
            <a:ext cx="241518" cy="265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17C8B89-CE28-32C3-67EF-260361DA093E}"/>
              </a:ext>
            </a:extLst>
          </p:cNvPr>
          <p:cNvSpPr txBox="1"/>
          <p:nvPr/>
        </p:nvSpPr>
        <p:spPr>
          <a:xfrm>
            <a:off x="7855170" y="1639354"/>
            <a:ext cx="260152" cy="265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5" name="Table 144">
                <a:extLst>
                  <a:ext uri="{FF2B5EF4-FFF2-40B4-BE49-F238E27FC236}">
                    <a16:creationId xmlns:a16="http://schemas.microsoft.com/office/drawing/2014/main" id="{13632C6E-189A-5F35-2C5B-689FAA218B2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13573" y="3756814"/>
              <a:ext cx="1920240" cy="1920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1775031887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3724413774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229625138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-1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867101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−13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−16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247698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647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5" name="Table 144">
                <a:extLst>
                  <a:ext uri="{FF2B5EF4-FFF2-40B4-BE49-F238E27FC236}">
                    <a16:creationId xmlns:a16="http://schemas.microsoft.com/office/drawing/2014/main" id="{13632C6E-189A-5F35-2C5B-689FAA218B2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13573" y="3756814"/>
              <a:ext cx="1920240" cy="1920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1775031887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3724413774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229625138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-1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867101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952" t="-100000" r="-202857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1905" t="-100000" r="-1905" b="-100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247698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6475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6" name="TextBox 145">
            <a:extLst>
              <a:ext uri="{FF2B5EF4-FFF2-40B4-BE49-F238E27FC236}">
                <a16:creationId xmlns:a16="http://schemas.microsoft.com/office/drawing/2014/main" id="{4C7FCD63-0934-1F35-ACF4-FF4712614702}"/>
              </a:ext>
            </a:extLst>
          </p:cNvPr>
          <p:cNvSpPr txBox="1"/>
          <p:nvPr/>
        </p:nvSpPr>
        <p:spPr>
          <a:xfrm>
            <a:off x="5150488" y="3408899"/>
            <a:ext cx="167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Essential Matrix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583C40D-FE1A-E9FD-ED7D-D23162600D57}"/>
              </a:ext>
            </a:extLst>
          </p:cNvPr>
          <p:cNvSpPr txBox="1"/>
          <p:nvPr/>
        </p:nvSpPr>
        <p:spPr>
          <a:xfrm flipH="1">
            <a:off x="5664511" y="274891"/>
            <a:ext cx="1965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/>
              <a:t>l</a:t>
            </a:r>
            <a:r>
              <a:rPr lang="en-US" sz="2400"/>
              <a:t>P</a:t>
            </a:r>
            <a:r>
              <a:rPr lang="en-US" sz="2400" baseline="-25000"/>
              <a:t>2</a:t>
            </a:r>
            <a:r>
              <a:rPr lang="en-US" sz="2400"/>
              <a:t>=[3, 40, 8]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8D12528B-1CBD-94F1-A254-ED4526EAB322}"/>
              </a:ext>
            </a:extLst>
          </p:cNvPr>
          <p:cNvSpPr txBox="1"/>
          <p:nvPr/>
        </p:nvSpPr>
        <p:spPr>
          <a:xfrm flipH="1">
            <a:off x="8148238" y="1935370"/>
            <a:ext cx="623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/>
              <a:t>B</a:t>
            </a:r>
            <a:r>
              <a:rPr lang="en-US" sz="2400"/>
              <a:t>P</a:t>
            </a:r>
            <a:r>
              <a:rPr lang="en-US" sz="2400" baseline="-25000"/>
              <a:t>2</a:t>
            </a:r>
            <a:endParaRPr lang="en-US" sz="24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A974BE59-6E14-FADA-3B0E-DF73228D6F84}"/>
              </a:ext>
            </a:extLst>
          </p:cNvPr>
          <p:cNvSpPr txBox="1"/>
          <p:nvPr/>
        </p:nvSpPr>
        <p:spPr>
          <a:xfrm flipH="1">
            <a:off x="2758873" y="1823250"/>
            <a:ext cx="833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/>
              <a:t>A</a:t>
            </a:r>
            <a:r>
              <a:rPr lang="en-US" sz="2400"/>
              <a:t>P</a:t>
            </a:r>
            <a:r>
              <a:rPr lang="en-US" sz="2400" baseline="-25000"/>
              <a:t>1</a:t>
            </a:r>
            <a:endParaRPr lang="en-US" sz="2400"/>
          </a:p>
        </p:txBody>
      </p:sp>
      <p:pic>
        <p:nvPicPr>
          <p:cNvPr id="312" name="Graphic 311">
            <a:extLst>
              <a:ext uri="{FF2B5EF4-FFF2-40B4-BE49-F238E27FC236}">
                <a16:creationId xmlns:a16="http://schemas.microsoft.com/office/drawing/2014/main" id="{5CD20292-AD4B-7000-A517-3CE4920EC8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85818" y="2329369"/>
            <a:ext cx="5134286" cy="26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398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6DA67-1680-4676-2BAF-BE1876B11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Camera </a:t>
            </a:r>
            <a:r>
              <a:rPr lang="en-US">
                <a:sym typeface="Wingdings" pitchFamily="2" charset="2"/>
              </a:rPr>
              <a:t> </a:t>
            </a:r>
            <a:r>
              <a:rPr lang="en-US"/>
              <a:t>Pixel </a:t>
            </a:r>
            <a:r>
              <a:rPr lang="en-US">
                <a:sym typeface="Wingdings" pitchFamily="2" charset="2"/>
              </a:rPr>
              <a:t> Camera Coordinates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C45723-5927-B9FB-A737-B0F5BFA18283}"/>
              </a:ext>
            </a:extLst>
          </p:cNvPr>
          <p:cNvGraphicFramePr>
            <a:graphicFrameLocks noGrp="1"/>
          </p:cNvGraphicFramePr>
          <p:nvPr/>
        </p:nvGraphicFramePr>
        <p:xfrm>
          <a:off x="2799791" y="3031020"/>
          <a:ext cx="1657914" cy="15819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638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552638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552638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527311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graphicFrame>
        <p:nvGraphicFramePr>
          <p:cNvPr id="106" name="Table 105">
            <a:extLst>
              <a:ext uri="{FF2B5EF4-FFF2-40B4-BE49-F238E27FC236}">
                <a16:creationId xmlns:a16="http://schemas.microsoft.com/office/drawing/2014/main" id="{CB56F355-077B-9F8A-7052-21593EB9D82B}"/>
              </a:ext>
            </a:extLst>
          </p:cNvPr>
          <p:cNvGraphicFramePr>
            <a:graphicFrameLocks noGrp="1"/>
          </p:cNvGraphicFramePr>
          <p:nvPr/>
        </p:nvGraphicFramePr>
        <p:xfrm>
          <a:off x="2799791" y="4908634"/>
          <a:ext cx="1657914" cy="15819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638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552638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552638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527311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graphicFrame>
        <p:nvGraphicFramePr>
          <p:cNvPr id="107" name="Table 106">
            <a:extLst>
              <a:ext uri="{FF2B5EF4-FFF2-40B4-BE49-F238E27FC236}">
                <a16:creationId xmlns:a16="http://schemas.microsoft.com/office/drawing/2014/main" id="{2B0E5FBA-63D8-97A6-ACE2-C9865166DB9E}"/>
              </a:ext>
            </a:extLst>
          </p:cNvPr>
          <p:cNvGraphicFramePr>
            <a:graphicFrameLocks noGrp="1"/>
          </p:cNvGraphicFramePr>
          <p:nvPr/>
        </p:nvGraphicFramePr>
        <p:xfrm>
          <a:off x="4598788" y="3031020"/>
          <a:ext cx="552638" cy="15819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638">
                  <a:extLst>
                    <a:ext uri="{9D8B030D-6E8A-4147-A177-3AD203B41FA5}">
                      <a16:colId xmlns:a16="http://schemas.microsoft.com/office/drawing/2014/main" val="2726521815"/>
                    </a:ext>
                  </a:extLst>
                </a:gridCol>
              </a:tblGrid>
              <a:tr h="527311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627706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102951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7858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0" name="Table 109">
                <a:extLst>
                  <a:ext uri="{FF2B5EF4-FFF2-40B4-BE49-F238E27FC236}">
                    <a16:creationId xmlns:a16="http://schemas.microsoft.com/office/drawing/2014/main" id="{46988A89-7F9F-A493-AC7B-7FDA27C4CE3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09436" y="1224990"/>
              <a:ext cx="552638" cy="15819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2638">
                      <a:extLst>
                        <a:ext uri="{9D8B030D-6E8A-4147-A177-3AD203B41FA5}">
                          <a16:colId xmlns:a16="http://schemas.microsoft.com/office/drawing/2014/main" val="2726521815"/>
                        </a:ext>
                      </a:extLst>
                    </a:gridCol>
                  </a:tblGrid>
                  <a:tr h="5273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5627706"/>
                      </a:ext>
                    </a:extLst>
                  </a:tr>
                  <a:tr h="527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102951"/>
                      </a:ext>
                    </a:extLst>
                  </a:tr>
                  <a:tr h="527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37858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0" name="Table 109">
                <a:extLst>
                  <a:ext uri="{FF2B5EF4-FFF2-40B4-BE49-F238E27FC236}">
                    <a16:creationId xmlns:a16="http://schemas.microsoft.com/office/drawing/2014/main" id="{46988A89-7F9F-A493-AC7B-7FDA27C4CE3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09436" y="1224990"/>
              <a:ext cx="552638" cy="15819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2638">
                      <a:extLst>
                        <a:ext uri="{9D8B030D-6E8A-4147-A177-3AD203B41FA5}">
                          <a16:colId xmlns:a16="http://schemas.microsoft.com/office/drawing/2014/main" val="2726521815"/>
                        </a:ext>
                      </a:extLst>
                    </a:gridCol>
                  </a:tblGrid>
                  <a:tr h="5273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99" t="-1149" r="-2198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5627706"/>
                      </a:ext>
                    </a:extLst>
                  </a:tr>
                  <a:tr h="527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102951"/>
                      </a:ext>
                    </a:extLst>
                  </a:tr>
                  <a:tr h="5273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378581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58" name="Table 157">
            <a:extLst>
              <a:ext uri="{FF2B5EF4-FFF2-40B4-BE49-F238E27FC236}">
                <a16:creationId xmlns:a16="http://schemas.microsoft.com/office/drawing/2014/main" id="{0C5A1BD3-9D41-9C97-8EA9-D533B1DC119C}"/>
              </a:ext>
            </a:extLst>
          </p:cNvPr>
          <p:cNvGraphicFramePr>
            <a:graphicFrameLocks noGrp="1"/>
          </p:cNvGraphicFramePr>
          <p:nvPr/>
        </p:nvGraphicFramePr>
        <p:xfrm>
          <a:off x="4604511" y="4913798"/>
          <a:ext cx="552638" cy="15819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638">
                  <a:extLst>
                    <a:ext uri="{9D8B030D-6E8A-4147-A177-3AD203B41FA5}">
                      <a16:colId xmlns:a16="http://schemas.microsoft.com/office/drawing/2014/main" val="2726521815"/>
                    </a:ext>
                  </a:extLst>
                </a:gridCol>
              </a:tblGrid>
              <a:tr h="527311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627706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102951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785817"/>
                  </a:ext>
                </a:extLst>
              </a:tr>
            </a:tbl>
          </a:graphicData>
        </a:graphic>
      </p:graphicFrame>
      <p:graphicFrame>
        <p:nvGraphicFramePr>
          <p:cNvPr id="184" name="Table 183">
            <a:extLst>
              <a:ext uri="{FF2B5EF4-FFF2-40B4-BE49-F238E27FC236}">
                <a16:creationId xmlns:a16="http://schemas.microsoft.com/office/drawing/2014/main" id="{80D0C4CD-96E5-786A-F56E-983DB3A01D79}"/>
              </a:ext>
            </a:extLst>
          </p:cNvPr>
          <p:cNvGraphicFramePr>
            <a:graphicFrameLocks noGrp="1"/>
          </p:cNvGraphicFramePr>
          <p:nvPr/>
        </p:nvGraphicFramePr>
        <p:xfrm>
          <a:off x="6876451" y="3031020"/>
          <a:ext cx="1657914" cy="15819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638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552638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552638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527311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graphicFrame>
        <p:nvGraphicFramePr>
          <p:cNvPr id="185" name="Table 184">
            <a:extLst>
              <a:ext uri="{FF2B5EF4-FFF2-40B4-BE49-F238E27FC236}">
                <a16:creationId xmlns:a16="http://schemas.microsoft.com/office/drawing/2014/main" id="{B1415B1A-4D8E-4A05-AFA6-964B4291B091}"/>
              </a:ext>
            </a:extLst>
          </p:cNvPr>
          <p:cNvGraphicFramePr>
            <a:graphicFrameLocks noGrp="1"/>
          </p:cNvGraphicFramePr>
          <p:nvPr/>
        </p:nvGraphicFramePr>
        <p:xfrm>
          <a:off x="6876451" y="4908634"/>
          <a:ext cx="1657914" cy="15819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638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552638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552638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527311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graphicFrame>
        <p:nvGraphicFramePr>
          <p:cNvPr id="186" name="Table 185">
            <a:extLst>
              <a:ext uri="{FF2B5EF4-FFF2-40B4-BE49-F238E27FC236}">
                <a16:creationId xmlns:a16="http://schemas.microsoft.com/office/drawing/2014/main" id="{91FB414E-2CCC-73F0-1F3A-DAF8A83840D2}"/>
              </a:ext>
            </a:extLst>
          </p:cNvPr>
          <p:cNvGraphicFramePr>
            <a:graphicFrameLocks noGrp="1"/>
          </p:cNvGraphicFramePr>
          <p:nvPr/>
        </p:nvGraphicFramePr>
        <p:xfrm>
          <a:off x="8675448" y="3031020"/>
          <a:ext cx="552638" cy="15819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638">
                  <a:extLst>
                    <a:ext uri="{9D8B030D-6E8A-4147-A177-3AD203B41FA5}">
                      <a16:colId xmlns:a16="http://schemas.microsoft.com/office/drawing/2014/main" val="2726521815"/>
                    </a:ext>
                  </a:extLst>
                </a:gridCol>
              </a:tblGrid>
              <a:tr h="527311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627706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102951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785817"/>
                  </a:ext>
                </a:extLst>
              </a:tr>
            </a:tbl>
          </a:graphicData>
        </a:graphic>
      </p:graphicFrame>
      <p:graphicFrame>
        <p:nvGraphicFramePr>
          <p:cNvPr id="187" name="Table 186">
            <a:extLst>
              <a:ext uri="{FF2B5EF4-FFF2-40B4-BE49-F238E27FC236}">
                <a16:creationId xmlns:a16="http://schemas.microsoft.com/office/drawing/2014/main" id="{7DCED3D1-875A-C948-C18E-99C6C2A5D5A4}"/>
              </a:ext>
            </a:extLst>
          </p:cNvPr>
          <p:cNvGraphicFramePr>
            <a:graphicFrameLocks noGrp="1"/>
          </p:cNvGraphicFramePr>
          <p:nvPr/>
        </p:nvGraphicFramePr>
        <p:xfrm>
          <a:off x="8686096" y="1224990"/>
          <a:ext cx="552638" cy="15819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638">
                  <a:extLst>
                    <a:ext uri="{9D8B030D-6E8A-4147-A177-3AD203B41FA5}">
                      <a16:colId xmlns:a16="http://schemas.microsoft.com/office/drawing/2014/main" val="2726521815"/>
                    </a:ext>
                  </a:extLst>
                </a:gridCol>
              </a:tblGrid>
              <a:tr h="527311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627706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102951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785817"/>
                  </a:ext>
                </a:extLst>
              </a:tr>
            </a:tbl>
          </a:graphicData>
        </a:graphic>
      </p:graphicFrame>
      <p:graphicFrame>
        <p:nvGraphicFramePr>
          <p:cNvPr id="274" name="Table 273">
            <a:extLst>
              <a:ext uri="{FF2B5EF4-FFF2-40B4-BE49-F238E27FC236}">
                <a16:creationId xmlns:a16="http://schemas.microsoft.com/office/drawing/2014/main" id="{8039510B-64A0-313C-BABE-0A4FA920F457}"/>
              </a:ext>
            </a:extLst>
          </p:cNvPr>
          <p:cNvGraphicFramePr>
            <a:graphicFrameLocks noGrp="1"/>
          </p:cNvGraphicFramePr>
          <p:nvPr/>
        </p:nvGraphicFramePr>
        <p:xfrm>
          <a:off x="8681171" y="4913798"/>
          <a:ext cx="552638" cy="15819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638">
                  <a:extLst>
                    <a:ext uri="{9D8B030D-6E8A-4147-A177-3AD203B41FA5}">
                      <a16:colId xmlns:a16="http://schemas.microsoft.com/office/drawing/2014/main" val="2726521815"/>
                    </a:ext>
                  </a:extLst>
                </a:gridCol>
              </a:tblGrid>
              <a:tr h="527311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627706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102951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7858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0D08C6-D73A-49F6-D7C4-0584E89D7647}"/>
              </a:ext>
            </a:extLst>
          </p:cNvPr>
          <p:cNvSpPr txBox="1"/>
          <p:nvPr/>
        </p:nvSpPr>
        <p:spPr>
          <a:xfrm>
            <a:off x="827379" y="1259487"/>
            <a:ext cx="13785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Left Camera:</a:t>
            </a:r>
          </a:p>
          <a:p>
            <a:r>
              <a:rPr lang="en-US"/>
              <a:t>f = 20</a:t>
            </a:r>
          </a:p>
          <a:p>
            <a:r>
              <a:rPr lang="en-US" err="1"/>
              <a:t>Sx</a:t>
            </a:r>
            <a:r>
              <a:rPr lang="en-US"/>
              <a:t> = 4</a:t>
            </a:r>
          </a:p>
          <a:p>
            <a:r>
              <a:rPr lang="en-US"/>
              <a:t>Sy =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5D0696-9E90-9491-E331-0AC647620414}"/>
              </a:ext>
            </a:extLst>
          </p:cNvPr>
          <p:cNvSpPr txBox="1"/>
          <p:nvPr/>
        </p:nvSpPr>
        <p:spPr>
          <a:xfrm>
            <a:off x="6471910" y="1160202"/>
            <a:ext cx="1503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Right Camera:</a:t>
            </a:r>
          </a:p>
          <a:p>
            <a:r>
              <a:rPr lang="en-US"/>
              <a:t>f = 2</a:t>
            </a:r>
          </a:p>
          <a:p>
            <a:r>
              <a:rPr lang="en-US" err="1"/>
              <a:t>Sx</a:t>
            </a:r>
            <a:r>
              <a:rPr lang="en-US"/>
              <a:t> = 5</a:t>
            </a:r>
          </a:p>
          <a:p>
            <a:r>
              <a:rPr lang="en-US"/>
              <a:t>Sy =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9847DF9-FF57-6ED0-B5F8-AA4DABD7D6A5}"/>
                  </a:ext>
                </a:extLst>
              </p:cNvPr>
              <p:cNvSpPr txBox="1"/>
              <p:nvPr/>
            </p:nvSpPr>
            <p:spPr>
              <a:xfrm>
                <a:off x="5171113" y="955658"/>
                <a:ext cx="42314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baseline="3000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baseline="-25000"/>
                  <a:t> </a:t>
                </a:r>
                <a:endParaRPr lang="en-US" sz="240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9847DF9-FF57-6ED0-B5F8-AA4DABD7D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113" y="955658"/>
                <a:ext cx="423142" cy="461665"/>
              </a:xfrm>
              <a:prstGeom prst="rect">
                <a:avLst/>
              </a:prstGeom>
              <a:blipFill>
                <a:blip r:embed="rId4"/>
                <a:stretch>
                  <a:fillRect r="-22857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6928C6-AC96-3DDF-4110-8089B474C7F0}"/>
                  </a:ext>
                </a:extLst>
              </p:cNvPr>
              <p:cNvSpPr txBox="1"/>
              <p:nvPr/>
            </p:nvSpPr>
            <p:spPr>
              <a:xfrm>
                <a:off x="9274356" y="911627"/>
                <a:ext cx="59342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baseline="30000"/>
                  <a:t>r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baseline="-25000"/>
                  <a:t> </a:t>
                </a:r>
                <a:endParaRPr lang="en-US" sz="240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6928C6-AC96-3DDF-4110-8089B474C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356" y="911627"/>
                <a:ext cx="593422" cy="461665"/>
              </a:xfrm>
              <a:prstGeom prst="rect">
                <a:avLst/>
              </a:prstGeom>
              <a:blipFill>
                <a:blip r:embed="rId5"/>
                <a:stretch>
                  <a:fillRect l="-5102" t="-2667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6889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F1C24-704C-2AED-AE2C-AF7571AA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Essential Matrix (E) </a:t>
            </a:r>
            <a:r>
              <a:rPr lang="en-US">
                <a:sym typeface="Wingdings" pitchFamily="2" charset="2"/>
              </a:rPr>
              <a:t> </a:t>
            </a:r>
            <a:r>
              <a:rPr lang="en-US"/>
              <a:t>Fundamental Matrix (F)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404F3BC-08B2-FE18-F150-B3D270D66D0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549601" y="3136705"/>
              <a:ext cx="1920240" cy="1920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1775031887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3724413774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229625138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-1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867101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−13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−16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247698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647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404F3BC-08B2-FE18-F150-B3D270D66D0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549601" y="3136705"/>
              <a:ext cx="1920240" cy="1920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1775031887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3724413774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229625138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-1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867101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52" t="-100000" r="-202857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905" t="-100000" r="-1905" b="-100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247698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6475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1FBBA30D-38BE-018A-DA0A-1C70B325C37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526957" y="5267497"/>
              <a:ext cx="1920240" cy="640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91098210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4238575104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427029592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-13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29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-16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9066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1FBBA30D-38BE-018A-DA0A-1C70B325C37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526957" y="5267497"/>
              <a:ext cx="1920240" cy="640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91098210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4238575104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427029592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-13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943" r="-100943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-16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90666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45A5A688-5A21-FE80-9DEF-026EC89021E8}"/>
              </a:ext>
            </a:extLst>
          </p:cNvPr>
          <p:cNvGraphicFramePr>
            <a:graphicFrameLocks noGrp="1"/>
          </p:cNvGraphicFramePr>
          <p:nvPr/>
        </p:nvGraphicFramePr>
        <p:xfrm>
          <a:off x="3391404" y="5267497"/>
          <a:ext cx="192024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9109821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385751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7029592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06665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C9E100C-6A14-3D80-4DA9-26D03F144000}"/>
              </a:ext>
            </a:extLst>
          </p:cNvPr>
          <p:cNvGraphicFramePr>
            <a:graphicFrameLocks noGrp="1"/>
          </p:cNvGraphicFramePr>
          <p:nvPr/>
        </p:nvGraphicFramePr>
        <p:xfrm>
          <a:off x="7616441" y="3136661"/>
          <a:ext cx="19202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E5CB2E19-C4F6-CFC0-09BF-6F37B5A6F5F0}"/>
              </a:ext>
            </a:extLst>
          </p:cNvPr>
          <p:cNvGraphicFramePr>
            <a:graphicFrameLocks noGrp="1"/>
          </p:cNvGraphicFramePr>
          <p:nvPr/>
        </p:nvGraphicFramePr>
        <p:xfrm>
          <a:off x="9666841" y="3131652"/>
          <a:ext cx="64008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2889711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80276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4144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409617"/>
                  </a:ext>
                </a:extLst>
              </a:tr>
            </a:tbl>
          </a:graphicData>
        </a:graphic>
      </p:graphicFrame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527F4608-2576-D683-2CC6-AC16A3BE97F1}"/>
              </a:ext>
            </a:extLst>
          </p:cNvPr>
          <p:cNvGraphicFramePr>
            <a:graphicFrameLocks noGrp="1"/>
          </p:cNvGraphicFramePr>
          <p:nvPr/>
        </p:nvGraphicFramePr>
        <p:xfrm>
          <a:off x="3398881" y="3136661"/>
          <a:ext cx="19202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graphicFrame>
        <p:nvGraphicFramePr>
          <p:cNvPr id="174" name="Table 173">
            <a:extLst>
              <a:ext uri="{FF2B5EF4-FFF2-40B4-BE49-F238E27FC236}">
                <a16:creationId xmlns:a16="http://schemas.microsoft.com/office/drawing/2014/main" id="{A4CDC343-CF8A-3D86-C2CA-E28C7FF91C1F}"/>
              </a:ext>
            </a:extLst>
          </p:cNvPr>
          <p:cNvGraphicFramePr>
            <a:graphicFrameLocks noGrp="1"/>
          </p:cNvGraphicFramePr>
          <p:nvPr/>
        </p:nvGraphicFramePr>
        <p:xfrm>
          <a:off x="7614846" y="5259048"/>
          <a:ext cx="192024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9109821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385751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7029592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06665"/>
                  </a:ext>
                </a:extLst>
              </a:tr>
            </a:tbl>
          </a:graphicData>
        </a:graphic>
      </p:graphicFrame>
      <p:graphicFrame>
        <p:nvGraphicFramePr>
          <p:cNvPr id="175" name="Table 174">
            <a:extLst>
              <a:ext uri="{FF2B5EF4-FFF2-40B4-BE49-F238E27FC236}">
                <a16:creationId xmlns:a16="http://schemas.microsoft.com/office/drawing/2014/main" id="{03F043AD-70E0-7003-D6D0-E5AF6E36DC61}"/>
              </a:ext>
            </a:extLst>
          </p:cNvPr>
          <p:cNvGraphicFramePr>
            <a:graphicFrameLocks noGrp="1"/>
          </p:cNvGraphicFramePr>
          <p:nvPr/>
        </p:nvGraphicFramePr>
        <p:xfrm>
          <a:off x="1292587" y="5266068"/>
          <a:ext cx="192024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9109821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385751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7029592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06665"/>
                  </a:ext>
                </a:extLst>
              </a:tr>
            </a:tbl>
          </a:graphicData>
        </a:graphic>
      </p:graphicFrame>
      <p:sp>
        <p:nvSpPr>
          <p:cNvPr id="244" name="Parallelogram 243">
            <a:extLst>
              <a:ext uri="{FF2B5EF4-FFF2-40B4-BE49-F238E27FC236}">
                <a16:creationId xmlns:a16="http://schemas.microsoft.com/office/drawing/2014/main" id="{61833142-698B-0FDC-145C-16C0162F5A79}"/>
              </a:ext>
            </a:extLst>
          </p:cNvPr>
          <p:cNvSpPr/>
          <p:nvPr/>
        </p:nvSpPr>
        <p:spPr>
          <a:xfrm rot="5400000">
            <a:off x="3541867" y="1074406"/>
            <a:ext cx="1707865" cy="1304470"/>
          </a:xfrm>
          <a:prstGeom prst="parallelogram">
            <a:avLst>
              <a:gd name="adj" fmla="val 71655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Parallelogram 244">
            <a:extLst>
              <a:ext uri="{FF2B5EF4-FFF2-40B4-BE49-F238E27FC236}">
                <a16:creationId xmlns:a16="http://schemas.microsoft.com/office/drawing/2014/main" id="{62DC9CD8-8348-2353-4ACE-3F949DA235D4}"/>
              </a:ext>
            </a:extLst>
          </p:cNvPr>
          <p:cNvSpPr/>
          <p:nvPr/>
        </p:nvSpPr>
        <p:spPr>
          <a:xfrm rot="16200000" flipH="1">
            <a:off x="6966682" y="1074406"/>
            <a:ext cx="1707865" cy="1304470"/>
          </a:xfrm>
          <a:prstGeom prst="parallelogram">
            <a:avLst>
              <a:gd name="adj" fmla="val 71655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36E75EBE-0761-666E-A045-D203BF7E2F3F}"/>
              </a:ext>
            </a:extLst>
          </p:cNvPr>
          <p:cNvSpPr/>
          <p:nvPr/>
        </p:nvSpPr>
        <p:spPr>
          <a:xfrm>
            <a:off x="3846908" y="2188469"/>
            <a:ext cx="193808" cy="1748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D5615839-DD25-A698-A9C2-A9800357ADF4}"/>
              </a:ext>
            </a:extLst>
          </p:cNvPr>
          <p:cNvSpPr/>
          <p:nvPr/>
        </p:nvSpPr>
        <p:spPr>
          <a:xfrm>
            <a:off x="8211688" y="2236430"/>
            <a:ext cx="193808" cy="1748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6B8BC364-7467-804B-6B56-5AFB2BC2EA48}"/>
              </a:ext>
            </a:extLst>
          </p:cNvPr>
          <p:cNvCxnSpPr>
            <a:cxnSpLocks/>
          </p:cNvCxnSpPr>
          <p:nvPr/>
        </p:nvCxnSpPr>
        <p:spPr>
          <a:xfrm flipH="1" flipV="1">
            <a:off x="3970472" y="2279857"/>
            <a:ext cx="4338421" cy="27978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0A4C7F9F-772D-EF0B-767E-DF5ED736946B}"/>
              </a:ext>
            </a:extLst>
          </p:cNvPr>
          <p:cNvSpPr txBox="1"/>
          <p:nvPr/>
        </p:nvSpPr>
        <p:spPr>
          <a:xfrm>
            <a:off x="4288393" y="1515427"/>
            <a:ext cx="308003" cy="265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⦻</a:t>
            </a:r>
            <a:endParaRPr lang="en-US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8A0F35E-40CF-C67C-D3A6-7C0AFF6D47BD}"/>
              </a:ext>
            </a:extLst>
          </p:cNvPr>
          <p:cNvSpPr txBox="1"/>
          <p:nvPr/>
        </p:nvSpPr>
        <p:spPr>
          <a:xfrm>
            <a:off x="7639309" y="1634253"/>
            <a:ext cx="308003" cy="265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⦻</a:t>
            </a:r>
            <a:endParaRPr lang="en-US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75573F2D-5553-1DDB-2645-B66211AADE98}"/>
              </a:ext>
            </a:extLst>
          </p:cNvPr>
          <p:cNvSpPr txBox="1"/>
          <p:nvPr/>
        </p:nvSpPr>
        <p:spPr>
          <a:xfrm>
            <a:off x="3742090" y="997495"/>
            <a:ext cx="241518" cy="265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6C3EC428-31CF-2F9E-89A1-5BF73D978A84}"/>
              </a:ext>
            </a:extLst>
          </p:cNvPr>
          <p:cNvSpPr txBox="1"/>
          <p:nvPr/>
        </p:nvSpPr>
        <p:spPr>
          <a:xfrm>
            <a:off x="8231898" y="966939"/>
            <a:ext cx="260152" cy="265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3771467F-EFFE-C6D0-EB3B-434797CFFC9B}"/>
              </a:ext>
            </a:extLst>
          </p:cNvPr>
          <p:cNvSpPr txBox="1"/>
          <p:nvPr/>
        </p:nvSpPr>
        <p:spPr>
          <a:xfrm flipH="1">
            <a:off x="8524966" y="1262955"/>
            <a:ext cx="1965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/>
              <a:t>B</a:t>
            </a:r>
            <a:r>
              <a:rPr lang="en-US" sz="2400"/>
              <a:t>P</a:t>
            </a:r>
            <a:r>
              <a:rPr lang="en-US" sz="2400" baseline="-25000"/>
              <a:t>2</a:t>
            </a:r>
            <a:r>
              <a:rPr lang="en-US" sz="2400"/>
              <a:t>=[10, 64]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A355FE99-6A9F-7529-2BA0-0E6D2AE4D867}"/>
              </a:ext>
            </a:extLst>
          </p:cNvPr>
          <p:cNvSpPr txBox="1"/>
          <p:nvPr/>
        </p:nvSpPr>
        <p:spPr>
          <a:xfrm flipH="1">
            <a:off x="1877572" y="1150739"/>
            <a:ext cx="1965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/>
              <a:t>A</a:t>
            </a:r>
            <a:r>
              <a:rPr lang="en-US" sz="2400"/>
              <a:t>P</a:t>
            </a:r>
            <a:r>
              <a:rPr lang="en-US" sz="2400" baseline="-25000"/>
              <a:t>1</a:t>
            </a:r>
            <a:r>
              <a:rPr lang="en-US" sz="2400"/>
              <a:t>=[30, 400]</a:t>
            </a:r>
          </a:p>
        </p:txBody>
      </p:sp>
    </p:spTree>
    <p:extLst>
      <p:ext uri="{BB962C8B-B14F-4D97-AF65-F5344CB8AC3E}">
        <p14:creationId xmlns:p14="http://schemas.microsoft.com/office/powerpoint/2010/main" val="12817013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7732-5317-4240-178E-3F240D06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Calculate the Fundamental Matrix (F)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3F6DC93B-EAA2-F26C-056E-9251E756657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00988" y="1701605"/>
              <a:ext cx="1920240" cy="1920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1775031887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3724413774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229625138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-1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867101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−13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−16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247698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647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3F6DC93B-EAA2-F26C-056E-9251E756657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00988" y="1701605"/>
              <a:ext cx="1920240" cy="1920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1775031887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3724413774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229625138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-1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867101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52" t="-100000" r="-202857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905" t="-100000" r="-1905" b="-100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247698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64754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FA7A8D-E904-C81D-A4AB-4A1B9CA68028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701605"/>
          <a:ext cx="19202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BEF037D-F90A-C59A-524D-5F34CC820768}"/>
              </a:ext>
            </a:extLst>
          </p:cNvPr>
          <p:cNvSpPr txBox="1"/>
          <p:nvPr/>
        </p:nvSpPr>
        <p:spPr>
          <a:xfrm>
            <a:off x="3833176" y="1282633"/>
            <a:ext cx="216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Essential Matrix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89E18B8-FE31-B050-D8C2-1C3E621CDE03}"/>
              </a:ext>
            </a:extLst>
          </p:cNvPr>
          <p:cNvGraphicFramePr>
            <a:graphicFrameLocks noGrp="1"/>
          </p:cNvGraphicFramePr>
          <p:nvPr/>
        </p:nvGraphicFramePr>
        <p:xfrm>
          <a:off x="1951868" y="3720861"/>
          <a:ext cx="19202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1B6A1A74-32C5-1D7C-27E5-58D96490DE6D}"/>
              </a:ext>
            </a:extLst>
          </p:cNvPr>
          <p:cNvGraphicFramePr>
            <a:graphicFrameLocks noGrp="1"/>
          </p:cNvGraphicFramePr>
          <p:nvPr/>
        </p:nvGraphicFramePr>
        <p:xfrm>
          <a:off x="4012325" y="3720861"/>
          <a:ext cx="19202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711F1FFF-B434-21D6-CBCF-43085E3C4CC1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3720861"/>
          <a:ext cx="19202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graphicFrame>
        <p:nvGraphicFramePr>
          <p:cNvPr id="105" name="Table 104">
            <a:extLst>
              <a:ext uri="{FF2B5EF4-FFF2-40B4-BE49-F238E27FC236}">
                <a16:creationId xmlns:a16="http://schemas.microsoft.com/office/drawing/2014/main" id="{252641F2-E6F7-B953-02CE-7A7B503F4166}"/>
              </a:ext>
            </a:extLst>
          </p:cNvPr>
          <p:cNvGraphicFramePr>
            <a:graphicFrameLocks noGrp="1"/>
          </p:cNvGraphicFramePr>
          <p:nvPr/>
        </p:nvGraphicFramePr>
        <p:xfrm>
          <a:off x="4025520" y="5829240"/>
          <a:ext cx="192024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9109821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385751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7029592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400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06665"/>
                  </a:ext>
                </a:extLst>
              </a:tr>
            </a:tbl>
          </a:graphicData>
        </a:graphic>
      </p:graphicFrame>
      <p:graphicFrame>
        <p:nvGraphicFramePr>
          <p:cNvPr id="115" name="Table 114">
            <a:extLst>
              <a:ext uri="{FF2B5EF4-FFF2-40B4-BE49-F238E27FC236}">
                <a16:creationId xmlns:a16="http://schemas.microsoft.com/office/drawing/2014/main" id="{A1197BB6-BEA4-2E38-75CD-90D833471FC2}"/>
              </a:ext>
            </a:extLst>
          </p:cNvPr>
          <p:cNvGraphicFramePr>
            <a:graphicFrameLocks noGrp="1"/>
          </p:cNvGraphicFramePr>
          <p:nvPr/>
        </p:nvGraphicFramePr>
        <p:xfrm>
          <a:off x="8233080" y="3712080"/>
          <a:ext cx="64008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2889711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80276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64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4144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409617"/>
                  </a:ext>
                </a:extLst>
              </a:tr>
            </a:tbl>
          </a:graphicData>
        </a:graphic>
      </p:graphicFrame>
      <p:graphicFrame>
        <p:nvGraphicFramePr>
          <p:cNvPr id="124" name="Table 123">
            <a:extLst>
              <a:ext uri="{FF2B5EF4-FFF2-40B4-BE49-F238E27FC236}">
                <a16:creationId xmlns:a16="http://schemas.microsoft.com/office/drawing/2014/main" id="{4080025C-07B9-6E39-8AD4-DD1648EE80EB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5834760"/>
          <a:ext cx="192024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9109821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385751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7029592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0666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6C8738C3-7158-4596-12B1-8D850D36E430}"/>
              </a:ext>
            </a:extLst>
          </p:cNvPr>
          <p:cNvSpPr txBox="1"/>
          <p:nvPr/>
        </p:nvSpPr>
        <p:spPr>
          <a:xfrm flipH="1">
            <a:off x="8251200" y="3258746"/>
            <a:ext cx="623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/>
              <a:t>B</a:t>
            </a:r>
            <a:r>
              <a:rPr lang="en-US" sz="2400"/>
              <a:t>P</a:t>
            </a:r>
            <a:r>
              <a:rPr lang="en-US" sz="2400" baseline="-25000"/>
              <a:t>2</a:t>
            </a:r>
            <a:endParaRPr lang="en-US" sz="2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1148BE-2304-9AD3-8E71-4248F55C37FD}"/>
              </a:ext>
            </a:extLst>
          </p:cNvPr>
          <p:cNvSpPr txBox="1"/>
          <p:nvPr/>
        </p:nvSpPr>
        <p:spPr>
          <a:xfrm flipH="1">
            <a:off x="3365105" y="5906537"/>
            <a:ext cx="599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/>
              <a:t>A</a:t>
            </a:r>
            <a:r>
              <a:rPr lang="en-US" sz="2400"/>
              <a:t>P</a:t>
            </a:r>
            <a:r>
              <a:rPr lang="en-US" sz="2400" baseline="-25000"/>
              <a:t>1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941699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EC6D-C495-BEBD-087D-0FB443D5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Derive the </a:t>
            </a:r>
            <a:r>
              <a:rPr lang="en-US" err="1"/>
              <a:t>epipolar</a:t>
            </a:r>
            <a:r>
              <a:rPr lang="en-US"/>
              <a:t> line using F    (right </a:t>
            </a:r>
            <a:r>
              <a:rPr lang="en-US">
                <a:sym typeface="Wingdings" pitchFamily="2" charset="2"/>
              </a:rPr>
              <a:t> left)</a:t>
            </a:r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955949-B5B8-FF0E-DB59-5B78B43C84F6}"/>
              </a:ext>
            </a:extLst>
          </p:cNvPr>
          <p:cNvGraphicFramePr>
            <a:graphicFrameLocks noGrp="1"/>
          </p:cNvGraphicFramePr>
          <p:nvPr/>
        </p:nvGraphicFramePr>
        <p:xfrm>
          <a:off x="1560232" y="5865651"/>
          <a:ext cx="2261724" cy="627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908">
                  <a:extLst>
                    <a:ext uri="{9D8B030D-6E8A-4147-A177-3AD203B41FA5}">
                      <a16:colId xmlns:a16="http://schemas.microsoft.com/office/drawing/2014/main" val="291098210"/>
                    </a:ext>
                  </a:extLst>
                </a:gridCol>
                <a:gridCol w="753908">
                  <a:extLst>
                    <a:ext uri="{9D8B030D-6E8A-4147-A177-3AD203B41FA5}">
                      <a16:colId xmlns:a16="http://schemas.microsoft.com/office/drawing/2014/main" val="4238575104"/>
                    </a:ext>
                  </a:extLst>
                </a:gridCol>
                <a:gridCol w="753908">
                  <a:extLst>
                    <a:ext uri="{9D8B030D-6E8A-4147-A177-3AD203B41FA5}">
                      <a16:colId xmlns:a16="http://schemas.microsoft.com/office/drawing/2014/main" val="4270295920"/>
                    </a:ext>
                  </a:extLst>
                </a:gridCol>
              </a:tblGrid>
              <a:tr h="627224">
                <a:tc>
                  <a:txBody>
                    <a:bodyPr/>
                    <a:lstStyle/>
                    <a:p>
                      <a:pPr algn="ctr"/>
                      <a:endParaRPr lang="en-US" sz="1600" u="sng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u="sng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u="sng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066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Table 47">
                <a:extLst>
                  <a:ext uri="{FF2B5EF4-FFF2-40B4-BE49-F238E27FC236}">
                    <a16:creationId xmlns:a16="http://schemas.microsoft.com/office/drawing/2014/main" id="{1CD89411-20D9-F175-1A63-6F2C42B77E8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63114" y="3407826"/>
              <a:ext cx="2279397" cy="229712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59799">
                      <a:extLst>
                        <a:ext uri="{9D8B030D-6E8A-4147-A177-3AD203B41FA5}">
                          <a16:colId xmlns:a16="http://schemas.microsoft.com/office/drawing/2014/main" val="1775031887"/>
                        </a:ext>
                      </a:extLst>
                    </a:gridCol>
                    <a:gridCol w="759799">
                      <a:extLst>
                        <a:ext uri="{9D8B030D-6E8A-4147-A177-3AD203B41FA5}">
                          <a16:colId xmlns:a16="http://schemas.microsoft.com/office/drawing/2014/main" val="3724413774"/>
                        </a:ext>
                      </a:extLst>
                    </a:gridCol>
                    <a:gridCol w="759799">
                      <a:extLst>
                        <a:ext uri="{9D8B030D-6E8A-4147-A177-3AD203B41FA5}">
                          <a16:colId xmlns:a16="http://schemas.microsoft.com/office/drawing/2014/main" val="2296251387"/>
                        </a:ext>
                      </a:extLst>
                    </a:gridCol>
                  </a:tblGrid>
                  <a:tr h="765707"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640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8671012"/>
                      </a:ext>
                    </a:extLst>
                  </a:tr>
                  <a:tr h="76570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−13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2476982"/>
                      </a:ext>
                    </a:extLst>
                  </a:tr>
                  <a:tr h="765707"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647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Table 47">
                <a:extLst>
                  <a:ext uri="{FF2B5EF4-FFF2-40B4-BE49-F238E27FC236}">
                    <a16:creationId xmlns:a16="http://schemas.microsoft.com/office/drawing/2014/main" id="{1CD89411-20D9-F175-1A63-6F2C42B77E8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63114" y="3407826"/>
              <a:ext cx="2279397" cy="229712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59799">
                      <a:extLst>
                        <a:ext uri="{9D8B030D-6E8A-4147-A177-3AD203B41FA5}">
                          <a16:colId xmlns:a16="http://schemas.microsoft.com/office/drawing/2014/main" val="1775031887"/>
                        </a:ext>
                      </a:extLst>
                    </a:gridCol>
                    <a:gridCol w="759799">
                      <a:extLst>
                        <a:ext uri="{9D8B030D-6E8A-4147-A177-3AD203B41FA5}">
                          <a16:colId xmlns:a16="http://schemas.microsoft.com/office/drawing/2014/main" val="3724413774"/>
                        </a:ext>
                      </a:extLst>
                    </a:gridCol>
                    <a:gridCol w="759799">
                      <a:extLst>
                        <a:ext uri="{9D8B030D-6E8A-4147-A177-3AD203B41FA5}">
                          <a16:colId xmlns:a16="http://schemas.microsoft.com/office/drawing/2014/main" val="2296251387"/>
                        </a:ext>
                      </a:extLst>
                    </a:gridCol>
                  </a:tblGrid>
                  <a:tr h="765707"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800" t="-1587" r="-101600" b="-200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8671012"/>
                      </a:ext>
                    </a:extLst>
                  </a:tr>
                  <a:tr h="7657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0" t="-102400" r="-201600" b="-1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800" t="-102400" r="-1600" b="-1024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2476982"/>
                      </a:ext>
                    </a:extLst>
                  </a:tr>
                  <a:tr h="765707"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800" t="-200794" r="-101600" b="-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6475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07178DCB-CEDF-7FAA-A207-FEE6E12776F1}"/>
              </a:ext>
            </a:extLst>
          </p:cNvPr>
          <p:cNvSpPr txBox="1"/>
          <p:nvPr/>
        </p:nvSpPr>
        <p:spPr>
          <a:xfrm>
            <a:off x="5692830" y="3947296"/>
            <a:ext cx="3672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 </a:t>
            </a:r>
            <a:r>
              <a:rPr lang="en-US" err="1"/>
              <a:t>epipolar</a:t>
            </a:r>
            <a:r>
              <a:rPr lang="en-US"/>
              <a:t> line on the left image is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F279FB-1A0A-1B79-7475-BBBCAAE3C784}"/>
              </a:ext>
            </a:extLst>
          </p:cNvPr>
          <p:cNvGraphicFramePr>
            <a:graphicFrameLocks noGrp="1"/>
          </p:cNvGraphicFramePr>
          <p:nvPr/>
        </p:nvGraphicFramePr>
        <p:xfrm>
          <a:off x="4016680" y="992021"/>
          <a:ext cx="783920" cy="22971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3920">
                  <a:extLst>
                    <a:ext uri="{9D8B030D-6E8A-4147-A177-3AD203B41FA5}">
                      <a16:colId xmlns:a16="http://schemas.microsoft.com/office/drawing/2014/main" val="2288971191"/>
                    </a:ext>
                  </a:extLst>
                </a:gridCol>
              </a:tblGrid>
              <a:tr h="765707">
                <a:tc>
                  <a:txBody>
                    <a:bodyPr/>
                    <a:lstStyle/>
                    <a:p>
                      <a:pPr algn="ctr"/>
                      <a:endParaRPr lang="en-US" u="sng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802764"/>
                  </a:ext>
                </a:extLst>
              </a:tr>
              <a:tr h="765707">
                <a:tc>
                  <a:txBody>
                    <a:bodyPr/>
                    <a:lstStyle/>
                    <a:p>
                      <a:pPr algn="ctr"/>
                      <a:endParaRPr lang="en-US" u="sng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414433"/>
                  </a:ext>
                </a:extLst>
              </a:tr>
              <a:tr h="765707">
                <a:tc>
                  <a:txBody>
                    <a:bodyPr/>
                    <a:lstStyle/>
                    <a:p>
                      <a:pPr algn="ctr"/>
                      <a:endParaRPr lang="en-US" u="sng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40961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F0D58D-06DB-23EA-DEA6-A02ECD86A98C}"/>
              </a:ext>
            </a:extLst>
          </p:cNvPr>
          <p:cNvGraphicFramePr>
            <a:graphicFrameLocks noGrp="1"/>
          </p:cNvGraphicFramePr>
          <p:nvPr/>
        </p:nvGraphicFramePr>
        <p:xfrm>
          <a:off x="4016680" y="3407825"/>
          <a:ext cx="783920" cy="22971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3920">
                  <a:extLst>
                    <a:ext uri="{9D8B030D-6E8A-4147-A177-3AD203B41FA5}">
                      <a16:colId xmlns:a16="http://schemas.microsoft.com/office/drawing/2014/main" val="2288971191"/>
                    </a:ext>
                  </a:extLst>
                </a:gridCol>
              </a:tblGrid>
              <a:tr h="76570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802764"/>
                  </a:ext>
                </a:extLst>
              </a:tr>
              <a:tr h="76570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414433"/>
                  </a:ext>
                </a:extLst>
              </a:tr>
              <a:tr h="76570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409617"/>
                  </a:ext>
                </a:extLst>
              </a:tr>
            </a:tbl>
          </a:graphicData>
        </a:graphic>
      </p:graphicFrame>
      <p:sp>
        <p:nvSpPr>
          <p:cNvPr id="107" name="TextBox 106">
            <a:extLst>
              <a:ext uri="{FF2B5EF4-FFF2-40B4-BE49-F238E27FC236}">
                <a16:creationId xmlns:a16="http://schemas.microsoft.com/office/drawing/2014/main" id="{1C663208-4176-5EB4-5413-BF2DCD884F65}"/>
              </a:ext>
            </a:extLst>
          </p:cNvPr>
          <p:cNvSpPr txBox="1"/>
          <p:nvPr/>
        </p:nvSpPr>
        <p:spPr>
          <a:xfrm>
            <a:off x="5692830" y="4538362"/>
            <a:ext cx="6117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________ u + __________ v + ___________ = 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59791E1-454A-611E-EC87-7CBA169F986E}"/>
              </a:ext>
            </a:extLst>
          </p:cNvPr>
          <p:cNvSpPr txBox="1"/>
          <p:nvPr/>
        </p:nvSpPr>
        <p:spPr>
          <a:xfrm>
            <a:off x="1560232" y="2991132"/>
            <a:ext cx="236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Fundamental  Matrix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0B859A7-7559-1482-0B64-3317E03CBCB8}"/>
              </a:ext>
            </a:extLst>
          </p:cNvPr>
          <p:cNvSpPr txBox="1"/>
          <p:nvPr/>
        </p:nvSpPr>
        <p:spPr>
          <a:xfrm>
            <a:off x="5692830" y="2221334"/>
            <a:ext cx="397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Given a pixel location in the right image: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D02B3C5-310F-F16B-F30B-EFED2DDFCD6E}"/>
              </a:ext>
            </a:extLst>
          </p:cNvPr>
          <p:cNvSpPr txBox="1"/>
          <p:nvPr/>
        </p:nvSpPr>
        <p:spPr>
          <a:xfrm>
            <a:off x="6020293" y="289964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(1, 1)</a:t>
            </a:r>
          </a:p>
        </p:txBody>
      </p:sp>
    </p:spTree>
    <p:extLst>
      <p:ext uri="{BB962C8B-B14F-4D97-AF65-F5344CB8AC3E}">
        <p14:creationId xmlns:p14="http://schemas.microsoft.com/office/powerpoint/2010/main" val="20086975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EC6D-C495-BEBD-087D-0FB443D5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Derive the </a:t>
            </a:r>
            <a:r>
              <a:rPr lang="en-US" err="1"/>
              <a:t>epipolar</a:t>
            </a:r>
            <a:r>
              <a:rPr lang="en-US"/>
              <a:t> line using F    (left </a:t>
            </a:r>
            <a:r>
              <a:rPr lang="en-US">
                <a:sym typeface="Wingdings" pitchFamily="2" charset="2"/>
              </a:rPr>
              <a:t> right)</a:t>
            </a:r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955949-B5B8-FF0E-DB59-5B78B43C84F6}"/>
              </a:ext>
            </a:extLst>
          </p:cNvPr>
          <p:cNvGraphicFramePr>
            <a:graphicFrameLocks noGrp="1"/>
          </p:cNvGraphicFramePr>
          <p:nvPr/>
        </p:nvGraphicFramePr>
        <p:xfrm>
          <a:off x="2968917" y="5079237"/>
          <a:ext cx="2261724" cy="627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908">
                  <a:extLst>
                    <a:ext uri="{9D8B030D-6E8A-4147-A177-3AD203B41FA5}">
                      <a16:colId xmlns:a16="http://schemas.microsoft.com/office/drawing/2014/main" val="291098210"/>
                    </a:ext>
                  </a:extLst>
                </a:gridCol>
                <a:gridCol w="753908">
                  <a:extLst>
                    <a:ext uri="{9D8B030D-6E8A-4147-A177-3AD203B41FA5}">
                      <a16:colId xmlns:a16="http://schemas.microsoft.com/office/drawing/2014/main" val="4238575104"/>
                    </a:ext>
                  </a:extLst>
                </a:gridCol>
                <a:gridCol w="753908">
                  <a:extLst>
                    <a:ext uri="{9D8B030D-6E8A-4147-A177-3AD203B41FA5}">
                      <a16:colId xmlns:a16="http://schemas.microsoft.com/office/drawing/2014/main" val="4270295920"/>
                    </a:ext>
                  </a:extLst>
                </a:gridCol>
              </a:tblGrid>
              <a:tr h="62722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066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Table 47">
                <a:extLst>
                  <a:ext uri="{FF2B5EF4-FFF2-40B4-BE49-F238E27FC236}">
                    <a16:creationId xmlns:a16="http://schemas.microsoft.com/office/drawing/2014/main" id="{1CD89411-20D9-F175-1A63-6F2C42B77E8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971799" y="2621412"/>
              <a:ext cx="2279397" cy="229712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59799">
                      <a:extLst>
                        <a:ext uri="{9D8B030D-6E8A-4147-A177-3AD203B41FA5}">
                          <a16:colId xmlns:a16="http://schemas.microsoft.com/office/drawing/2014/main" val="1775031887"/>
                        </a:ext>
                      </a:extLst>
                    </a:gridCol>
                    <a:gridCol w="759799">
                      <a:extLst>
                        <a:ext uri="{9D8B030D-6E8A-4147-A177-3AD203B41FA5}">
                          <a16:colId xmlns:a16="http://schemas.microsoft.com/office/drawing/2014/main" val="3724413774"/>
                        </a:ext>
                      </a:extLst>
                    </a:gridCol>
                    <a:gridCol w="759799">
                      <a:extLst>
                        <a:ext uri="{9D8B030D-6E8A-4147-A177-3AD203B41FA5}">
                          <a16:colId xmlns:a16="http://schemas.microsoft.com/office/drawing/2014/main" val="2296251387"/>
                        </a:ext>
                      </a:extLst>
                    </a:gridCol>
                  </a:tblGrid>
                  <a:tr h="765707"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640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8671012"/>
                      </a:ext>
                    </a:extLst>
                  </a:tr>
                  <a:tr h="76570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−13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2476982"/>
                      </a:ext>
                    </a:extLst>
                  </a:tr>
                  <a:tr h="765707"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647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Table 47">
                <a:extLst>
                  <a:ext uri="{FF2B5EF4-FFF2-40B4-BE49-F238E27FC236}">
                    <a16:creationId xmlns:a16="http://schemas.microsoft.com/office/drawing/2014/main" id="{1CD89411-20D9-F175-1A63-6F2C42B77E8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971799" y="2621412"/>
              <a:ext cx="2279397" cy="229712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59799">
                      <a:extLst>
                        <a:ext uri="{9D8B030D-6E8A-4147-A177-3AD203B41FA5}">
                          <a16:colId xmlns:a16="http://schemas.microsoft.com/office/drawing/2014/main" val="1775031887"/>
                        </a:ext>
                      </a:extLst>
                    </a:gridCol>
                    <a:gridCol w="759799">
                      <a:extLst>
                        <a:ext uri="{9D8B030D-6E8A-4147-A177-3AD203B41FA5}">
                          <a16:colId xmlns:a16="http://schemas.microsoft.com/office/drawing/2014/main" val="3724413774"/>
                        </a:ext>
                      </a:extLst>
                    </a:gridCol>
                    <a:gridCol w="759799">
                      <a:extLst>
                        <a:ext uri="{9D8B030D-6E8A-4147-A177-3AD203B41FA5}">
                          <a16:colId xmlns:a16="http://schemas.microsoft.com/office/drawing/2014/main" val="2296251387"/>
                        </a:ext>
                      </a:extLst>
                    </a:gridCol>
                  </a:tblGrid>
                  <a:tr h="765707"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800" t="-1587" r="-101600" b="-200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8671012"/>
                      </a:ext>
                    </a:extLst>
                  </a:tr>
                  <a:tr h="7657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0" t="-102400" r="-201600" b="-1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800" t="-102400" r="-1600" b="-1024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2476982"/>
                      </a:ext>
                    </a:extLst>
                  </a:tr>
                  <a:tr h="765707">
                    <a:tc>
                      <a:txBody>
                        <a:bodyPr/>
                        <a:lstStyle/>
                        <a:p>
                          <a:pPr algn="ctr"/>
                          <a:endParaRPr lang="en-US" sz="160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800" t="-200794" r="-101600" b="-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6475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07178DCB-CEDF-7FAA-A207-FEE6E12776F1}"/>
              </a:ext>
            </a:extLst>
          </p:cNvPr>
          <p:cNvSpPr txBox="1"/>
          <p:nvPr/>
        </p:nvSpPr>
        <p:spPr>
          <a:xfrm>
            <a:off x="6292753" y="3790954"/>
            <a:ext cx="3734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 </a:t>
            </a:r>
            <a:r>
              <a:rPr lang="en-US" err="1"/>
              <a:t>epipolar</a:t>
            </a:r>
            <a:r>
              <a:rPr lang="en-US"/>
              <a:t> line on the right image 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F0D58D-06DB-23EA-DEA6-A02ECD86A98C}"/>
              </a:ext>
            </a:extLst>
          </p:cNvPr>
          <p:cNvGraphicFramePr>
            <a:graphicFrameLocks noGrp="1"/>
          </p:cNvGraphicFramePr>
          <p:nvPr/>
        </p:nvGraphicFramePr>
        <p:xfrm>
          <a:off x="5425365" y="2621411"/>
          <a:ext cx="783920" cy="22971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3920">
                  <a:extLst>
                    <a:ext uri="{9D8B030D-6E8A-4147-A177-3AD203B41FA5}">
                      <a16:colId xmlns:a16="http://schemas.microsoft.com/office/drawing/2014/main" val="2288971191"/>
                    </a:ext>
                  </a:extLst>
                </a:gridCol>
              </a:tblGrid>
              <a:tr h="76570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802764"/>
                  </a:ext>
                </a:extLst>
              </a:tr>
              <a:tr h="76570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414433"/>
                  </a:ext>
                </a:extLst>
              </a:tr>
              <a:tr h="76570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409617"/>
                  </a:ext>
                </a:extLst>
              </a:tr>
            </a:tbl>
          </a:graphicData>
        </a:graphic>
      </p:graphicFrame>
      <p:sp>
        <p:nvSpPr>
          <p:cNvPr id="107" name="TextBox 106">
            <a:extLst>
              <a:ext uri="{FF2B5EF4-FFF2-40B4-BE49-F238E27FC236}">
                <a16:creationId xmlns:a16="http://schemas.microsoft.com/office/drawing/2014/main" id="{1C663208-4176-5EB4-5413-BF2DCD884F65}"/>
              </a:ext>
            </a:extLst>
          </p:cNvPr>
          <p:cNvSpPr txBox="1"/>
          <p:nvPr/>
        </p:nvSpPr>
        <p:spPr>
          <a:xfrm>
            <a:off x="6298547" y="4733104"/>
            <a:ext cx="5194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______ u + ________ v + _________ = 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59791E1-454A-611E-EC87-7CBA169F986E}"/>
              </a:ext>
            </a:extLst>
          </p:cNvPr>
          <p:cNvSpPr txBox="1"/>
          <p:nvPr/>
        </p:nvSpPr>
        <p:spPr>
          <a:xfrm>
            <a:off x="2968917" y="2204718"/>
            <a:ext cx="236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Fundamental  Matrix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0B859A7-7559-1482-0B64-3317E03CBCB8}"/>
              </a:ext>
            </a:extLst>
          </p:cNvPr>
          <p:cNvSpPr txBox="1"/>
          <p:nvPr/>
        </p:nvSpPr>
        <p:spPr>
          <a:xfrm>
            <a:off x="6292753" y="2235496"/>
            <a:ext cx="382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Given a pixel location in the left image: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D02B3C5-310F-F16B-F30B-EFED2DDFCD6E}"/>
              </a:ext>
            </a:extLst>
          </p:cNvPr>
          <p:cNvSpPr txBox="1"/>
          <p:nvPr/>
        </p:nvSpPr>
        <p:spPr>
          <a:xfrm>
            <a:off x="6668653" y="2983376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(1, 2)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513A26C1-981B-1A88-A874-AB01229635A8}"/>
              </a:ext>
            </a:extLst>
          </p:cNvPr>
          <p:cNvGraphicFramePr>
            <a:graphicFrameLocks noGrp="1"/>
          </p:cNvGraphicFramePr>
          <p:nvPr/>
        </p:nvGraphicFramePr>
        <p:xfrm>
          <a:off x="479131" y="5095290"/>
          <a:ext cx="2261724" cy="627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908">
                  <a:extLst>
                    <a:ext uri="{9D8B030D-6E8A-4147-A177-3AD203B41FA5}">
                      <a16:colId xmlns:a16="http://schemas.microsoft.com/office/drawing/2014/main" val="291098210"/>
                    </a:ext>
                  </a:extLst>
                </a:gridCol>
                <a:gridCol w="753908">
                  <a:extLst>
                    <a:ext uri="{9D8B030D-6E8A-4147-A177-3AD203B41FA5}">
                      <a16:colId xmlns:a16="http://schemas.microsoft.com/office/drawing/2014/main" val="4238575104"/>
                    </a:ext>
                  </a:extLst>
                </a:gridCol>
                <a:gridCol w="753908">
                  <a:extLst>
                    <a:ext uri="{9D8B030D-6E8A-4147-A177-3AD203B41FA5}">
                      <a16:colId xmlns:a16="http://schemas.microsoft.com/office/drawing/2014/main" val="4270295920"/>
                    </a:ext>
                  </a:extLst>
                </a:gridCol>
              </a:tblGrid>
              <a:tr h="62722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06665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7156611B-BB2B-38F0-7AF3-50B003429BE2}"/>
              </a:ext>
            </a:extLst>
          </p:cNvPr>
          <p:cNvGraphicFramePr>
            <a:graphicFrameLocks noGrp="1"/>
          </p:cNvGraphicFramePr>
          <p:nvPr/>
        </p:nvGraphicFramePr>
        <p:xfrm>
          <a:off x="5445969" y="5079237"/>
          <a:ext cx="753908" cy="627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908">
                  <a:extLst>
                    <a:ext uri="{9D8B030D-6E8A-4147-A177-3AD203B41FA5}">
                      <a16:colId xmlns:a16="http://schemas.microsoft.com/office/drawing/2014/main" val="291098210"/>
                    </a:ext>
                  </a:extLst>
                </a:gridCol>
              </a:tblGrid>
              <a:tr h="627224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06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1794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31">
            <a:extLst>
              <a:ext uri="{FF2B5EF4-FFF2-40B4-BE49-F238E27FC236}">
                <a16:creationId xmlns:a16="http://schemas.microsoft.com/office/drawing/2014/main" id="{4B9FBEB5-5B75-3DC7-1F7F-94748D65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Epipolar</a:t>
            </a:r>
            <a:r>
              <a:rPr lang="en-US"/>
              <a:t> Line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1E1A16-06E0-C1D1-0527-216F2D984D78}"/>
              </a:ext>
            </a:extLst>
          </p:cNvPr>
          <p:cNvGraphicFramePr>
            <a:graphicFrameLocks noGrp="1"/>
          </p:cNvGraphicFramePr>
          <p:nvPr/>
        </p:nvGraphicFramePr>
        <p:xfrm>
          <a:off x="2780790" y="3134732"/>
          <a:ext cx="2279397" cy="22971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799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759799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759799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765707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765707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76570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C3784A-2FDF-888E-3D61-524E0E51BCD9}"/>
              </a:ext>
            </a:extLst>
          </p:cNvPr>
          <p:cNvSpPr txBox="1"/>
          <p:nvPr/>
        </p:nvSpPr>
        <p:spPr>
          <a:xfrm>
            <a:off x="2777908" y="2718038"/>
            <a:ext cx="236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Fundamental  Matrix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9A7E77-25EE-9699-39C8-D72950829AFC}"/>
              </a:ext>
            </a:extLst>
          </p:cNvPr>
          <p:cNvSpPr txBox="1"/>
          <p:nvPr/>
        </p:nvSpPr>
        <p:spPr>
          <a:xfrm>
            <a:off x="6522931" y="2709625"/>
            <a:ext cx="3734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 </a:t>
            </a:r>
            <a:r>
              <a:rPr lang="en-US" err="1"/>
              <a:t>epipolar</a:t>
            </a:r>
            <a:r>
              <a:rPr lang="en-US"/>
              <a:t> line on the </a:t>
            </a:r>
            <a:r>
              <a:rPr lang="en-US" u="sng"/>
              <a:t>right</a:t>
            </a:r>
            <a:r>
              <a:rPr lang="en-US"/>
              <a:t> image 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41F927-D265-B101-BC09-49C656633C91}"/>
              </a:ext>
            </a:extLst>
          </p:cNvPr>
          <p:cNvSpPr txBox="1"/>
          <p:nvPr/>
        </p:nvSpPr>
        <p:spPr>
          <a:xfrm>
            <a:off x="6528725" y="3651775"/>
            <a:ext cx="5194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______ u + ________ v + _________ =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A7978A-DEB7-3FED-1AE4-D43386562C25}"/>
              </a:ext>
            </a:extLst>
          </p:cNvPr>
          <p:cNvSpPr txBox="1"/>
          <p:nvPr/>
        </p:nvSpPr>
        <p:spPr>
          <a:xfrm>
            <a:off x="6522931" y="1154167"/>
            <a:ext cx="382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Given a pixel location in the </a:t>
            </a:r>
            <a:r>
              <a:rPr lang="en-US" u="sng"/>
              <a:t>left</a:t>
            </a:r>
            <a:r>
              <a:rPr lang="en-US"/>
              <a:t> image: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E33B10-DC82-AB8E-12EF-8BBFEBC98C72}"/>
              </a:ext>
            </a:extLst>
          </p:cNvPr>
          <p:cNvSpPr txBox="1"/>
          <p:nvPr/>
        </p:nvSpPr>
        <p:spPr>
          <a:xfrm>
            <a:off x="6898831" y="190204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(2, 1)</a:t>
            </a:r>
          </a:p>
        </p:txBody>
      </p: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70C26B50-3A38-FA44-A501-90E2EFA40C80}"/>
              </a:ext>
            </a:extLst>
          </p:cNvPr>
          <p:cNvGraphicFramePr>
            <a:graphicFrameLocks noGrp="1"/>
          </p:cNvGraphicFramePr>
          <p:nvPr/>
        </p:nvGraphicFramePr>
        <p:xfrm>
          <a:off x="5194994" y="3134732"/>
          <a:ext cx="783920" cy="22971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3920">
                  <a:extLst>
                    <a:ext uri="{9D8B030D-6E8A-4147-A177-3AD203B41FA5}">
                      <a16:colId xmlns:a16="http://schemas.microsoft.com/office/drawing/2014/main" val="2288971191"/>
                    </a:ext>
                  </a:extLst>
                </a:gridCol>
              </a:tblGrid>
              <a:tr h="76570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802764"/>
                  </a:ext>
                </a:extLst>
              </a:tr>
              <a:tr h="76570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414433"/>
                  </a:ext>
                </a:extLst>
              </a:tr>
              <a:tr h="76570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409617"/>
                  </a:ext>
                </a:extLst>
              </a:tr>
            </a:tbl>
          </a:graphicData>
        </a:graphic>
      </p:graphicFrame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0F801762-38BB-7498-109D-726007BFFEBE}"/>
              </a:ext>
            </a:extLst>
          </p:cNvPr>
          <p:cNvGraphicFramePr>
            <a:graphicFrameLocks noGrp="1"/>
          </p:cNvGraphicFramePr>
          <p:nvPr/>
        </p:nvGraphicFramePr>
        <p:xfrm>
          <a:off x="2798463" y="5545880"/>
          <a:ext cx="2261724" cy="627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908">
                  <a:extLst>
                    <a:ext uri="{9D8B030D-6E8A-4147-A177-3AD203B41FA5}">
                      <a16:colId xmlns:a16="http://schemas.microsoft.com/office/drawing/2014/main" val="291098210"/>
                    </a:ext>
                  </a:extLst>
                </a:gridCol>
                <a:gridCol w="753908">
                  <a:extLst>
                    <a:ext uri="{9D8B030D-6E8A-4147-A177-3AD203B41FA5}">
                      <a16:colId xmlns:a16="http://schemas.microsoft.com/office/drawing/2014/main" val="4238575104"/>
                    </a:ext>
                  </a:extLst>
                </a:gridCol>
                <a:gridCol w="753908">
                  <a:extLst>
                    <a:ext uri="{9D8B030D-6E8A-4147-A177-3AD203B41FA5}">
                      <a16:colId xmlns:a16="http://schemas.microsoft.com/office/drawing/2014/main" val="4270295920"/>
                    </a:ext>
                  </a:extLst>
                </a:gridCol>
              </a:tblGrid>
              <a:tr h="62722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06665"/>
                  </a:ext>
                </a:extLst>
              </a:tr>
            </a:tbl>
          </a:graphicData>
        </a:graphic>
      </p:graphicFrame>
      <p:graphicFrame>
        <p:nvGraphicFramePr>
          <p:cNvPr id="99" name="Table 98">
            <a:extLst>
              <a:ext uri="{FF2B5EF4-FFF2-40B4-BE49-F238E27FC236}">
                <a16:creationId xmlns:a16="http://schemas.microsoft.com/office/drawing/2014/main" id="{741804DF-B3D5-EBC1-50CE-C250A0262E19}"/>
              </a:ext>
            </a:extLst>
          </p:cNvPr>
          <p:cNvGraphicFramePr>
            <a:graphicFrameLocks noGrp="1"/>
          </p:cNvGraphicFramePr>
          <p:nvPr/>
        </p:nvGraphicFramePr>
        <p:xfrm>
          <a:off x="308677" y="5561933"/>
          <a:ext cx="2261724" cy="627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908">
                  <a:extLst>
                    <a:ext uri="{9D8B030D-6E8A-4147-A177-3AD203B41FA5}">
                      <a16:colId xmlns:a16="http://schemas.microsoft.com/office/drawing/2014/main" val="291098210"/>
                    </a:ext>
                  </a:extLst>
                </a:gridCol>
                <a:gridCol w="753908">
                  <a:extLst>
                    <a:ext uri="{9D8B030D-6E8A-4147-A177-3AD203B41FA5}">
                      <a16:colId xmlns:a16="http://schemas.microsoft.com/office/drawing/2014/main" val="4238575104"/>
                    </a:ext>
                  </a:extLst>
                </a:gridCol>
                <a:gridCol w="753908">
                  <a:extLst>
                    <a:ext uri="{9D8B030D-6E8A-4147-A177-3AD203B41FA5}">
                      <a16:colId xmlns:a16="http://schemas.microsoft.com/office/drawing/2014/main" val="4270295920"/>
                    </a:ext>
                  </a:extLst>
                </a:gridCol>
              </a:tblGrid>
              <a:tr h="62722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06665"/>
                  </a:ext>
                </a:extLst>
              </a:tr>
            </a:tbl>
          </a:graphicData>
        </a:graphic>
      </p:graphicFrame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151C7B0A-1415-FBDE-6618-CEF88B009F1B}"/>
              </a:ext>
            </a:extLst>
          </p:cNvPr>
          <p:cNvGraphicFramePr>
            <a:graphicFrameLocks noGrp="1"/>
          </p:cNvGraphicFramePr>
          <p:nvPr/>
        </p:nvGraphicFramePr>
        <p:xfrm>
          <a:off x="5202591" y="5545880"/>
          <a:ext cx="753908" cy="627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908">
                  <a:extLst>
                    <a:ext uri="{9D8B030D-6E8A-4147-A177-3AD203B41FA5}">
                      <a16:colId xmlns:a16="http://schemas.microsoft.com/office/drawing/2014/main" val="291098210"/>
                    </a:ext>
                  </a:extLst>
                </a:gridCol>
              </a:tblGrid>
              <a:tr h="627224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06665"/>
                  </a:ext>
                </a:extLst>
              </a:tr>
            </a:tbl>
          </a:graphicData>
        </a:graphic>
      </p:graphicFrame>
      <p:sp>
        <p:nvSpPr>
          <p:cNvPr id="131" name="TextBox 130">
            <a:extLst>
              <a:ext uri="{FF2B5EF4-FFF2-40B4-BE49-F238E27FC236}">
                <a16:creationId xmlns:a16="http://schemas.microsoft.com/office/drawing/2014/main" id="{746D2E1D-8599-E061-064D-9D528C6E60F0}"/>
              </a:ext>
            </a:extLst>
          </p:cNvPr>
          <p:cNvSpPr txBox="1"/>
          <p:nvPr/>
        </p:nvSpPr>
        <p:spPr>
          <a:xfrm>
            <a:off x="6401099" y="5470394"/>
            <a:ext cx="44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Hint: You may not need to use all the cells to calculate. </a:t>
            </a:r>
          </a:p>
        </p:txBody>
      </p:sp>
    </p:spTree>
    <p:extLst>
      <p:ext uri="{BB962C8B-B14F-4D97-AF65-F5344CB8AC3E}">
        <p14:creationId xmlns:p14="http://schemas.microsoft.com/office/powerpoint/2010/main" val="11224737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31">
            <a:extLst>
              <a:ext uri="{FF2B5EF4-FFF2-40B4-BE49-F238E27FC236}">
                <a16:creationId xmlns:a16="http://schemas.microsoft.com/office/drawing/2014/main" id="{4B9FBEB5-5B75-3DC7-1F7F-94748D65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Epipolar</a:t>
            </a:r>
            <a:r>
              <a:rPr lang="en-US"/>
              <a:t> Line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1E1A16-06E0-C1D1-0527-216F2D984D78}"/>
              </a:ext>
            </a:extLst>
          </p:cNvPr>
          <p:cNvGraphicFramePr>
            <a:graphicFrameLocks noGrp="1"/>
          </p:cNvGraphicFramePr>
          <p:nvPr/>
        </p:nvGraphicFramePr>
        <p:xfrm>
          <a:off x="2780790" y="3134732"/>
          <a:ext cx="2279397" cy="22971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799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759799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759799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765707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765707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765707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C3784A-2FDF-888E-3D61-524E0E51BCD9}"/>
              </a:ext>
            </a:extLst>
          </p:cNvPr>
          <p:cNvSpPr txBox="1"/>
          <p:nvPr/>
        </p:nvSpPr>
        <p:spPr>
          <a:xfrm>
            <a:off x="2777908" y="2718038"/>
            <a:ext cx="236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Fundamental  Matrix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9A7E77-25EE-9699-39C8-D72950829AFC}"/>
              </a:ext>
            </a:extLst>
          </p:cNvPr>
          <p:cNvSpPr txBox="1"/>
          <p:nvPr/>
        </p:nvSpPr>
        <p:spPr>
          <a:xfrm>
            <a:off x="6522931" y="2709625"/>
            <a:ext cx="360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 </a:t>
            </a:r>
            <a:r>
              <a:rPr lang="en-US" err="1"/>
              <a:t>epipolar</a:t>
            </a:r>
            <a:r>
              <a:rPr lang="en-US"/>
              <a:t> line on the </a:t>
            </a:r>
            <a:r>
              <a:rPr lang="en-US" u="sng"/>
              <a:t>left</a:t>
            </a:r>
            <a:r>
              <a:rPr lang="en-US"/>
              <a:t> image 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41F927-D265-B101-BC09-49C656633C91}"/>
              </a:ext>
            </a:extLst>
          </p:cNvPr>
          <p:cNvSpPr txBox="1"/>
          <p:nvPr/>
        </p:nvSpPr>
        <p:spPr>
          <a:xfrm>
            <a:off x="6528725" y="3651775"/>
            <a:ext cx="5194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______ u + ________ v + _________ =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A7978A-DEB7-3FED-1AE4-D43386562C25}"/>
              </a:ext>
            </a:extLst>
          </p:cNvPr>
          <p:cNvSpPr txBox="1"/>
          <p:nvPr/>
        </p:nvSpPr>
        <p:spPr>
          <a:xfrm>
            <a:off x="6522931" y="1154167"/>
            <a:ext cx="395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Given a pixel location in the </a:t>
            </a:r>
            <a:r>
              <a:rPr lang="en-US" u="sng"/>
              <a:t>right</a:t>
            </a:r>
            <a:r>
              <a:rPr lang="en-US"/>
              <a:t> image: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E33B10-DC82-AB8E-12EF-8BBFEBC98C72}"/>
              </a:ext>
            </a:extLst>
          </p:cNvPr>
          <p:cNvSpPr txBox="1"/>
          <p:nvPr/>
        </p:nvSpPr>
        <p:spPr>
          <a:xfrm>
            <a:off x="6898831" y="190204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(3, 2)</a:t>
            </a:r>
          </a:p>
        </p:txBody>
      </p: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70C26B50-3A38-FA44-A501-90E2EFA40C80}"/>
              </a:ext>
            </a:extLst>
          </p:cNvPr>
          <p:cNvGraphicFramePr>
            <a:graphicFrameLocks noGrp="1"/>
          </p:cNvGraphicFramePr>
          <p:nvPr/>
        </p:nvGraphicFramePr>
        <p:xfrm>
          <a:off x="5194994" y="3134732"/>
          <a:ext cx="783920" cy="22971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3920">
                  <a:extLst>
                    <a:ext uri="{9D8B030D-6E8A-4147-A177-3AD203B41FA5}">
                      <a16:colId xmlns:a16="http://schemas.microsoft.com/office/drawing/2014/main" val="2288971191"/>
                    </a:ext>
                  </a:extLst>
                </a:gridCol>
              </a:tblGrid>
              <a:tr h="76570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802764"/>
                  </a:ext>
                </a:extLst>
              </a:tr>
              <a:tr h="76570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414433"/>
                  </a:ext>
                </a:extLst>
              </a:tr>
              <a:tr h="76570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409617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B8E02202-58FD-DE9D-3E63-9A00CE131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321943"/>
              </p:ext>
            </p:extLst>
          </p:nvPr>
        </p:nvGraphicFramePr>
        <p:xfrm>
          <a:off x="5202591" y="686255"/>
          <a:ext cx="783920" cy="22971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3920">
                  <a:extLst>
                    <a:ext uri="{9D8B030D-6E8A-4147-A177-3AD203B41FA5}">
                      <a16:colId xmlns:a16="http://schemas.microsoft.com/office/drawing/2014/main" val="2288971191"/>
                    </a:ext>
                  </a:extLst>
                </a:gridCol>
              </a:tblGrid>
              <a:tr h="76570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802764"/>
                  </a:ext>
                </a:extLst>
              </a:tr>
              <a:tr h="76570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414433"/>
                  </a:ext>
                </a:extLst>
              </a:tr>
              <a:tr h="76570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409617"/>
                  </a:ext>
                </a:extLst>
              </a:tr>
            </a:tbl>
          </a:graphicData>
        </a:graphic>
      </p:graphicFrame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0F801762-38BB-7498-109D-726007BFFEBE}"/>
              </a:ext>
            </a:extLst>
          </p:cNvPr>
          <p:cNvGraphicFramePr>
            <a:graphicFrameLocks noGrp="1"/>
          </p:cNvGraphicFramePr>
          <p:nvPr/>
        </p:nvGraphicFramePr>
        <p:xfrm>
          <a:off x="2798463" y="5545880"/>
          <a:ext cx="2261724" cy="627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908">
                  <a:extLst>
                    <a:ext uri="{9D8B030D-6E8A-4147-A177-3AD203B41FA5}">
                      <a16:colId xmlns:a16="http://schemas.microsoft.com/office/drawing/2014/main" val="291098210"/>
                    </a:ext>
                  </a:extLst>
                </a:gridCol>
                <a:gridCol w="753908">
                  <a:extLst>
                    <a:ext uri="{9D8B030D-6E8A-4147-A177-3AD203B41FA5}">
                      <a16:colId xmlns:a16="http://schemas.microsoft.com/office/drawing/2014/main" val="4238575104"/>
                    </a:ext>
                  </a:extLst>
                </a:gridCol>
                <a:gridCol w="753908">
                  <a:extLst>
                    <a:ext uri="{9D8B030D-6E8A-4147-A177-3AD203B41FA5}">
                      <a16:colId xmlns:a16="http://schemas.microsoft.com/office/drawing/2014/main" val="4270295920"/>
                    </a:ext>
                  </a:extLst>
                </a:gridCol>
              </a:tblGrid>
              <a:tr h="62722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06665"/>
                  </a:ext>
                </a:extLst>
              </a:tr>
            </a:tbl>
          </a:graphicData>
        </a:graphic>
      </p:graphicFrame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151C7B0A-1415-FBDE-6618-CEF88B009F1B}"/>
              </a:ext>
            </a:extLst>
          </p:cNvPr>
          <p:cNvGraphicFramePr>
            <a:graphicFrameLocks noGrp="1"/>
          </p:cNvGraphicFramePr>
          <p:nvPr/>
        </p:nvGraphicFramePr>
        <p:xfrm>
          <a:off x="5202591" y="5545880"/>
          <a:ext cx="753908" cy="627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908">
                  <a:extLst>
                    <a:ext uri="{9D8B030D-6E8A-4147-A177-3AD203B41FA5}">
                      <a16:colId xmlns:a16="http://schemas.microsoft.com/office/drawing/2014/main" val="291098210"/>
                    </a:ext>
                  </a:extLst>
                </a:gridCol>
              </a:tblGrid>
              <a:tr h="627224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06665"/>
                  </a:ext>
                </a:extLst>
              </a:tr>
            </a:tbl>
          </a:graphicData>
        </a:graphic>
      </p:graphicFrame>
      <p:sp>
        <p:nvSpPr>
          <p:cNvPr id="131" name="TextBox 130">
            <a:extLst>
              <a:ext uri="{FF2B5EF4-FFF2-40B4-BE49-F238E27FC236}">
                <a16:creationId xmlns:a16="http://schemas.microsoft.com/office/drawing/2014/main" id="{746D2E1D-8599-E061-064D-9D528C6E60F0}"/>
              </a:ext>
            </a:extLst>
          </p:cNvPr>
          <p:cNvSpPr txBox="1"/>
          <p:nvPr/>
        </p:nvSpPr>
        <p:spPr>
          <a:xfrm>
            <a:off x="6401099" y="5470394"/>
            <a:ext cx="44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Hint: You may not need to use all the cells to calculate. </a:t>
            </a:r>
          </a:p>
        </p:txBody>
      </p:sp>
    </p:spTree>
    <p:extLst>
      <p:ext uri="{BB962C8B-B14F-4D97-AF65-F5344CB8AC3E}">
        <p14:creationId xmlns:p14="http://schemas.microsoft.com/office/powerpoint/2010/main" val="16250201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31">
            <a:extLst>
              <a:ext uri="{FF2B5EF4-FFF2-40B4-BE49-F238E27FC236}">
                <a16:creationId xmlns:a16="http://schemas.microsoft.com/office/drawing/2014/main" id="{4B9FBEB5-5B75-3DC7-1F7F-94748D65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Estimate F’s parameter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1E1A16-06E0-C1D1-0527-216F2D984D78}"/>
              </a:ext>
            </a:extLst>
          </p:cNvPr>
          <p:cNvGraphicFramePr>
            <a:graphicFrameLocks noGrp="1"/>
          </p:cNvGraphicFramePr>
          <p:nvPr/>
        </p:nvGraphicFramePr>
        <p:xfrm>
          <a:off x="4189176" y="3103201"/>
          <a:ext cx="2279397" cy="22971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799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759799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759799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765707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765707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76570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C3784A-2FDF-888E-3D61-524E0E51BCD9}"/>
              </a:ext>
            </a:extLst>
          </p:cNvPr>
          <p:cNvSpPr txBox="1"/>
          <p:nvPr/>
        </p:nvSpPr>
        <p:spPr>
          <a:xfrm>
            <a:off x="4186294" y="2686507"/>
            <a:ext cx="236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Fundamental  Matrix</a:t>
            </a:r>
          </a:p>
        </p:txBody>
      </p: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70C26B50-3A38-FA44-A501-90E2EFA40C80}"/>
              </a:ext>
            </a:extLst>
          </p:cNvPr>
          <p:cNvGraphicFramePr>
            <a:graphicFrameLocks noGrp="1"/>
          </p:cNvGraphicFramePr>
          <p:nvPr/>
        </p:nvGraphicFramePr>
        <p:xfrm>
          <a:off x="6603380" y="3103201"/>
          <a:ext cx="783920" cy="22971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3920">
                  <a:extLst>
                    <a:ext uri="{9D8B030D-6E8A-4147-A177-3AD203B41FA5}">
                      <a16:colId xmlns:a16="http://schemas.microsoft.com/office/drawing/2014/main" val="2288971191"/>
                    </a:ext>
                  </a:extLst>
                </a:gridCol>
              </a:tblGrid>
              <a:tr h="76570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802764"/>
                  </a:ext>
                </a:extLst>
              </a:tr>
              <a:tr h="76570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414433"/>
                  </a:ext>
                </a:extLst>
              </a:tr>
              <a:tr h="76570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409617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B8E02202-58FD-DE9D-3E63-9A00CE1319B2}"/>
              </a:ext>
            </a:extLst>
          </p:cNvPr>
          <p:cNvGraphicFramePr>
            <a:graphicFrameLocks noGrp="1"/>
          </p:cNvGraphicFramePr>
          <p:nvPr/>
        </p:nvGraphicFramePr>
        <p:xfrm>
          <a:off x="6610977" y="654724"/>
          <a:ext cx="783920" cy="22971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3920">
                  <a:extLst>
                    <a:ext uri="{9D8B030D-6E8A-4147-A177-3AD203B41FA5}">
                      <a16:colId xmlns:a16="http://schemas.microsoft.com/office/drawing/2014/main" val="2288971191"/>
                    </a:ext>
                  </a:extLst>
                </a:gridCol>
              </a:tblGrid>
              <a:tr h="76570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802764"/>
                  </a:ext>
                </a:extLst>
              </a:tr>
              <a:tr h="76570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414433"/>
                  </a:ext>
                </a:extLst>
              </a:tr>
              <a:tr h="76570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409617"/>
                  </a:ext>
                </a:extLst>
              </a:tr>
            </a:tbl>
          </a:graphicData>
        </a:graphic>
      </p:graphicFrame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0F801762-38BB-7498-109D-726007BFFEBE}"/>
              </a:ext>
            </a:extLst>
          </p:cNvPr>
          <p:cNvGraphicFramePr>
            <a:graphicFrameLocks noGrp="1"/>
          </p:cNvGraphicFramePr>
          <p:nvPr/>
        </p:nvGraphicFramePr>
        <p:xfrm>
          <a:off x="4206849" y="5514349"/>
          <a:ext cx="2261724" cy="627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908">
                  <a:extLst>
                    <a:ext uri="{9D8B030D-6E8A-4147-A177-3AD203B41FA5}">
                      <a16:colId xmlns:a16="http://schemas.microsoft.com/office/drawing/2014/main" val="291098210"/>
                    </a:ext>
                  </a:extLst>
                </a:gridCol>
                <a:gridCol w="753908">
                  <a:extLst>
                    <a:ext uri="{9D8B030D-6E8A-4147-A177-3AD203B41FA5}">
                      <a16:colId xmlns:a16="http://schemas.microsoft.com/office/drawing/2014/main" val="4238575104"/>
                    </a:ext>
                  </a:extLst>
                </a:gridCol>
                <a:gridCol w="753908">
                  <a:extLst>
                    <a:ext uri="{9D8B030D-6E8A-4147-A177-3AD203B41FA5}">
                      <a16:colId xmlns:a16="http://schemas.microsoft.com/office/drawing/2014/main" val="4270295920"/>
                    </a:ext>
                  </a:extLst>
                </a:gridCol>
              </a:tblGrid>
              <a:tr h="62722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06665"/>
                  </a:ext>
                </a:extLst>
              </a:tr>
            </a:tbl>
          </a:graphicData>
        </a:graphic>
      </p:graphicFrame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151C7B0A-1415-FBDE-6618-CEF88B009F1B}"/>
              </a:ext>
            </a:extLst>
          </p:cNvPr>
          <p:cNvGraphicFramePr>
            <a:graphicFrameLocks noGrp="1"/>
          </p:cNvGraphicFramePr>
          <p:nvPr/>
        </p:nvGraphicFramePr>
        <p:xfrm>
          <a:off x="6610977" y="5514349"/>
          <a:ext cx="753908" cy="627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908">
                  <a:extLst>
                    <a:ext uri="{9D8B030D-6E8A-4147-A177-3AD203B41FA5}">
                      <a16:colId xmlns:a16="http://schemas.microsoft.com/office/drawing/2014/main" val="291098210"/>
                    </a:ext>
                  </a:extLst>
                </a:gridCol>
              </a:tblGrid>
              <a:tr h="627224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06665"/>
                  </a:ext>
                </a:extLst>
              </a:tr>
            </a:tbl>
          </a:graphicData>
        </a:graphic>
      </p:graphicFrame>
      <p:sp>
        <p:nvSpPr>
          <p:cNvPr id="105" name="TextBox 104">
            <a:extLst>
              <a:ext uri="{FF2B5EF4-FFF2-40B4-BE49-F238E27FC236}">
                <a16:creationId xmlns:a16="http://schemas.microsoft.com/office/drawing/2014/main" id="{0C12F37F-C1CA-5B0E-1C5D-F4BC466F6AE4}"/>
              </a:ext>
            </a:extLst>
          </p:cNvPr>
          <p:cNvSpPr txBox="1"/>
          <p:nvPr/>
        </p:nvSpPr>
        <p:spPr>
          <a:xfrm>
            <a:off x="8651267" y="4899956"/>
            <a:ext cx="20088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Answer:</a:t>
            </a:r>
          </a:p>
          <a:p>
            <a:endParaRPr lang="en-US" sz="2400"/>
          </a:p>
          <a:p>
            <a:r>
              <a:rPr lang="en-US" sz="2400"/>
              <a:t>a = _________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460825E-36CC-8E89-B78D-6FF005972E2B}"/>
              </a:ext>
            </a:extLst>
          </p:cNvPr>
          <p:cNvSpPr txBox="1"/>
          <p:nvPr/>
        </p:nvSpPr>
        <p:spPr>
          <a:xfrm>
            <a:off x="612460" y="1260677"/>
            <a:ext cx="3303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Suppose the pixel location (2, 1) in the left image corresponds to the pixel location (2, 4) in the right image. Estimate the missing parameter of the Fundamental Matrix.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DD48024-D59F-3F75-8A49-0D94E6CCC672}"/>
              </a:ext>
            </a:extLst>
          </p:cNvPr>
          <p:cNvSpPr txBox="1"/>
          <p:nvPr/>
        </p:nvSpPr>
        <p:spPr>
          <a:xfrm>
            <a:off x="612460" y="3882428"/>
            <a:ext cx="2456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Hint: Solve one linear equation involving </a:t>
            </a:r>
            <a:r>
              <a:rPr lang="en-US" i="1"/>
              <a:t>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2B431D2-2D28-2973-937B-DE08C6F316D8}"/>
              </a:ext>
            </a:extLst>
          </p:cNvPr>
          <p:cNvSpPr txBox="1"/>
          <p:nvPr/>
        </p:nvSpPr>
        <p:spPr>
          <a:xfrm>
            <a:off x="3617976" y="5514642"/>
            <a:ext cx="461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/>
              <a:t>A</a:t>
            </a:r>
            <a:r>
              <a:rPr lang="en-US" sz="2400"/>
              <a:t>P</a:t>
            </a:r>
            <a:endParaRPr lang="en-US" sz="2400" baseline="-2500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404E55C-320D-D10D-1D51-4D517C1BDCEA}"/>
              </a:ext>
            </a:extLst>
          </p:cNvPr>
          <p:cNvSpPr txBox="1"/>
          <p:nvPr/>
        </p:nvSpPr>
        <p:spPr>
          <a:xfrm>
            <a:off x="6760144" y="231716"/>
            <a:ext cx="455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/>
              <a:t>B</a:t>
            </a:r>
            <a:r>
              <a:rPr lang="en-US" sz="2400"/>
              <a:t>P</a:t>
            </a:r>
            <a:endParaRPr lang="en-US" sz="2400" baseline="-25000"/>
          </a:p>
        </p:txBody>
      </p:sp>
    </p:spTree>
    <p:extLst>
      <p:ext uri="{BB962C8B-B14F-4D97-AF65-F5344CB8AC3E}">
        <p14:creationId xmlns:p14="http://schemas.microsoft.com/office/powerpoint/2010/main" val="2089402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4169-18F5-76ED-AF5F-9FDABE2AE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1026" name="Picture 2" descr="EpipolarGeometry_DVD_Left">
            <a:extLst>
              <a:ext uri="{FF2B5EF4-FFF2-40B4-BE49-F238E27FC236}">
                <a16:creationId xmlns:a16="http://schemas.microsoft.com/office/drawing/2014/main" id="{D5986011-4A3A-99D8-F492-75B787872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667" y="1615815"/>
            <a:ext cx="4262558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pipolarGeometry_DVD_Right">
            <a:extLst>
              <a:ext uri="{FF2B5EF4-FFF2-40B4-BE49-F238E27FC236}">
                <a16:creationId xmlns:a16="http://schemas.microsoft.com/office/drawing/2014/main" id="{B1121CE2-D3FF-B1D1-2CDE-DA2CE0347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15815"/>
            <a:ext cx="4262558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3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4169-18F5-76ED-AF5F-9FDABE2AE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1026" name="Picture 2" descr="EpipolarGeometry_DVD_Left">
            <a:extLst>
              <a:ext uri="{FF2B5EF4-FFF2-40B4-BE49-F238E27FC236}">
                <a16:creationId xmlns:a16="http://schemas.microsoft.com/office/drawing/2014/main" id="{D5986011-4A3A-99D8-F492-75B787872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667" y="1615815"/>
            <a:ext cx="4262558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pipolarGeometry_DVD_Right">
            <a:extLst>
              <a:ext uri="{FF2B5EF4-FFF2-40B4-BE49-F238E27FC236}">
                <a16:creationId xmlns:a16="http://schemas.microsoft.com/office/drawing/2014/main" id="{B1121CE2-D3FF-B1D1-2CDE-DA2CE0347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15815"/>
            <a:ext cx="4262558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92C2965-628C-BF22-9001-96C991BE36CB}"/>
              </a:ext>
            </a:extLst>
          </p:cNvPr>
          <p:cNvSpPr/>
          <p:nvPr/>
        </p:nvSpPr>
        <p:spPr>
          <a:xfrm>
            <a:off x="1679575" y="1289333"/>
            <a:ext cx="152400" cy="1619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0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08FE55F-01F9-D69F-5357-096B06FEAA83}"/>
              </a:ext>
            </a:extLst>
          </p:cNvPr>
          <p:cNvGrpSpPr/>
          <p:nvPr/>
        </p:nvGrpSpPr>
        <p:grpSpPr>
          <a:xfrm>
            <a:off x="4555353" y="760618"/>
            <a:ext cx="2249214" cy="1329340"/>
            <a:chOff x="2974428" y="1708150"/>
            <a:chExt cx="2249214" cy="1329340"/>
          </a:xfrm>
        </p:grpSpPr>
        <p:pic>
          <p:nvPicPr>
            <p:cNvPr id="4" name="Picture 3" descr="It's Alive 1974–1996 - Wikipedia">
              <a:extLst>
                <a:ext uri="{FF2B5EF4-FFF2-40B4-BE49-F238E27FC236}">
                  <a16:creationId xmlns:a16="http://schemas.microsoft.com/office/drawing/2014/main" id="{F9FF9544-1FEF-7F1A-7706-B8A3582FA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2606" y="1708150"/>
              <a:ext cx="877320" cy="1234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Amazon.com: The Big Lebowski [Region 2] : Jeff Bridges, John Goodman,  Julianne Moore, Steve Buscemi, David Huddleston, Philip Seymour Hoffman,  Tara Reid, Philip Moon, Mark Pellegrino, Peter Stormare, Flea, Torsten  Voges, Ethan">
              <a:extLst>
                <a:ext uri="{FF2B5EF4-FFF2-40B4-BE49-F238E27FC236}">
                  <a16:creationId xmlns:a16="http://schemas.microsoft.com/office/drawing/2014/main" id="{E31E850A-76E8-F467-EF3E-21123CA53D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8142" y="1708150"/>
              <a:ext cx="847465" cy="1234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5E67D7-F96B-BF50-1EE8-63038546726F}"/>
                </a:ext>
              </a:extLst>
            </p:cNvPr>
            <p:cNvSpPr/>
            <p:nvPr/>
          </p:nvSpPr>
          <p:spPr>
            <a:xfrm>
              <a:off x="2974428" y="2942897"/>
              <a:ext cx="2249214" cy="945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CF4169-18F5-76ED-AF5F-9FDABE2AE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1026" name="Picture 2" descr="EpipolarGeometry_DVD_Left">
            <a:extLst>
              <a:ext uri="{FF2B5EF4-FFF2-40B4-BE49-F238E27FC236}">
                <a16:creationId xmlns:a16="http://schemas.microsoft.com/office/drawing/2014/main" id="{D5986011-4A3A-99D8-F492-75B787872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189" y="2267620"/>
            <a:ext cx="4262558" cy="3190875"/>
          </a:xfrm>
          <a:prstGeom prst="rect">
            <a:avLst/>
          </a:prstGeom>
          <a:noFill/>
          <a:scene3d>
            <a:camera prst="isometricLeftDown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pipolarGeometry_DVD_Right">
            <a:extLst>
              <a:ext uri="{FF2B5EF4-FFF2-40B4-BE49-F238E27FC236}">
                <a16:creationId xmlns:a16="http://schemas.microsoft.com/office/drawing/2014/main" id="{B1121CE2-D3FF-B1D1-2CDE-DA2CE0347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67619"/>
            <a:ext cx="4262558" cy="3190875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75185F8-8CFB-1AFD-C9D6-C403C76997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74947" y="5205573"/>
            <a:ext cx="533400" cy="6477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6251820D-E558-0887-221A-FF15875BCB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99048" y="5079315"/>
            <a:ext cx="6096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2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4169-18F5-76ED-AF5F-9FDABE2AE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1026" name="Picture 2" descr="EpipolarGeometry_DVD_Left">
            <a:extLst>
              <a:ext uri="{FF2B5EF4-FFF2-40B4-BE49-F238E27FC236}">
                <a16:creationId xmlns:a16="http://schemas.microsoft.com/office/drawing/2014/main" id="{D5986011-4A3A-99D8-F492-75B787872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667" y="1615815"/>
            <a:ext cx="4262558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pipolarGeometry_DVD_Right">
            <a:extLst>
              <a:ext uri="{FF2B5EF4-FFF2-40B4-BE49-F238E27FC236}">
                <a16:creationId xmlns:a16="http://schemas.microsoft.com/office/drawing/2014/main" id="{B1121CE2-D3FF-B1D1-2CDE-DA2CE0347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15815"/>
            <a:ext cx="4262558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92C2965-628C-BF22-9001-96C991BE36CB}"/>
              </a:ext>
            </a:extLst>
          </p:cNvPr>
          <p:cNvSpPr/>
          <p:nvPr/>
        </p:nvSpPr>
        <p:spPr>
          <a:xfrm>
            <a:off x="1531326" y="2884215"/>
            <a:ext cx="152400" cy="161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CC535-4DB9-2E17-978B-90B0817E5FE6}"/>
              </a:ext>
            </a:extLst>
          </p:cNvPr>
          <p:cNvSpPr txBox="1"/>
          <p:nvPr/>
        </p:nvSpPr>
        <p:spPr>
          <a:xfrm>
            <a:off x="1531326" y="5713145"/>
            <a:ext cx="6117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________ u + __________ v + ___________ = 0</a:t>
            </a:r>
          </a:p>
        </p:txBody>
      </p:sp>
    </p:spTree>
    <p:extLst>
      <p:ext uri="{BB962C8B-B14F-4D97-AF65-F5344CB8AC3E}">
        <p14:creationId xmlns:p14="http://schemas.microsoft.com/office/powerpoint/2010/main" val="730371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3F64C9-46C8-52A1-E97E-40D9B099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Components of </a:t>
            </a:r>
            <a:r>
              <a:rPr lang="en-US" err="1"/>
              <a:t>Epipolar</a:t>
            </a:r>
            <a:r>
              <a:rPr lang="en-US"/>
              <a:t> Geometry</a:t>
            </a:r>
          </a:p>
        </p:txBody>
      </p:sp>
    </p:spTree>
    <p:extLst>
      <p:ext uri="{BB962C8B-B14F-4D97-AF65-F5344CB8AC3E}">
        <p14:creationId xmlns:p14="http://schemas.microsoft.com/office/powerpoint/2010/main" val="1754060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11D6B38-E77A-A44B-875C-CEC1C5C33424}">
  <we:reference id="1f4df590-35fc-4b16-a239-39709f9d8a74" version="1.0.0.1" store="EXCatalog" storeType="EXCatalog"/>
  <we:alternateReferences>
    <we:reference id="WA104381063" version="1.0.0.1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D1C97D5F27A942A6ECCDFB95DF13FE" ma:contentTypeVersion="26" ma:contentTypeDescription="Create a new document." ma:contentTypeScope="" ma:versionID="9e6a3a7b4fb9f8f917417f476f40303e">
  <xsd:schema xmlns:xsd="http://www.w3.org/2001/XMLSchema" xmlns:xs="http://www.w3.org/2001/XMLSchema" xmlns:p="http://schemas.microsoft.com/office/2006/metadata/properties" xmlns:ns1="http://schemas.microsoft.com/sharepoint/v3" xmlns:ns2="808fd839-170a-44a4-85e4-5aff044f8a2d" xmlns:ns3="9f339653-0c01-4318-ae97-7b543795deb4" targetNamespace="http://schemas.microsoft.com/office/2006/metadata/properties" ma:root="true" ma:fieldsID="870ad7e9e8b8d606b6943cd501d3d7d1" ns1:_="" ns2:_="" ns3:_="">
    <xsd:import namespace="http://schemas.microsoft.com/sharepoint/v3"/>
    <xsd:import namespace="808fd839-170a-44a4-85e4-5aff044f8a2d"/>
    <xsd:import namespace="9f339653-0c01-4318-ae97-7b543795de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Instructor" minOccurs="0"/>
                <xsd:element ref="ns2:Program_x0020_Affiliation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1:AverageRating" minOccurs="0"/>
                <xsd:element ref="ns1:RatingCount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25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26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RatedBy" ma:index="27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28" nillable="true" ma:displayName="User ratings" ma:description="User ratings for the item" ma:hidden="true" ma:internalName="Ratings">
      <xsd:simpleType>
        <xsd:restriction base="dms:Note"/>
      </xsd:simpleType>
    </xsd:element>
    <xsd:element name="LikesCount" ma:index="29" nillable="true" ma:displayName="Number of Likes" ma:internalName="LikesCount">
      <xsd:simpleType>
        <xsd:restriction base="dms:Unknown"/>
      </xsd:simpleType>
    </xsd:element>
    <xsd:element name="LikedBy" ma:index="30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8fd839-170a-44a4-85e4-5aff044f8a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Instructor" ma:index="10" nillable="true" ma:displayName="Instructor" ma:format="Dropdown" ma:internalName="Instructor">
      <xsd:simpleType>
        <xsd:restriction base="dms:Text">
          <xsd:maxLength value="255"/>
        </xsd:restriction>
      </xsd:simpleType>
    </xsd:element>
    <xsd:element name="Program_x0020_Affiliation" ma:index="11" nillable="true" ma:displayName="Program Affiliation" ma:default="MS-EE" ma:format="Dropdown" ma:internalName="Program_x0020_Affiliation">
      <xsd:simpleType>
        <xsd:restriction base="dms:Choice">
          <xsd:enumeration value="MS-EE"/>
          <xsd:enumeration value="MS-DS"/>
          <xsd:enumeration value="ME-EM"/>
          <xsd:enumeration value="Non-Credit"/>
          <xsd:enumeration value="MS-CS"/>
        </xsd:restriction>
      </xsd:simpleType>
    </xsd:element>
    <xsd:element name="MediaServiceDateTaken" ma:index="14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52802cc5-2881-4dd7-9d75-38905e9cf7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339653-0c01-4318-ae97-7b543795deb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7af0b387-c937-4d03-a801-ab4615f1d031}" ma:internalName="TaxCatchAll" ma:showField="CatchAllData" ma:web="9f339653-0c01-4318-ae97-7b543795de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f339653-0c01-4318-ae97-7b543795deb4" xsi:nil="true"/>
    <LikesCount xmlns="http://schemas.microsoft.com/sharepoint/v3" xsi:nil="true"/>
    <Instructor xmlns="808fd839-170a-44a4-85e4-5aff044f8a2d" xsi:nil="true"/>
    <Ratings xmlns="http://schemas.microsoft.com/sharepoint/v3" xsi:nil="true"/>
    <lcf76f155ced4ddcb4097134ff3c332f xmlns="808fd839-170a-44a4-85e4-5aff044f8a2d">
      <Terms xmlns="http://schemas.microsoft.com/office/infopath/2007/PartnerControls"/>
    </lcf76f155ced4ddcb4097134ff3c332f>
    <LikedBy xmlns="http://schemas.microsoft.com/sharepoint/v3">
      <UserInfo>
        <DisplayName/>
        <AccountId xsi:nil="true"/>
        <AccountType/>
      </UserInfo>
    </LikedBy>
    <Program_x0020_Affiliation xmlns="808fd839-170a-44a4-85e4-5aff044f8a2d">MS-EE</Program_x0020_Affiliation>
    <RatedBy xmlns="http://schemas.microsoft.com/sharepoint/v3">
      <UserInfo>
        <DisplayName/>
        <AccountId xsi:nil="true"/>
        <AccountType/>
      </UserInfo>
    </RatedBy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DB5CE4-9A23-40C2-BF52-4C875B910AFD}">
  <ds:schemaRefs>
    <ds:schemaRef ds:uri="808fd839-170a-44a4-85e4-5aff044f8a2d"/>
    <ds:schemaRef ds:uri="9f339653-0c01-4318-ae97-7b543795deb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954BC52-308C-4B34-B33C-E6EE1A5674D4}">
  <ds:schemaRefs>
    <ds:schemaRef ds:uri="808fd839-170a-44a4-85e4-5aff044f8a2d"/>
    <ds:schemaRef ds:uri="9f339653-0c01-4318-ae97-7b543795deb4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4C8647C5-FFDB-4F11-A00D-95FD5D7725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1460</Words>
  <Application>Microsoft Macintosh PowerPoint</Application>
  <PresentationFormat>Widescreen</PresentationFormat>
  <Paragraphs>511</Paragraphs>
  <Slides>48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Google Sans</vt:lpstr>
      <vt:lpstr>Source Sans Pro</vt:lpstr>
      <vt:lpstr>Times New Roman</vt:lpstr>
      <vt:lpstr>Wingdings</vt:lpstr>
      <vt:lpstr>office theme</vt:lpstr>
      <vt:lpstr>Epipolar</vt:lpstr>
      <vt:lpstr>Motivation</vt:lpstr>
      <vt:lpstr>Two DVDs and Two cameras</vt:lpstr>
      <vt:lpstr>What do the cameras see?</vt:lpstr>
      <vt:lpstr>PowerPoint Presentation</vt:lpstr>
      <vt:lpstr>PowerPoint Presentation</vt:lpstr>
      <vt:lpstr>PowerPoint Presentation</vt:lpstr>
      <vt:lpstr>PowerPoint Presentation</vt:lpstr>
      <vt:lpstr>Basic Components of Epipolar Geometry</vt:lpstr>
      <vt:lpstr>Epipolar Geometry</vt:lpstr>
      <vt:lpstr>Projections on virtual image planes</vt:lpstr>
      <vt:lpstr>Epipoles</vt:lpstr>
      <vt:lpstr>Epipolar Line</vt:lpstr>
      <vt:lpstr>Two epipolar planes</vt:lpstr>
      <vt:lpstr>Two epipolar lines</vt:lpstr>
      <vt:lpstr>Epipolar Constraint</vt:lpstr>
      <vt:lpstr>Surface normal of an epipolar plane</vt:lpstr>
      <vt:lpstr>Calculate surface normal</vt:lpstr>
      <vt:lpstr>Epipolar Constraint on P1 and P2  (coplanar)</vt:lpstr>
      <vt:lpstr>Derive the epipolar constraint equation</vt:lpstr>
      <vt:lpstr>Must use the same coordinate system</vt:lpstr>
      <vt:lpstr>Connect the left and right views</vt:lpstr>
      <vt:lpstr>Left camera coordinate system</vt:lpstr>
      <vt:lpstr>Right camera coordinate system</vt:lpstr>
      <vt:lpstr>Put everything together</vt:lpstr>
      <vt:lpstr>Essential Matrix</vt:lpstr>
      <vt:lpstr>Definition</vt:lpstr>
      <vt:lpstr>Connect leftP1 and rightP2</vt:lpstr>
      <vt:lpstr>Cross Product  Matrix Multiplication</vt:lpstr>
      <vt:lpstr>Translation  Cross-product Matrix</vt:lpstr>
      <vt:lpstr>Derive [Tx] and [R]</vt:lpstr>
      <vt:lpstr>leftP1  rightP2</vt:lpstr>
      <vt:lpstr>leftP1  rightP2 in the homogeneous coordinate</vt:lpstr>
      <vt:lpstr>leftP1  rightP2</vt:lpstr>
      <vt:lpstr>Calculate the Essential Matrix</vt:lpstr>
      <vt:lpstr>Fundamental Matrix</vt:lpstr>
      <vt:lpstr>Definition</vt:lpstr>
      <vt:lpstr>Connect leftP1 and rightP2</vt:lpstr>
      <vt:lpstr>Connect AP1 and BP2</vt:lpstr>
      <vt:lpstr>Connect AP1 and BP2</vt:lpstr>
      <vt:lpstr>Camera  Pixel  Camera Coordinates</vt:lpstr>
      <vt:lpstr>Essential Matrix (E)  Fundamental Matrix (F)</vt:lpstr>
      <vt:lpstr>Calculate the Fundamental Matrix (F)</vt:lpstr>
      <vt:lpstr>Derive the epipolar line using F    (right  left)</vt:lpstr>
      <vt:lpstr>Derive the epipolar line using F    (left  right)</vt:lpstr>
      <vt:lpstr>Epipolar Line</vt:lpstr>
      <vt:lpstr>Epipolar Line</vt:lpstr>
      <vt:lpstr>Estimate F’s parameter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Kayla Jane Kohake</cp:lastModifiedBy>
  <cp:revision>2</cp:revision>
  <dcterms:created xsi:type="dcterms:W3CDTF">2023-09-26T16:58:49Z</dcterms:created>
  <dcterms:modified xsi:type="dcterms:W3CDTF">2025-07-28T19:54:51Z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0x01010055D1C97D5F27A942A6ECCDFB95DF13FE</vt:lpwstr>
  </property>
  <property fmtid="{D5CDD505-2E9C-101B-9397-08002B2CF9AE}" pid="3" name="MediaServiceImageTags">
    <vt:lpwstr/>
  </property>
</Properties>
</file>