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1"/>
  </p:notesMasterIdLst>
  <p:handoutMasterIdLst>
    <p:handoutMasterId r:id="rId22"/>
  </p:handoutMasterIdLst>
  <p:sldIdLst>
    <p:sldId id="256" r:id="rId5"/>
    <p:sldId id="287" r:id="rId6"/>
    <p:sldId id="295" r:id="rId7"/>
    <p:sldId id="294" r:id="rId8"/>
    <p:sldId id="293" r:id="rId9"/>
    <p:sldId id="292" r:id="rId10"/>
    <p:sldId id="291" r:id="rId11"/>
    <p:sldId id="290" r:id="rId12"/>
    <p:sldId id="289" r:id="rId13"/>
    <p:sldId id="296" r:id="rId14"/>
    <p:sldId id="299" r:id="rId15"/>
    <p:sldId id="298" r:id="rId16"/>
    <p:sldId id="297" r:id="rId17"/>
    <p:sldId id="288" r:id="rId18"/>
    <p:sldId id="300" r:id="rId19"/>
    <p:sldId id="28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0" autoAdjust="0"/>
    <p:restoredTop sz="67652" autoAdjust="0"/>
  </p:normalViewPr>
  <p:slideViewPr>
    <p:cSldViewPr snapToGrid="0" showGuides="1">
      <p:cViewPr varScale="1">
        <p:scale>
          <a:sx n="74" d="100"/>
          <a:sy n="74" d="100"/>
        </p:scale>
        <p:origin x="66" y="882"/>
      </p:cViewPr>
      <p:guideLst>
        <p:guide orient="horz" pos="2328"/>
        <p:guide pos="3864"/>
        <p:guide pos="7512"/>
        <p:guide pos="144"/>
        <p:guide orient="horz" pos="624"/>
        <p:guide orient="horz" pos="4056"/>
      </p:guideLst>
    </p:cSldViewPr>
  </p:slideViewPr>
  <p:notesTextViewPr>
    <p:cViewPr>
      <p:scale>
        <a:sx n="200" d="100"/>
        <a:sy n="200" d="100"/>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465D3EB-CBDD-4100-83B7-3BFE0A8F41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72B4595-A79D-4567-9FE1-DCF31A42B3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5C0719-993D-42E1-80ED-8F01056F36C2}" type="datetimeFigureOut">
              <a:rPr lang="en-US" smtClean="0"/>
              <a:t>9/21/2025</a:t>
            </a:fld>
            <a:endParaRPr lang="en-US" dirty="0"/>
          </a:p>
        </p:txBody>
      </p:sp>
      <p:sp>
        <p:nvSpPr>
          <p:cNvPr id="4" name="Footer Placeholder 3">
            <a:extLst>
              <a:ext uri="{FF2B5EF4-FFF2-40B4-BE49-F238E27FC236}">
                <a16:creationId xmlns:a16="http://schemas.microsoft.com/office/drawing/2014/main" id="{850E452F-E862-4273-987C-980229E532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3EE394C-9AD7-48EA-AB0F-18032A3E09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0421AD-3AC0-48CB-8727-BB447FD2264E}" type="slidenum">
              <a:rPr lang="en-US" smtClean="0"/>
              <a:t>‹#›</a:t>
            </a:fld>
            <a:endParaRPr lang="en-US" dirty="0"/>
          </a:p>
        </p:txBody>
      </p:sp>
    </p:spTree>
    <p:extLst>
      <p:ext uri="{BB962C8B-B14F-4D97-AF65-F5344CB8AC3E}">
        <p14:creationId xmlns:p14="http://schemas.microsoft.com/office/powerpoint/2010/main" val="3268159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t>9/21/2025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t>‹#›</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“Hello everyone. My name is Ryan Talbot and today I’ll be presenting my DTSA 5511 Deep Learning Final Project: Traffic Sign Classification for Autonomous Driving using the German Traffic Sign Recognition Benchmark (GTSRB).</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The goal of this project was to classify 43 types of traffic signs to support real-time decision-making in autonomous vehicles.”</a:t>
            </a:r>
            <a:endParaRPr lang="en-US" b="0" dirty="0"/>
          </a:p>
        </p:txBody>
      </p:sp>
      <p:sp>
        <p:nvSpPr>
          <p:cNvPr id="4" name="Slide Number Placeholder 3"/>
          <p:cNvSpPr>
            <a:spLocks noGrp="1"/>
          </p:cNvSpPr>
          <p:nvPr>
            <p:ph type="sldNum" sz="quarter" idx="5"/>
          </p:nvPr>
        </p:nvSpPr>
        <p:spPr/>
        <p:txBody>
          <a:bodyPr/>
          <a:lstStyle/>
          <a:p>
            <a:fld id="{BE60DC36-8EFA-4378-9855-E019C55AC472}" type="slidenum">
              <a:rPr lang="en-US" smtClean="0"/>
              <a:t>1</a:t>
            </a:fld>
            <a:endParaRPr lang="en-US" dirty="0"/>
          </a:p>
        </p:txBody>
      </p:sp>
    </p:spTree>
    <p:extLst>
      <p:ext uri="{BB962C8B-B14F-4D97-AF65-F5344CB8AC3E}">
        <p14:creationId xmlns:p14="http://schemas.microsoft.com/office/powerpoint/2010/main" val="17735278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3E23AF-EE18-BDE9-7CA3-D2BFA1938EB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F4C0FC-5F6B-CD5D-D02F-BDFEA8AF1FF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117DDFE-77E8-E096-F6C1-BB54DE7C6353}"/>
              </a:ext>
            </a:extLst>
          </p:cNvPr>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“The confusion matrix reveals heavy misclassification toward certain dominant predictions, especially Class 38, which many unrelated signs were confused with.</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The misclassification gallery confirms that occlusion, poor lighting, and similar shapes caused many errors.</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For instance, a slippery-road triangle was misread as ‘Keep right.’”</a:t>
            </a:r>
            <a:endParaRPr lang="en-US" b="0" dirty="0"/>
          </a:p>
        </p:txBody>
      </p:sp>
      <p:sp>
        <p:nvSpPr>
          <p:cNvPr id="4" name="Slide Number Placeholder 3">
            <a:extLst>
              <a:ext uri="{FF2B5EF4-FFF2-40B4-BE49-F238E27FC236}">
                <a16:creationId xmlns:a16="http://schemas.microsoft.com/office/drawing/2014/main" id="{F332C7B4-72BB-7039-6CE8-9399A5CB4F9B}"/>
              </a:ext>
            </a:extLst>
          </p:cNvPr>
          <p:cNvSpPr>
            <a:spLocks noGrp="1"/>
          </p:cNvSpPr>
          <p:nvPr>
            <p:ph type="sldNum" sz="quarter" idx="5"/>
          </p:nvPr>
        </p:nvSpPr>
        <p:spPr/>
        <p:txBody>
          <a:bodyPr/>
          <a:lstStyle/>
          <a:p>
            <a:fld id="{BE60DC36-8EFA-4378-9855-E019C55AC472}" type="slidenum">
              <a:rPr lang="en-US" smtClean="0"/>
              <a:t>10</a:t>
            </a:fld>
            <a:endParaRPr lang="en-US" dirty="0"/>
          </a:p>
        </p:txBody>
      </p:sp>
    </p:spTree>
    <p:extLst>
      <p:ext uri="{BB962C8B-B14F-4D97-AF65-F5344CB8AC3E}">
        <p14:creationId xmlns:p14="http://schemas.microsoft.com/office/powerpoint/2010/main" val="30794497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7792D6-873D-1368-62BA-3E6DEFFFC45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2BF2BF3-5BB0-62FA-0E97-FC2EAC9132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FE51A3B-8B7F-ECFB-94B2-5B0D25F7FA4C}"/>
              </a:ext>
            </a:extLst>
          </p:cNvPr>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“I computed top confusions by count and normalized rate—most frequent errors occurred between signs with similar triangular warning shapes.</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The per-class precision/recall plot shows large gaps: some classes approached 1.0 precision, but most had poor recall.</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The ECE (Expected Calibration Error) was 0.611, meaning the model was overconfident even when wrong. This is visible in the confidence histogram, where many predictions are near 1.0 probability despite poor accuracy.”</a:t>
            </a:r>
            <a:endParaRPr lang="en-US" b="0" dirty="0"/>
          </a:p>
        </p:txBody>
      </p:sp>
      <p:sp>
        <p:nvSpPr>
          <p:cNvPr id="4" name="Slide Number Placeholder 3">
            <a:extLst>
              <a:ext uri="{FF2B5EF4-FFF2-40B4-BE49-F238E27FC236}">
                <a16:creationId xmlns:a16="http://schemas.microsoft.com/office/drawing/2014/main" id="{DCE90AE5-9215-9824-EDF0-C0DBB20CF4C6}"/>
              </a:ext>
            </a:extLst>
          </p:cNvPr>
          <p:cNvSpPr>
            <a:spLocks noGrp="1"/>
          </p:cNvSpPr>
          <p:nvPr>
            <p:ph type="sldNum" sz="quarter" idx="5"/>
          </p:nvPr>
        </p:nvSpPr>
        <p:spPr/>
        <p:txBody>
          <a:bodyPr/>
          <a:lstStyle/>
          <a:p>
            <a:fld id="{BE60DC36-8EFA-4378-9855-E019C55AC472}" type="slidenum">
              <a:rPr lang="en-US" smtClean="0"/>
              <a:t>11</a:t>
            </a:fld>
            <a:endParaRPr lang="en-US" dirty="0"/>
          </a:p>
        </p:txBody>
      </p:sp>
    </p:spTree>
    <p:extLst>
      <p:ext uri="{BB962C8B-B14F-4D97-AF65-F5344CB8AC3E}">
        <p14:creationId xmlns:p14="http://schemas.microsoft.com/office/powerpoint/2010/main" val="35262580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38832C-5783-9384-FF59-DBED8DDEEE0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F9F4D9F-D22E-76B5-F274-CD5CC54990A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EEDB87B-FFE5-0B7F-8279-2827C303329E}"/>
              </a:ext>
            </a:extLst>
          </p:cNvPr>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“To explore the learned representations, I extracted features from the penultimate layer and applied t-SNE for dimensionality reduction.</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The resulting scatter plot shows some clustering of similar traffic signs but significant overlap, indicating the model has not learned fully separable representations.”</a:t>
            </a:r>
            <a:endParaRPr lang="en-US" b="0" dirty="0"/>
          </a:p>
        </p:txBody>
      </p:sp>
      <p:sp>
        <p:nvSpPr>
          <p:cNvPr id="4" name="Slide Number Placeholder 3">
            <a:extLst>
              <a:ext uri="{FF2B5EF4-FFF2-40B4-BE49-F238E27FC236}">
                <a16:creationId xmlns:a16="http://schemas.microsoft.com/office/drawing/2014/main" id="{DA4D50FA-2B90-408F-BE3F-CC686D58DEF0}"/>
              </a:ext>
            </a:extLst>
          </p:cNvPr>
          <p:cNvSpPr>
            <a:spLocks noGrp="1"/>
          </p:cNvSpPr>
          <p:nvPr>
            <p:ph type="sldNum" sz="quarter" idx="5"/>
          </p:nvPr>
        </p:nvSpPr>
        <p:spPr/>
        <p:txBody>
          <a:bodyPr/>
          <a:lstStyle/>
          <a:p>
            <a:fld id="{BE60DC36-8EFA-4378-9855-E019C55AC472}" type="slidenum">
              <a:rPr lang="en-US" smtClean="0"/>
              <a:t>12</a:t>
            </a:fld>
            <a:endParaRPr lang="en-US" dirty="0"/>
          </a:p>
        </p:txBody>
      </p:sp>
    </p:spTree>
    <p:extLst>
      <p:ext uri="{BB962C8B-B14F-4D97-AF65-F5344CB8AC3E}">
        <p14:creationId xmlns:p14="http://schemas.microsoft.com/office/powerpoint/2010/main" val="24621453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B7645F-E73B-79A8-6A88-210B263389F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8E819F9-24E3-0E77-C992-22A49B6B6C6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7962B85-420C-BAF0-D695-5D58B06900CA}"/>
              </a:ext>
            </a:extLst>
          </p:cNvPr>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“Using Grad-CAM, I visualized which pixels influenced predictions.</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In this example, the model focused on the triangle edges and background noise instead of the slippery-road symbol—explaining the incorrect ‘Keep right’ prediction.</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Grad-CAM is a powerful tool for debugging and understanding deep networks’ decision-making.”</a:t>
            </a:r>
            <a:endParaRPr lang="en-US" b="0" dirty="0"/>
          </a:p>
        </p:txBody>
      </p:sp>
      <p:sp>
        <p:nvSpPr>
          <p:cNvPr id="4" name="Slide Number Placeholder 3">
            <a:extLst>
              <a:ext uri="{FF2B5EF4-FFF2-40B4-BE49-F238E27FC236}">
                <a16:creationId xmlns:a16="http://schemas.microsoft.com/office/drawing/2014/main" id="{C1BEEAF8-49A7-8EBE-22C0-CA1C75038A39}"/>
              </a:ext>
            </a:extLst>
          </p:cNvPr>
          <p:cNvSpPr>
            <a:spLocks noGrp="1"/>
          </p:cNvSpPr>
          <p:nvPr>
            <p:ph type="sldNum" sz="quarter" idx="5"/>
          </p:nvPr>
        </p:nvSpPr>
        <p:spPr/>
        <p:txBody>
          <a:bodyPr/>
          <a:lstStyle/>
          <a:p>
            <a:fld id="{BE60DC36-8EFA-4378-9855-E019C55AC472}" type="slidenum">
              <a:rPr lang="en-US" smtClean="0"/>
              <a:t>13</a:t>
            </a:fld>
            <a:endParaRPr lang="en-US" dirty="0"/>
          </a:p>
        </p:txBody>
      </p:sp>
    </p:spTree>
    <p:extLst>
      <p:ext uri="{BB962C8B-B14F-4D97-AF65-F5344CB8AC3E}">
        <p14:creationId xmlns:p14="http://schemas.microsoft.com/office/powerpoint/2010/main" val="17993746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790A9F-0EC9-F1CF-668D-6239162D6E9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CC54BB1-D64B-318E-E8A8-05502D8EFE9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514200A-DC2A-3EE9-C410-4122980FFFA2}"/>
              </a:ext>
            </a:extLst>
          </p:cNvPr>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“I saved the best model as traffic_sign_cnn.h5 and measured inference latency.</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The model has ~333k parameters and runs at ~28 </a:t>
            </a:r>
            <a:r>
              <a:rPr lang="en-US" sz="1200" b="0" i="0" u="none" strike="noStrike" kern="1200" dirty="0" err="1">
                <a:solidFill>
                  <a:schemeClr val="tx1"/>
                </a:solidFill>
                <a:effectLst/>
                <a:latin typeface="+mn-lt"/>
                <a:ea typeface="+mn-ea"/>
                <a:cs typeface="+mn-cs"/>
              </a:rPr>
              <a:t>ms</a:t>
            </a:r>
            <a:r>
              <a:rPr lang="en-US" sz="1200" b="0" i="0" u="none" strike="noStrike" kern="1200" dirty="0">
                <a:solidFill>
                  <a:schemeClr val="tx1"/>
                </a:solidFill>
                <a:effectLst/>
                <a:latin typeface="+mn-lt"/>
                <a:ea typeface="+mn-ea"/>
                <a:cs typeface="+mn-cs"/>
              </a:rPr>
              <a:t> per image on a 3090 GPU—about 35 FPS, which is close to real-time.</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For deployment, we could optimize further using </a:t>
            </a:r>
            <a:r>
              <a:rPr lang="en-US" sz="1200" b="0" i="0" u="none" strike="noStrike" kern="1200" dirty="0" err="1">
                <a:solidFill>
                  <a:schemeClr val="tx1"/>
                </a:solidFill>
                <a:effectLst/>
                <a:latin typeface="+mn-lt"/>
                <a:ea typeface="+mn-ea"/>
                <a:cs typeface="+mn-cs"/>
              </a:rPr>
              <a:t>TensorRT</a:t>
            </a:r>
            <a:r>
              <a:rPr lang="en-US" sz="1200" b="0" i="0" u="none" strike="noStrike" kern="1200" dirty="0">
                <a:solidFill>
                  <a:schemeClr val="tx1"/>
                </a:solidFill>
                <a:effectLst/>
                <a:latin typeface="+mn-lt"/>
                <a:ea typeface="+mn-ea"/>
                <a:cs typeface="+mn-cs"/>
              </a:rPr>
              <a:t> or </a:t>
            </a:r>
            <a:r>
              <a:rPr lang="en-US" sz="1200" b="0" i="0" u="none" strike="noStrike" kern="1200" dirty="0" err="1">
                <a:solidFill>
                  <a:schemeClr val="tx1"/>
                </a:solidFill>
                <a:effectLst/>
                <a:latin typeface="+mn-lt"/>
                <a:ea typeface="+mn-ea"/>
                <a:cs typeface="+mn-cs"/>
              </a:rPr>
              <a:t>TFLite</a:t>
            </a:r>
            <a:r>
              <a:rPr lang="en-US" sz="1200" b="0" i="0" u="none" strike="noStrike" kern="1200" dirty="0">
                <a:solidFill>
                  <a:schemeClr val="tx1"/>
                </a:solidFill>
                <a:effectLst/>
                <a:latin typeface="+mn-lt"/>
                <a:ea typeface="+mn-ea"/>
                <a:cs typeface="+mn-cs"/>
              </a:rPr>
              <a:t> quantization.”</a:t>
            </a:r>
            <a:endParaRPr lang="en-US" b="0" dirty="0"/>
          </a:p>
        </p:txBody>
      </p:sp>
      <p:sp>
        <p:nvSpPr>
          <p:cNvPr id="4" name="Slide Number Placeholder 3">
            <a:extLst>
              <a:ext uri="{FF2B5EF4-FFF2-40B4-BE49-F238E27FC236}">
                <a16:creationId xmlns:a16="http://schemas.microsoft.com/office/drawing/2014/main" id="{B6C526C5-E89E-C9DC-3389-C5BEF3EC2351}"/>
              </a:ext>
            </a:extLst>
          </p:cNvPr>
          <p:cNvSpPr>
            <a:spLocks noGrp="1"/>
          </p:cNvSpPr>
          <p:nvPr>
            <p:ph type="sldNum" sz="quarter" idx="5"/>
          </p:nvPr>
        </p:nvSpPr>
        <p:spPr/>
        <p:txBody>
          <a:bodyPr/>
          <a:lstStyle/>
          <a:p>
            <a:fld id="{BE60DC36-8EFA-4378-9855-E019C55AC472}" type="slidenum">
              <a:rPr lang="en-US" smtClean="0"/>
              <a:t>14</a:t>
            </a:fld>
            <a:endParaRPr lang="en-US" dirty="0"/>
          </a:p>
        </p:txBody>
      </p:sp>
    </p:spTree>
    <p:extLst>
      <p:ext uri="{BB962C8B-B14F-4D97-AF65-F5344CB8AC3E}">
        <p14:creationId xmlns:p14="http://schemas.microsoft.com/office/powerpoint/2010/main" val="39625616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DC6BF9-4C59-6821-D4B8-471F27E4DFF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5DE17B9-7049-6EB9-AEB7-78E08917E31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CC70530-B983-75BB-BAEC-029398DAE3DA}"/>
              </a:ext>
            </a:extLst>
          </p:cNvPr>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“Several factors limited performance:</a:t>
            </a:r>
            <a:endParaRPr lang="en-US" dirty="0">
              <a:effectLst/>
            </a:endParaRPr>
          </a:p>
          <a:p>
            <a:pPr rtl="0" fontAlgn="base"/>
            <a:r>
              <a:rPr lang="en-US" sz="1200" b="0" i="0" u="none" strike="noStrike" kern="1200" dirty="0">
                <a:solidFill>
                  <a:schemeClr val="tx1"/>
                </a:solidFill>
                <a:effectLst/>
                <a:latin typeface="+mn-lt"/>
                <a:ea typeface="+mn-ea"/>
                <a:cs typeface="+mn-cs"/>
              </a:rPr>
              <a:t>The small image size (32×32) and lack of pretraining.</a:t>
            </a:r>
            <a:br>
              <a:rPr lang="en-US" sz="1200" b="0" i="0" u="none" strike="noStrike" kern="1200" dirty="0">
                <a:solidFill>
                  <a:schemeClr val="tx1"/>
                </a:solidFill>
                <a:effectLst/>
                <a:latin typeface="+mn-lt"/>
                <a:ea typeface="+mn-ea"/>
                <a:cs typeface="+mn-cs"/>
              </a:rPr>
            </a:br>
            <a:br>
              <a:rPr lang="en-US" sz="1200" b="0" i="0" u="none" strike="noStrike" kern="1200" dirty="0">
                <a:solidFill>
                  <a:schemeClr val="tx1"/>
                </a:solidFill>
                <a:effectLst/>
                <a:latin typeface="+mn-lt"/>
                <a:ea typeface="+mn-ea"/>
                <a:cs typeface="+mn-cs"/>
              </a:rPr>
            </a:br>
            <a:endParaRPr lang="en-US" sz="1200" b="0" i="0" u="none" strike="noStrike" kern="1200" dirty="0">
              <a:solidFill>
                <a:schemeClr val="tx1"/>
              </a:solidFill>
              <a:effectLst/>
              <a:latin typeface="+mn-lt"/>
              <a:ea typeface="+mn-ea"/>
              <a:cs typeface="+mn-cs"/>
            </a:endParaRPr>
          </a:p>
          <a:p>
            <a:pPr rtl="0" fontAlgn="base"/>
            <a:r>
              <a:rPr lang="en-US" sz="1200" b="0" i="0" u="none" strike="noStrike" kern="1200" dirty="0">
                <a:solidFill>
                  <a:schemeClr val="tx1"/>
                </a:solidFill>
                <a:effectLst/>
                <a:latin typeface="+mn-lt"/>
                <a:ea typeface="+mn-ea"/>
                <a:cs typeface="+mn-cs"/>
              </a:rPr>
              <a:t>Validation and test splits were </a:t>
            </a:r>
            <a:r>
              <a:rPr lang="en-US" sz="1200" b="1" i="0" u="none" strike="noStrike" kern="1200" dirty="0">
                <a:solidFill>
                  <a:schemeClr val="tx1"/>
                </a:solidFill>
                <a:effectLst/>
                <a:latin typeface="+mn-lt"/>
                <a:ea typeface="+mn-ea"/>
                <a:cs typeface="+mn-cs"/>
              </a:rPr>
              <a:t>class-imbalanced</a:t>
            </a:r>
            <a:r>
              <a:rPr lang="en-US" sz="1200" b="0" i="0" u="none" strike="noStrike" kern="1200" dirty="0">
                <a:solidFill>
                  <a:schemeClr val="tx1"/>
                </a:solidFill>
                <a:effectLst/>
                <a:latin typeface="+mn-lt"/>
                <a:ea typeface="+mn-ea"/>
                <a:cs typeface="+mn-cs"/>
              </a:rPr>
              <a:t>.</a:t>
            </a:r>
            <a:br>
              <a:rPr lang="en-US" sz="1200" b="0" i="0" u="none" strike="noStrike" kern="1200" dirty="0">
                <a:solidFill>
                  <a:schemeClr val="tx1"/>
                </a:solidFill>
                <a:effectLst/>
                <a:latin typeface="+mn-lt"/>
                <a:ea typeface="+mn-ea"/>
                <a:cs typeface="+mn-cs"/>
              </a:rPr>
            </a:br>
            <a:br>
              <a:rPr lang="en-US" sz="1200" b="0" i="0" u="none" strike="noStrike" kern="1200" dirty="0">
                <a:solidFill>
                  <a:schemeClr val="tx1"/>
                </a:solidFill>
                <a:effectLst/>
                <a:latin typeface="+mn-lt"/>
                <a:ea typeface="+mn-ea"/>
                <a:cs typeface="+mn-cs"/>
              </a:rPr>
            </a:br>
            <a:endParaRPr lang="en-US" sz="1200" b="0" i="0" u="none" strike="noStrike" kern="1200" dirty="0">
              <a:solidFill>
                <a:schemeClr val="tx1"/>
              </a:solidFill>
              <a:effectLst/>
              <a:latin typeface="+mn-lt"/>
              <a:ea typeface="+mn-ea"/>
              <a:cs typeface="+mn-cs"/>
            </a:endParaRPr>
          </a:p>
          <a:p>
            <a:pPr rtl="0" fontAlgn="base"/>
            <a:r>
              <a:rPr lang="en-US" sz="1200" b="0" i="0" u="none" strike="noStrike" kern="1200" dirty="0">
                <a:solidFill>
                  <a:schemeClr val="tx1"/>
                </a:solidFill>
                <a:effectLst/>
                <a:latin typeface="+mn-lt"/>
                <a:ea typeface="+mn-ea"/>
                <a:cs typeface="+mn-cs"/>
              </a:rPr>
              <a:t>More sophisticated augmentations, transfer learning from pretrained backbones like </a:t>
            </a:r>
            <a:r>
              <a:rPr lang="en-US" sz="1200" b="0" i="0" u="none" strike="noStrike" kern="1200" dirty="0" err="1">
                <a:solidFill>
                  <a:schemeClr val="tx1"/>
                </a:solidFill>
                <a:effectLst/>
                <a:latin typeface="+mn-lt"/>
                <a:ea typeface="+mn-ea"/>
                <a:cs typeface="+mn-cs"/>
              </a:rPr>
              <a:t>MobileNet</a:t>
            </a:r>
            <a:r>
              <a:rPr lang="en-US" sz="1200" b="0" i="0" u="none" strike="noStrike" kern="1200" dirty="0">
                <a:solidFill>
                  <a:schemeClr val="tx1"/>
                </a:solidFill>
                <a:effectLst/>
                <a:latin typeface="+mn-lt"/>
                <a:ea typeface="+mn-ea"/>
                <a:cs typeface="+mn-cs"/>
              </a:rPr>
              <a:t>, or longer training could help.</a:t>
            </a:r>
            <a:br>
              <a:rPr lang="en-US" sz="1200" b="0" i="0" u="none" strike="noStrike" kern="1200" dirty="0">
                <a:solidFill>
                  <a:schemeClr val="tx1"/>
                </a:solidFill>
                <a:effectLst/>
                <a:latin typeface="+mn-lt"/>
                <a:ea typeface="+mn-ea"/>
                <a:cs typeface="+mn-cs"/>
              </a:rPr>
            </a:br>
            <a:br>
              <a:rPr lang="en-US" sz="1200" b="0" i="0" u="none" strike="noStrike" kern="1200" dirty="0">
                <a:solidFill>
                  <a:schemeClr val="tx1"/>
                </a:solidFill>
                <a:effectLst/>
                <a:latin typeface="+mn-lt"/>
                <a:ea typeface="+mn-ea"/>
                <a:cs typeface="+mn-cs"/>
              </a:rPr>
            </a:br>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Adding techniques like </a:t>
            </a:r>
            <a:r>
              <a:rPr lang="en-US" sz="1200" b="1" i="0" u="none" strike="noStrike" kern="1200" dirty="0">
                <a:solidFill>
                  <a:schemeClr val="tx1"/>
                </a:solidFill>
                <a:effectLst/>
                <a:latin typeface="+mn-lt"/>
                <a:ea typeface="+mn-ea"/>
                <a:cs typeface="+mn-cs"/>
              </a:rPr>
              <a:t>label smoothing</a:t>
            </a:r>
            <a:r>
              <a:rPr lang="en-US" sz="1200" b="0" i="0" u="none" strike="noStrike" kern="1200" dirty="0">
                <a:solidFill>
                  <a:schemeClr val="tx1"/>
                </a:solidFill>
                <a:effectLst/>
                <a:latin typeface="+mn-lt"/>
                <a:ea typeface="+mn-ea"/>
                <a:cs typeface="+mn-cs"/>
              </a:rPr>
              <a:t>, </a:t>
            </a:r>
            <a:r>
              <a:rPr lang="en-US" sz="1200" b="1" i="0" u="none" strike="noStrike" kern="1200" dirty="0">
                <a:solidFill>
                  <a:schemeClr val="tx1"/>
                </a:solidFill>
                <a:effectLst/>
                <a:latin typeface="+mn-lt"/>
                <a:ea typeface="+mn-ea"/>
                <a:cs typeface="+mn-cs"/>
              </a:rPr>
              <a:t>learning rate schedules</a:t>
            </a:r>
            <a:r>
              <a:rPr lang="en-US" sz="1200" b="0" i="0" u="none" strike="noStrike" kern="1200" dirty="0">
                <a:solidFill>
                  <a:schemeClr val="tx1"/>
                </a:solidFill>
                <a:effectLst/>
                <a:latin typeface="+mn-lt"/>
                <a:ea typeface="+mn-ea"/>
                <a:cs typeface="+mn-cs"/>
              </a:rPr>
              <a:t>, or </a:t>
            </a:r>
            <a:r>
              <a:rPr lang="en-US" sz="1200" b="1" i="0" u="none" strike="noStrike" kern="1200" dirty="0">
                <a:solidFill>
                  <a:schemeClr val="tx1"/>
                </a:solidFill>
                <a:effectLst/>
                <a:latin typeface="+mn-lt"/>
                <a:ea typeface="+mn-ea"/>
                <a:cs typeface="+mn-cs"/>
              </a:rPr>
              <a:t>ensemble models</a:t>
            </a:r>
            <a:r>
              <a:rPr lang="en-US" sz="1200" b="0" i="0" u="none" strike="noStrike" kern="1200" dirty="0">
                <a:solidFill>
                  <a:schemeClr val="tx1"/>
                </a:solidFill>
                <a:effectLst/>
                <a:latin typeface="+mn-lt"/>
                <a:ea typeface="+mn-ea"/>
                <a:cs typeface="+mn-cs"/>
              </a:rPr>
              <a:t> could improve accuracy.”</a:t>
            </a:r>
            <a:endParaRPr lang="en-US" dirty="0"/>
          </a:p>
        </p:txBody>
      </p:sp>
      <p:sp>
        <p:nvSpPr>
          <p:cNvPr id="4" name="Slide Number Placeholder 3">
            <a:extLst>
              <a:ext uri="{FF2B5EF4-FFF2-40B4-BE49-F238E27FC236}">
                <a16:creationId xmlns:a16="http://schemas.microsoft.com/office/drawing/2014/main" id="{8967D6FE-3CEC-E17A-F936-C9E9619C60F9}"/>
              </a:ext>
            </a:extLst>
          </p:cNvPr>
          <p:cNvSpPr>
            <a:spLocks noGrp="1"/>
          </p:cNvSpPr>
          <p:nvPr>
            <p:ph type="sldNum" sz="quarter" idx="5"/>
          </p:nvPr>
        </p:nvSpPr>
        <p:spPr/>
        <p:txBody>
          <a:bodyPr/>
          <a:lstStyle/>
          <a:p>
            <a:fld id="{BE60DC36-8EFA-4378-9855-E019C55AC472}" type="slidenum">
              <a:rPr lang="en-US" smtClean="0"/>
              <a:t>15</a:t>
            </a:fld>
            <a:endParaRPr lang="en-US" dirty="0"/>
          </a:p>
        </p:txBody>
      </p:sp>
    </p:spTree>
    <p:extLst>
      <p:ext uri="{BB962C8B-B14F-4D97-AF65-F5344CB8AC3E}">
        <p14:creationId xmlns:p14="http://schemas.microsoft.com/office/powerpoint/2010/main" val="2131347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“This project demonstrates a full deep learning workflow: data preparation, EDA, augmentation, model design, training, evaluation, and visualization.</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Even though the model underperforms state-of-the-art results on GTSRB, it meets the course goals by:</a:t>
            </a:r>
            <a:endParaRPr lang="en-US" b="0" dirty="0">
              <a:effectLst/>
            </a:endParaRPr>
          </a:p>
          <a:p>
            <a:pPr rtl="0" fontAlgn="base"/>
            <a:r>
              <a:rPr lang="en-US" sz="1200" b="0" i="0" u="none" strike="noStrike" kern="1200" dirty="0">
                <a:solidFill>
                  <a:schemeClr val="tx1"/>
                </a:solidFill>
                <a:effectLst/>
                <a:latin typeface="+mn-lt"/>
                <a:ea typeface="+mn-ea"/>
                <a:cs typeface="+mn-cs"/>
              </a:rPr>
              <a:t>Building and training two CNNs.</a:t>
            </a:r>
            <a:br>
              <a:rPr lang="en-US" sz="1200" b="0" i="0" u="none" strike="noStrike" kern="1200" dirty="0">
                <a:solidFill>
                  <a:schemeClr val="tx1"/>
                </a:solidFill>
                <a:effectLst/>
                <a:latin typeface="+mn-lt"/>
                <a:ea typeface="+mn-ea"/>
                <a:cs typeface="+mn-cs"/>
              </a:rPr>
            </a:br>
            <a:br>
              <a:rPr lang="en-US" sz="1200" b="0" i="0" u="none" strike="noStrike" kern="1200" dirty="0">
                <a:solidFill>
                  <a:schemeClr val="tx1"/>
                </a:solidFill>
                <a:effectLst/>
                <a:latin typeface="+mn-lt"/>
                <a:ea typeface="+mn-ea"/>
                <a:cs typeface="+mn-cs"/>
              </a:rPr>
            </a:br>
            <a:endParaRPr lang="en-US" sz="1200" b="0" i="0" u="none" strike="noStrike" kern="1200" dirty="0">
              <a:solidFill>
                <a:schemeClr val="tx1"/>
              </a:solidFill>
              <a:effectLst/>
              <a:latin typeface="+mn-lt"/>
              <a:ea typeface="+mn-ea"/>
              <a:cs typeface="+mn-cs"/>
            </a:endParaRPr>
          </a:p>
          <a:p>
            <a:pPr rtl="0" fontAlgn="base"/>
            <a:r>
              <a:rPr lang="en-US" sz="1200" b="0" i="0" u="none" strike="noStrike" kern="1200" dirty="0">
                <a:solidFill>
                  <a:schemeClr val="tx1"/>
                </a:solidFill>
                <a:effectLst/>
                <a:latin typeface="+mn-lt"/>
                <a:ea typeface="+mn-ea"/>
                <a:cs typeface="+mn-cs"/>
              </a:rPr>
              <a:t>Exploring class imbalance and model weaknesses through confusion matrices, Grad-CAM, t-SNE, and calibration.</a:t>
            </a:r>
            <a:br>
              <a:rPr lang="en-US" sz="1200" b="0" i="0" u="none" strike="noStrike" kern="1200" dirty="0">
                <a:solidFill>
                  <a:schemeClr val="tx1"/>
                </a:solidFill>
                <a:effectLst/>
                <a:latin typeface="+mn-lt"/>
                <a:ea typeface="+mn-ea"/>
                <a:cs typeface="+mn-cs"/>
              </a:rPr>
            </a:br>
            <a:br>
              <a:rPr lang="en-US" sz="1200" b="0" i="0" u="none" strike="noStrike" kern="1200" dirty="0">
                <a:solidFill>
                  <a:schemeClr val="tx1"/>
                </a:solidFill>
                <a:effectLst/>
                <a:latin typeface="+mn-lt"/>
                <a:ea typeface="+mn-ea"/>
                <a:cs typeface="+mn-cs"/>
              </a:rPr>
            </a:br>
            <a:endParaRPr lang="en-US" sz="1200" b="0" i="0" u="none" strike="noStrike" kern="1200" dirty="0">
              <a:solidFill>
                <a:schemeClr val="tx1"/>
              </a:solidFill>
              <a:effectLst/>
              <a:latin typeface="+mn-lt"/>
              <a:ea typeface="+mn-ea"/>
              <a:cs typeface="+mn-cs"/>
            </a:endParaRPr>
          </a:p>
          <a:p>
            <a:pPr rtl="0" fontAlgn="base"/>
            <a:r>
              <a:rPr lang="en-US" sz="1200" b="0" i="0" u="none" strike="noStrike" kern="1200" dirty="0">
                <a:solidFill>
                  <a:schemeClr val="tx1"/>
                </a:solidFill>
                <a:effectLst/>
                <a:latin typeface="+mn-lt"/>
                <a:ea typeface="+mn-ea"/>
                <a:cs typeface="+mn-cs"/>
              </a:rPr>
              <a:t>Evaluating latency for real-time use cases.</a:t>
            </a:r>
            <a:br>
              <a:rPr lang="en-US" sz="1200" b="0" i="0" u="none" strike="noStrike" kern="1200" dirty="0">
                <a:solidFill>
                  <a:schemeClr val="tx1"/>
                </a:solidFill>
                <a:effectLst/>
                <a:latin typeface="+mn-lt"/>
                <a:ea typeface="+mn-ea"/>
                <a:cs typeface="+mn-cs"/>
              </a:rPr>
            </a:br>
            <a:br>
              <a:rPr lang="en-US" sz="1200" b="0" i="0" u="none" strike="noStrike" kern="1200" dirty="0">
                <a:solidFill>
                  <a:schemeClr val="tx1"/>
                </a:solidFill>
                <a:effectLst/>
                <a:latin typeface="+mn-lt"/>
                <a:ea typeface="+mn-ea"/>
                <a:cs typeface="+mn-cs"/>
              </a:rPr>
            </a:br>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In a production scenario, I would incorporate transfer learning and more advanced hyperparameter tuning.”</a:t>
            </a:r>
            <a:endParaRPr lang="en-US" b="0" dirty="0">
              <a:effectLst/>
            </a:endParaRPr>
          </a:p>
          <a:p>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“Thank you for listening. This concludes my presentation on traffic sign classification.</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I look forward to any questions or feedback on my approach.”</a:t>
            </a:r>
            <a:endParaRPr lang="en-US" dirty="0">
              <a:effectLst/>
            </a:endParaRPr>
          </a:p>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16</a:t>
            </a:fld>
            <a:endParaRPr lang="en-US" dirty="0"/>
          </a:p>
        </p:txBody>
      </p:sp>
    </p:spTree>
    <p:extLst>
      <p:ext uri="{BB962C8B-B14F-4D97-AF65-F5344CB8AC3E}">
        <p14:creationId xmlns:p14="http://schemas.microsoft.com/office/powerpoint/2010/main" val="3967918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“Traffic sign recognition is critical for self-driving cars. A misclassification could lead to unsafe driving decisions. The GTSRB dataset is a well-known benchmark containing images of German traffic signs captured under varied lighting, angles, and occlusions.</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The challenge: achieving accurate classification across 43 classes while meeting constraints for real-time inference.”</a:t>
            </a:r>
            <a:endParaRPr lang="en-US" b="0" dirty="0"/>
          </a:p>
        </p:txBody>
      </p:sp>
      <p:sp>
        <p:nvSpPr>
          <p:cNvPr id="4" name="Slide Number Placeholder 3"/>
          <p:cNvSpPr>
            <a:spLocks noGrp="1"/>
          </p:cNvSpPr>
          <p:nvPr>
            <p:ph type="sldNum" sz="quarter" idx="5"/>
          </p:nvPr>
        </p:nvSpPr>
        <p:spPr/>
        <p:txBody>
          <a:bodyPr/>
          <a:lstStyle/>
          <a:p>
            <a:fld id="{BE60DC36-8EFA-4378-9855-E019C55AC472}" type="slidenum">
              <a:rPr lang="en-US" smtClean="0"/>
              <a:t>2</a:t>
            </a:fld>
            <a:endParaRPr lang="en-US" dirty="0"/>
          </a:p>
        </p:txBody>
      </p:sp>
    </p:spTree>
    <p:extLst>
      <p:ext uri="{BB962C8B-B14F-4D97-AF65-F5344CB8AC3E}">
        <p14:creationId xmlns:p14="http://schemas.microsoft.com/office/powerpoint/2010/main" val="40857126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E1A19C-75B3-BF20-64D0-3CFE08C7519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906F9B8-FA5C-BD56-403F-62E5A7A2AD3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FB4B2FD-7F85-6671-C38F-79B52A00C70C}"/>
              </a:ext>
            </a:extLst>
          </p:cNvPr>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“I used Kaggle’s preprocessed GTSRB data—specifically data3.pickle, which contains normalized RGB images and labels—and label_names.csv for mapping class IDs to sign names.</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The dataset was split into ~87k training, 4.4k validation, and 12.6k test images, each sized 32×32×3.</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Because </a:t>
            </a:r>
            <a:r>
              <a:rPr lang="en-US" sz="1200" b="0" i="0" u="none" strike="noStrike" kern="1200" dirty="0" err="1">
                <a:solidFill>
                  <a:schemeClr val="tx1"/>
                </a:solidFill>
                <a:effectLst/>
                <a:latin typeface="+mn-lt"/>
                <a:ea typeface="+mn-ea"/>
                <a:cs typeface="+mn-cs"/>
              </a:rPr>
              <a:t>Keras</a:t>
            </a:r>
            <a:r>
              <a:rPr lang="en-US" sz="1200" b="0" i="0" u="none" strike="noStrike" kern="1200" dirty="0">
                <a:solidFill>
                  <a:schemeClr val="tx1"/>
                </a:solidFill>
                <a:effectLst/>
                <a:latin typeface="+mn-lt"/>
                <a:ea typeface="+mn-ea"/>
                <a:cs typeface="+mn-cs"/>
              </a:rPr>
              <a:t> expects channel-last format, I transposed from (N,3,32,32) to (N,32,32,3).”</a:t>
            </a:r>
            <a:endParaRPr lang="en-US" b="0" dirty="0"/>
          </a:p>
        </p:txBody>
      </p:sp>
      <p:sp>
        <p:nvSpPr>
          <p:cNvPr id="4" name="Slide Number Placeholder 3">
            <a:extLst>
              <a:ext uri="{FF2B5EF4-FFF2-40B4-BE49-F238E27FC236}">
                <a16:creationId xmlns:a16="http://schemas.microsoft.com/office/drawing/2014/main" id="{A8F71728-71AF-85ED-1CEA-9179F039D6D2}"/>
              </a:ext>
            </a:extLst>
          </p:cNvPr>
          <p:cNvSpPr>
            <a:spLocks noGrp="1"/>
          </p:cNvSpPr>
          <p:nvPr>
            <p:ph type="sldNum" sz="quarter" idx="5"/>
          </p:nvPr>
        </p:nvSpPr>
        <p:spPr/>
        <p:txBody>
          <a:bodyPr/>
          <a:lstStyle/>
          <a:p>
            <a:fld id="{BE60DC36-8EFA-4378-9855-E019C55AC472}" type="slidenum">
              <a:rPr lang="en-US" smtClean="0"/>
              <a:t>3</a:t>
            </a:fld>
            <a:endParaRPr lang="en-US" dirty="0"/>
          </a:p>
        </p:txBody>
      </p:sp>
    </p:spTree>
    <p:extLst>
      <p:ext uri="{BB962C8B-B14F-4D97-AF65-F5344CB8AC3E}">
        <p14:creationId xmlns:p14="http://schemas.microsoft.com/office/powerpoint/2010/main" val="10223267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C2440C-A6BF-21A0-3908-DD118588B29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6E2A7C7-2AF2-1FC4-4A73-04B9E117679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831DBA3-A54F-ED81-FB20-E1D6DA0EB9B9}"/>
              </a:ext>
            </a:extLst>
          </p:cNvPr>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“I first performed a quick EDA.</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The training distribution was equalized—about 2,000 samples per class—while validation and test sets showed natural imbalance.</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The random sample grid confirmed diverse sign types, orientations, and brightness levels.</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A brightness KDE plot showed the train set has slightly different brightness distribution compared to validation and test, which may explain generalization challenges later.”</a:t>
            </a:r>
            <a:endParaRPr lang="en-US" b="0" dirty="0"/>
          </a:p>
        </p:txBody>
      </p:sp>
      <p:sp>
        <p:nvSpPr>
          <p:cNvPr id="4" name="Slide Number Placeholder 3">
            <a:extLst>
              <a:ext uri="{FF2B5EF4-FFF2-40B4-BE49-F238E27FC236}">
                <a16:creationId xmlns:a16="http://schemas.microsoft.com/office/drawing/2014/main" id="{C4B2050B-D627-1195-CFFD-E5FA11780FEC}"/>
              </a:ext>
            </a:extLst>
          </p:cNvPr>
          <p:cNvSpPr>
            <a:spLocks noGrp="1"/>
          </p:cNvSpPr>
          <p:nvPr>
            <p:ph type="sldNum" sz="quarter" idx="5"/>
          </p:nvPr>
        </p:nvSpPr>
        <p:spPr/>
        <p:txBody>
          <a:bodyPr/>
          <a:lstStyle/>
          <a:p>
            <a:fld id="{BE60DC36-8EFA-4378-9855-E019C55AC472}" type="slidenum">
              <a:rPr lang="en-US" smtClean="0"/>
              <a:t>4</a:t>
            </a:fld>
            <a:endParaRPr lang="en-US" dirty="0"/>
          </a:p>
        </p:txBody>
      </p:sp>
    </p:spTree>
    <p:extLst>
      <p:ext uri="{BB962C8B-B14F-4D97-AF65-F5344CB8AC3E}">
        <p14:creationId xmlns:p14="http://schemas.microsoft.com/office/powerpoint/2010/main" val="11182756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D69C73-592C-1B96-61AA-BF2057E00CF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E287947-08C3-C61D-37E6-483B707BD3B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B15E23B-B8D4-78A9-65C4-3C02F1625FDD}"/>
              </a:ext>
            </a:extLst>
          </p:cNvPr>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“To improve generalization, I built a TensorFlow data pipeline using </a:t>
            </a:r>
            <a:r>
              <a:rPr lang="en-US" sz="1200" b="0" i="0" u="none" strike="noStrike" kern="1200" dirty="0" err="1">
                <a:solidFill>
                  <a:schemeClr val="tx1"/>
                </a:solidFill>
                <a:effectLst/>
                <a:latin typeface="+mn-lt"/>
                <a:ea typeface="+mn-ea"/>
                <a:cs typeface="+mn-cs"/>
              </a:rPr>
              <a:t>tf.data</a:t>
            </a:r>
            <a:r>
              <a:rPr lang="en-US" sz="1200" b="0" i="0" u="none" strike="noStrike" kern="1200" dirty="0">
                <a:solidFill>
                  <a:schemeClr val="tx1"/>
                </a:solidFill>
                <a:effectLst/>
                <a:latin typeface="+mn-lt"/>
                <a:ea typeface="+mn-ea"/>
                <a:cs typeface="+mn-cs"/>
              </a:rPr>
              <a:t>.</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I applied augmentations such as:</a:t>
            </a:r>
            <a:endParaRPr lang="en-US" b="0" dirty="0">
              <a:effectLst/>
            </a:endParaRPr>
          </a:p>
          <a:p>
            <a:pPr rtl="0" fontAlgn="base"/>
            <a:r>
              <a:rPr lang="en-US" sz="1200" b="0" i="0" u="none" strike="noStrike" kern="1200" dirty="0">
                <a:solidFill>
                  <a:schemeClr val="tx1"/>
                </a:solidFill>
                <a:effectLst/>
                <a:latin typeface="+mn-lt"/>
                <a:ea typeface="+mn-ea"/>
                <a:cs typeface="+mn-cs"/>
              </a:rPr>
              <a:t>Random brightness and contrast changes.</a:t>
            </a:r>
            <a:br>
              <a:rPr lang="en-US" sz="1200" b="0" i="0" u="none" strike="noStrike" kern="1200" dirty="0">
                <a:solidFill>
                  <a:schemeClr val="tx1"/>
                </a:solidFill>
                <a:effectLst/>
                <a:latin typeface="+mn-lt"/>
                <a:ea typeface="+mn-ea"/>
                <a:cs typeface="+mn-cs"/>
              </a:rPr>
            </a:br>
            <a:br>
              <a:rPr lang="en-US" sz="1200" b="0" i="0" u="none" strike="noStrike" kern="1200" dirty="0">
                <a:solidFill>
                  <a:schemeClr val="tx1"/>
                </a:solidFill>
                <a:effectLst/>
                <a:latin typeface="+mn-lt"/>
                <a:ea typeface="+mn-ea"/>
                <a:cs typeface="+mn-cs"/>
              </a:rPr>
            </a:br>
            <a:endParaRPr lang="en-US" sz="1200" b="0" i="0" u="none" strike="noStrike" kern="1200" dirty="0">
              <a:solidFill>
                <a:schemeClr val="tx1"/>
              </a:solidFill>
              <a:effectLst/>
              <a:latin typeface="+mn-lt"/>
              <a:ea typeface="+mn-ea"/>
              <a:cs typeface="+mn-cs"/>
            </a:endParaRPr>
          </a:p>
          <a:p>
            <a:pPr rtl="0" fontAlgn="base"/>
            <a:r>
              <a:rPr lang="en-US" sz="1200" b="0" i="0" u="none" strike="noStrike" kern="1200" dirty="0">
                <a:solidFill>
                  <a:schemeClr val="tx1"/>
                </a:solidFill>
                <a:effectLst/>
                <a:latin typeface="+mn-lt"/>
                <a:ea typeface="+mn-ea"/>
                <a:cs typeface="+mn-cs"/>
              </a:rPr>
              <a:t>Zooming and resizing between 90–110%.</a:t>
            </a:r>
            <a:br>
              <a:rPr lang="en-US" sz="1200" b="0" i="0" u="none" strike="noStrike" kern="1200" dirty="0">
                <a:solidFill>
                  <a:schemeClr val="tx1"/>
                </a:solidFill>
                <a:effectLst/>
                <a:latin typeface="+mn-lt"/>
                <a:ea typeface="+mn-ea"/>
                <a:cs typeface="+mn-cs"/>
              </a:rPr>
            </a:br>
            <a:br>
              <a:rPr lang="en-US" sz="1200" b="0" i="0" u="none" strike="noStrike" kern="1200" dirty="0">
                <a:solidFill>
                  <a:schemeClr val="tx1"/>
                </a:solidFill>
                <a:effectLst/>
                <a:latin typeface="+mn-lt"/>
                <a:ea typeface="+mn-ea"/>
                <a:cs typeface="+mn-cs"/>
              </a:rPr>
            </a:br>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Small translations (±2 </a:t>
            </a:r>
            <a:r>
              <a:rPr lang="en-US" sz="1200" b="0" i="0" u="none" strike="noStrike" kern="1200" dirty="0" err="1">
                <a:solidFill>
                  <a:schemeClr val="tx1"/>
                </a:solidFill>
                <a:effectLst/>
                <a:latin typeface="+mn-lt"/>
                <a:ea typeface="+mn-ea"/>
                <a:cs typeface="+mn-cs"/>
              </a:rPr>
              <a:t>px</a:t>
            </a:r>
            <a:r>
              <a:rPr lang="en-US" sz="1200" b="0" i="0" u="none" strike="noStrike" kern="1200" dirty="0">
                <a:solidFill>
                  <a:schemeClr val="tx1"/>
                </a:solidFill>
                <a:effectLst/>
                <a:latin typeface="+mn-lt"/>
                <a:ea typeface="+mn-ea"/>
                <a:cs typeface="+mn-cs"/>
              </a:rPr>
              <a:t>) and rotations (~±6°).</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These augmentations simulate real-world variations like camera shake or different lighting.</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The pipeline caches, shuffles, batches, and prefetches data for GPU efficiency and faster throughput.”</a:t>
            </a:r>
            <a:endParaRPr lang="en-US" b="0" dirty="0"/>
          </a:p>
        </p:txBody>
      </p:sp>
      <p:sp>
        <p:nvSpPr>
          <p:cNvPr id="4" name="Slide Number Placeholder 3">
            <a:extLst>
              <a:ext uri="{FF2B5EF4-FFF2-40B4-BE49-F238E27FC236}">
                <a16:creationId xmlns:a16="http://schemas.microsoft.com/office/drawing/2014/main" id="{69899A3B-A33D-0AB0-4B94-D3B30ABF06B8}"/>
              </a:ext>
            </a:extLst>
          </p:cNvPr>
          <p:cNvSpPr>
            <a:spLocks noGrp="1"/>
          </p:cNvSpPr>
          <p:nvPr>
            <p:ph type="sldNum" sz="quarter" idx="5"/>
          </p:nvPr>
        </p:nvSpPr>
        <p:spPr/>
        <p:txBody>
          <a:bodyPr/>
          <a:lstStyle/>
          <a:p>
            <a:fld id="{BE60DC36-8EFA-4378-9855-E019C55AC472}" type="slidenum">
              <a:rPr lang="en-US" smtClean="0"/>
              <a:t>5</a:t>
            </a:fld>
            <a:endParaRPr lang="en-US" dirty="0"/>
          </a:p>
        </p:txBody>
      </p:sp>
    </p:spTree>
    <p:extLst>
      <p:ext uri="{BB962C8B-B14F-4D97-AF65-F5344CB8AC3E}">
        <p14:creationId xmlns:p14="http://schemas.microsoft.com/office/powerpoint/2010/main" val="35670125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6A1348-F460-97E6-3878-6CA87F16679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7DAAC59-E615-90CF-7BD3-956526CAE70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07D6F64-3631-5F6C-40DB-D6AE7BAE1F19}"/>
              </a:ext>
            </a:extLst>
          </p:cNvPr>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“I implemented and compared two CNN architectures:</a:t>
            </a:r>
            <a:endParaRPr lang="en-US" b="0" dirty="0">
              <a:effectLst/>
            </a:endParaRPr>
          </a:p>
          <a:p>
            <a:pPr rtl="0" fontAlgn="base"/>
            <a:r>
              <a:rPr lang="en-US" sz="1200" b="0" i="0" u="none" strike="noStrike" kern="1200" dirty="0">
                <a:solidFill>
                  <a:schemeClr val="tx1"/>
                </a:solidFill>
                <a:effectLst/>
                <a:latin typeface="+mn-lt"/>
                <a:ea typeface="+mn-ea"/>
                <a:cs typeface="+mn-cs"/>
              </a:rPr>
              <a:t>Small CNN – Three convolutional blocks, global average pooling, and a single dense layer.</a:t>
            </a:r>
            <a:br>
              <a:rPr lang="en-US" sz="1200" b="0" i="0" u="none" strike="noStrike" kern="1200" dirty="0">
                <a:solidFill>
                  <a:schemeClr val="tx1"/>
                </a:solidFill>
                <a:effectLst/>
                <a:latin typeface="+mn-lt"/>
                <a:ea typeface="+mn-ea"/>
                <a:cs typeface="+mn-cs"/>
              </a:rPr>
            </a:br>
            <a:br>
              <a:rPr lang="en-US" sz="1200" b="0" i="0" u="none" strike="noStrike" kern="1200" dirty="0">
                <a:solidFill>
                  <a:schemeClr val="tx1"/>
                </a:solidFill>
                <a:effectLst/>
                <a:latin typeface="+mn-lt"/>
                <a:ea typeface="+mn-ea"/>
                <a:cs typeface="+mn-cs"/>
              </a:rPr>
            </a:br>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Larger CNN – Three deeper convolutional stages with batch normalization and dropout layers, followed by a 256-unit dense layer.</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Both used the Adam optimizer and </a:t>
            </a:r>
            <a:r>
              <a:rPr lang="en-US" sz="1200" b="0" i="0" u="none" strike="noStrike" kern="1200" dirty="0" err="1">
                <a:solidFill>
                  <a:schemeClr val="tx1"/>
                </a:solidFill>
                <a:effectLst/>
                <a:latin typeface="+mn-lt"/>
                <a:ea typeface="+mn-ea"/>
                <a:cs typeface="+mn-cs"/>
              </a:rPr>
              <a:t>sparse_categorical_crossentropy</a:t>
            </a:r>
            <a:r>
              <a:rPr lang="en-US" sz="1200" b="0" i="0" u="none" strike="noStrike" kern="1200" dirty="0">
                <a:solidFill>
                  <a:schemeClr val="tx1"/>
                </a:solidFill>
                <a:effectLst/>
                <a:latin typeface="+mn-lt"/>
                <a:ea typeface="+mn-ea"/>
                <a:cs typeface="+mn-cs"/>
              </a:rPr>
              <a:t> loss. I also tracked Top-5 accuracy for a more forgiving metric.”</a:t>
            </a:r>
            <a:endParaRPr lang="en-US" b="0" dirty="0"/>
          </a:p>
        </p:txBody>
      </p:sp>
      <p:sp>
        <p:nvSpPr>
          <p:cNvPr id="4" name="Slide Number Placeholder 3">
            <a:extLst>
              <a:ext uri="{FF2B5EF4-FFF2-40B4-BE49-F238E27FC236}">
                <a16:creationId xmlns:a16="http://schemas.microsoft.com/office/drawing/2014/main" id="{DEC7177E-E9F6-547B-E7BF-B28818AE178E}"/>
              </a:ext>
            </a:extLst>
          </p:cNvPr>
          <p:cNvSpPr>
            <a:spLocks noGrp="1"/>
          </p:cNvSpPr>
          <p:nvPr>
            <p:ph type="sldNum" sz="quarter" idx="5"/>
          </p:nvPr>
        </p:nvSpPr>
        <p:spPr/>
        <p:txBody>
          <a:bodyPr/>
          <a:lstStyle/>
          <a:p>
            <a:fld id="{BE60DC36-8EFA-4378-9855-E019C55AC472}" type="slidenum">
              <a:rPr lang="en-US" smtClean="0"/>
              <a:t>6</a:t>
            </a:fld>
            <a:endParaRPr lang="en-US" dirty="0"/>
          </a:p>
        </p:txBody>
      </p:sp>
    </p:spTree>
    <p:extLst>
      <p:ext uri="{BB962C8B-B14F-4D97-AF65-F5344CB8AC3E}">
        <p14:creationId xmlns:p14="http://schemas.microsoft.com/office/powerpoint/2010/main" val="16550415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AC3169-0AEF-E39E-12B3-BBAD1AD09F3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A7482B6-71AF-F429-5466-6C20A200A73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5FE6123-7CE4-9D53-410C-18232C5EA21E}"/>
              </a:ext>
            </a:extLst>
          </p:cNvPr>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“I trained both models for up to 30 epochs using early stopping with a patience of 6 to prevent overfitting and </a:t>
            </a:r>
            <a:r>
              <a:rPr lang="en-US" sz="1200" b="0" i="0" u="none" strike="noStrike" kern="1200" dirty="0" err="1">
                <a:solidFill>
                  <a:schemeClr val="tx1"/>
                </a:solidFill>
                <a:effectLst/>
                <a:latin typeface="+mn-lt"/>
                <a:ea typeface="+mn-ea"/>
                <a:cs typeface="+mn-cs"/>
              </a:rPr>
              <a:t>ReduceLROnPlateau</a:t>
            </a:r>
            <a:r>
              <a:rPr lang="en-US" sz="1200" b="0" i="0" u="none" strike="noStrike" kern="1200" dirty="0">
                <a:solidFill>
                  <a:schemeClr val="tx1"/>
                </a:solidFill>
                <a:effectLst/>
                <a:latin typeface="+mn-lt"/>
                <a:ea typeface="+mn-ea"/>
                <a:cs typeface="+mn-cs"/>
              </a:rPr>
              <a:t> to lower the learning rate when validation accuracy plateaued.</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The batch size was set to 768 to utilize the GPU fully, and mixed precision (float16) improved performance on my NVIDIA 3090.”</a:t>
            </a:r>
            <a:endParaRPr lang="en-US" b="0" dirty="0"/>
          </a:p>
        </p:txBody>
      </p:sp>
      <p:sp>
        <p:nvSpPr>
          <p:cNvPr id="4" name="Slide Number Placeholder 3">
            <a:extLst>
              <a:ext uri="{FF2B5EF4-FFF2-40B4-BE49-F238E27FC236}">
                <a16:creationId xmlns:a16="http://schemas.microsoft.com/office/drawing/2014/main" id="{2320ADAD-07DF-13DE-258E-D1A33752D59B}"/>
              </a:ext>
            </a:extLst>
          </p:cNvPr>
          <p:cNvSpPr>
            <a:spLocks noGrp="1"/>
          </p:cNvSpPr>
          <p:nvPr>
            <p:ph type="sldNum" sz="quarter" idx="5"/>
          </p:nvPr>
        </p:nvSpPr>
        <p:spPr/>
        <p:txBody>
          <a:bodyPr/>
          <a:lstStyle/>
          <a:p>
            <a:fld id="{BE60DC36-8EFA-4378-9855-E019C55AC472}" type="slidenum">
              <a:rPr lang="en-US" smtClean="0"/>
              <a:t>7</a:t>
            </a:fld>
            <a:endParaRPr lang="en-US" dirty="0"/>
          </a:p>
        </p:txBody>
      </p:sp>
    </p:spTree>
    <p:extLst>
      <p:ext uri="{BB962C8B-B14F-4D97-AF65-F5344CB8AC3E}">
        <p14:creationId xmlns:p14="http://schemas.microsoft.com/office/powerpoint/2010/main" val="22662486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ADFC24-FDDD-AEFD-0A17-3B3A88DB76B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6E7E9AB-6947-9547-91E7-EBEF92ABDCB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FA1B3F7-B767-D36E-1E66-DBE4E4516B6A}"/>
              </a:ext>
            </a:extLst>
          </p:cNvPr>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“The larger CNN quickly outperformed the smaller one. Validation accuracy plateaued around 24–26%, which is relatively low, showing the difficulty of this task without extensive fine-tuning or pretraining.</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The small CNN struggled more, peaking at only ~9–10%.</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While these accuracies are below state-of-the-art, they demonstrate the workflow from data to training under course constraints.”</a:t>
            </a:r>
            <a:endParaRPr lang="en-US" b="0" dirty="0"/>
          </a:p>
        </p:txBody>
      </p:sp>
      <p:sp>
        <p:nvSpPr>
          <p:cNvPr id="4" name="Slide Number Placeholder 3">
            <a:extLst>
              <a:ext uri="{FF2B5EF4-FFF2-40B4-BE49-F238E27FC236}">
                <a16:creationId xmlns:a16="http://schemas.microsoft.com/office/drawing/2014/main" id="{CA1C0F8B-3553-7F43-3C10-92918537F1E8}"/>
              </a:ext>
            </a:extLst>
          </p:cNvPr>
          <p:cNvSpPr>
            <a:spLocks noGrp="1"/>
          </p:cNvSpPr>
          <p:nvPr>
            <p:ph type="sldNum" sz="quarter" idx="5"/>
          </p:nvPr>
        </p:nvSpPr>
        <p:spPr/>
        <p:txBody>
          <a:bodyPr/>
          <a:lstStyle/>
          <a:p>
            <a:fld id="{BE60DC36-8EFA-4378-9855-E019C55AC472}" type="slidenum">
              <a:rPr lang="en-US" smtClean="0"/>
              <a:t>8</a:t>
            </a:fld>
            <a:endParaRPr lang="en-US" dirty="0"/>
          </a:p>
        </p:txBody>
      </p:sp>
    </p:spTree>
    <p:extLst>
      <p:ext uri="{BB962C8B-B14F-4D97-AF65-F5344CB8AC3E}">
        <p14:creationId xmlns:p14="http://schemas.microsoft.com/office/powerpoint/2010/main" val="37645229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0228AE-57CF-C2FE-B2FE-09AD19806B0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F2924E1-F8A3-FD0F-05B1-A1691C45135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F9192E4-9ED7-45E9-3ABC-4087A98C21A2}"/>
              </a:ext>
            </a:extLst>
          </p:cNvPr>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“On the test set, the larger CNN achieved 21.6% overall accuracy.</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The classification report shows significant variation across classes:</a:t>
            </a:r>
            <a:endParaRPr lang="en-US" b="0" dirty="0">
              <a:effectLst/>
            </a:endParaRPr>
          </a:p>
          <a:p>
            <a:pPr rtl="0" fontAlgn="base"/>
            <a:r>
              <a:rPr lang="en-US" sz="1200" b="0" i="0" u="none" strike="noStrike" kern="1200" dirty="0">
                <a:solidFill>
                  <a:schemeClr val="tx1"/>
                </a:solidFill>
                <a:effectLst/>
                <a:latin typeface="+mn-lt"/>
                <a:ea typeface="+mn-ea"/>
                <a:cs typeface="+mn-cs"/>
              </a:rPr>
              <a:t>Some signs like Class 12 (‘Priority road’) achieved 52% F1,</a:t>
            </a:r>
            <a:br>
              <a:rPr lang="en-US" sz="1200" b="0" i="0" u="none" strike="noStrike" kern="1200" dirty="0">
                <a:solidFill>
                  <a:schemeClr val="tx1"/>
                </a:solidFill>
                <a:effectLst/>
                <a:latin typeface="+mn-lt"/>
                <a:ea typeface="+mn-ea"/>
                <a:cs typeface="+mn-cs"/>
              </a:rPr>
            </a:br>
            <a:br>
              <a:rPr lang="en-US" sz="1200" b="0" i="0" u="none" strike="noStrike" kern="1200" dirty="0">
                <a:solidFill>
                  <a:schemeClr val="tx1"/>
                </a:solidFill>
                <a:effectLst/>
                <a:latin typeface="+mn-lt"/>
                <a:ea typeface="+mn-ea"/>
                <a:cs typeface="+mn-cs"/>
              </a:rPr>
            </a:br>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Others like Classes 5, 6, and 31 were never predicted, leading to undefined precision.</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The macro average F1 was 0.1794, highlighting imbalance and misclassifications.”</a:t>
            </a:r>
            <a:endParaRPr lang="en-US" b="0" dirty="0"/>
          </a:p>
        </p:txBody>
      </p:sp>
      <p:sp>
        <p:nvSpPr>
          <p:cNvPr id="4" name="Slide Number Placeholder 3">
            <a:extLst>
              <a:ext uri="{FF2B5EF4-FFF2-40B4-BE49-F238E27FC236}">
                <a16:creationId xmlns:a16="http://schemas.microsoft.com/office/drawing/2014/main" id="{706DBFF9-43A7-CEB3-8B25-C791891ACD25}"/>
              </a:ext>
            </a:extLst>
          </p:cNvPr>
          <p:cNvSpPr>
            <a:spLocks noGrp="1"/>
          </p:cNvSpPr>
          <p:nvPr>
            <p:ph type="sldNum" sz="quarter" idx="5"/>
          </p:nvPr>
        </p:nvSpPr>
        <p:spPr/>
        <p:txBody>
          <a:bodyPr/>
          <a:lstStyle/>
          <a:p>
            <a:fld id="{BE60DC36-8EFA-4378-9855-E019C55AC472}" type="slidenum">
              <a:rPr lang="en-US" smtClean="0"/>
              <a:t>9</a:t>
            </a:fld>
            <a:endParaRPr lang="en-US" dirty="0"/>
          </a:p>
        </p:txBody>
      </p:sp>
    </p:spTree>
    <p:extLst>
      <p:ext uri="{BB962C8B-B14F-4D97-AF65-F5344CB8AC3E}">
        <p14:creationId xmlns:p14="http://schemas.microsoft.com/office/powerpoint/2010/main" val="9108666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864C-44C4-4000-952D-01F31BFB3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392E06-C914-467E-9D4F-BD763EDA2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BEFBAF-82E9-49AD-B2CF-7D154E024431}"/>
              </a:ext>
            </a:extLst>
          </p:cNvPr>
          <p:cNvSpPr>
            <a:spLocks noGrp="1"/>
          </p:cNvSpPr>
          <p:nvPr>
            <p:ph type="dt" sz="half" idx="10"/>
          </p:nvPr>
        </p:nvSpPr>
        <p:spPr/>
        <p:txBody>
          <a:bodyPr/>
          <a:lstStyle/>
          <a:p>
            <a:fld id="{40DA1498-92C7-4E4B-8045-C9195F453964}" type="datetimeFigureOut">
              <a:rPr lang="en-US" smtClean="0"/>
              <a:t>9/21/2025</a:t>
            </a:fld>
            <a:endParaRPr lang="en-US" dirty="0"/>
          </a:p>
        </p:txBody>
      </p:sp>
      <p:sp>
        <p:nvSpPr>
          <p:cNvPr id="5" name="Footer Placeholder 4">
            <a:extLst>
              <a:ext uri="{FF2B5EF4-FFF2-40B4-BE49-F238E27FC236}">
                <a16:creationId xmlns:a16="http://schemas.microsoft.com/office/drawing/2014/main" id="{5AD8006A-94B1-44F7-972D-56767EDE3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E7BFAB-D84B-45E1-A0BD-2516AC14F8AC}"/>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B869-BFB2-4C20-8AB1-46704BB3D1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F007DB-4F12-4428-9C48-5120DF0704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FFA8DA-0E31-4CA6-BBFC-2467AAD1D30B}"/>
              </a:ext>
            </a:extLst>
          </p:cNvPr>
          <p:cNvSpPr>
            <a:spLocks noGrp="1"/>
          </p:cNvSpPr>
          <p:nvPr>
            <p:ph type="dt" sz="half" idx="10"/>
          </p:nvPr>
        </p:nvSpPr>
        <p:spPr/>
        <p:txBody>
          <a:bodyPr/>
          <a:lstStyle/>
          <a:p>
            <a:fld id="{40DA1498-92C7-4E4B-8045-C9195F453964}" type="datetimeFigureOut">
              <a:rPr lang="en-US" smtClean="0"/>
              <a:t>9/21/2025</a:t>
            </a:fld>
            <a:endParaRPr lang="en-US" dirty="0"/>
          </a:p>
        </p:txBody>
      </p:sp>
      <p:sp>
        <p:nvSpPr>
          <p:cNvPr id="5" name="Footer Placeholder 4">
            <a:extLst>
              <a:ext uri="{FF2B5EF4-FFF2-40B4-BE49-F238E27FC236}">
                <a16:creationId xmlns:a16="http://schemas.microsoft.com/office/drawing/2014/main" id="{064974BD-9845-459A-9AAA-12731E2507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2A71B0A-FDFB-4B2C-A9EC-2334C590013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0B5D73-1652-4A8E-B5A3-101523D729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B7FB99-7425-444D-B602-01B672BCE8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EEA9C5-552A-48A1-AB54-ED54209B3B48}"/>
              </a:ext>
            </a:extLst>
          </p:cNvPr>
          <p:cNvSpPr>
            <a:spLocks noGrp="1"/>
          </p:cNvSpPr>
          <p:nvPr>
            <p:ph type="dt" sz="half" idx="10"/>
          </p:nvPr>
        </p:nvSpPr>
        <p:spPr/>
        <p:txBody>
          <a:bodyPr/>
          <a:lstStyle/>
          <a:p>
            <a:fld id="{40DA1498-92C7-4E4B-8045-C9195F453964}" type="datetimeFigureOut">
              <a:rPr lang="en-US" smtClean="0"/>
              <a:t>9/21/2025</a:t>
            </a:fld>
            <a:endParaRPr lang="en-US" dirty="0"/>
          </a:p>
        </p:txBody>
      </p:sp>
      <p:sp>
        <p:nvSpPr>
          <p:cNvPr id="5" name="Footer Placeholder 4">
            <a:extLst>
              <a:ext uri="{FF2B5EF4-FFF2-40B4-BE49-F238E27FC236}">
                <a16:creationId xmlns:a16="http://schemas.microsoft.com/office/drawing/2014/main" id="{1A83AAA3-4155-48FB-8F00-16DBE0C9C2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D694EAE-CB3C-4DEF-A66D-583C7AAC92D8}"/>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74680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07FBE-061D-452C-A8A6-213063CFD6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3A3535-1708-499D-B5D2-7D8F9FD182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B06063-A112-49AB-80C8-504D99ECD771}"/>
              </a:ext>
            </a:extLst>
          </p:cNvPr>
          <p:cNvSpPr>
            <a:spLocks noGrp="1"/>
          </p:cNvSpPr>
          <p:nvPr>
            <p:ph type="dt" sz="half" idx="10"/>
          </p:nvPr>
        </p:nvSpPr>
        <p:spPr/>
        <p:txBody>
          <a:bodyPr/>
          <a:lstStyle/>
          <a:p>
            <a:fld id="{40DA1498-92C7-4E4B-8045-C9195F453964}" type="datetimeFigureOut">
              <a:rPr lang="en-US" smtClean="0"/>
              <a:t>9/21/2025</a:t>
            </a:fld>
            <a:endParaRPr lang="en-US" dirty="0"/>
          </a:p>
        </p:txBody>
      </p:sp>
      <p:sp>
        <p:nvSpPr>
          <p:cNvPr id="5" name="Footer Placeholder 4">
            <a:extLst>
              <a:ext uri="{FF2B5EF4-FFF2-40B4-BE49-F238E27FC236}">
                <a16:creationId xmlns:a16="http://schemas.microsoft.com/office/drawing/2014/main" id="{6344C8D5-F898-4318-A76D-1FBD873291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976EC76-E8E8-4FFA-B671-7FA2F3EF5DE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78928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2CABF-E3C1-431A-A69C-D4881CC43F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584226-69DA-4211-B2C8-C29FD05A4A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FF82DB-B518-40FD-8A66-44B874C055FB}"/>
              </a:ext>
            </a:extLst>
          </p:cNvPr>
          <p:cNvSpPr>
            <a:spLocks noGrp="1"/>
          </p:cNvSpPr>
          <p:nvPr>
            <p:ph type="dt" sz="half" idx="10"/>
          </p:nvPr>
        </p:nvSpPr>
        <p:spPr/>
        <p:txBody>
          <a:bodyPr/>
          <a:lstStyle/>
          <a:p>
            <a:fld id="{40DA1498-92C7-4E4B-8045-C9195F453964}" type="datetimeFigureOut">
              <a:rPr lang="en-US" smtClean="0"/>
              <a:t>9/21/2025</a:t>
            </a:fld>
            <a:endParaRPr lang="en-US" dirty="0"/>
          </a:p>
        </p:txBody>
      </p:sp>
      <p:sp>
        <p:nvSpPr>
          <p:cNvPr id="5" name="Footer Placeholder 4">
            <a:extLst>
              <a:ext uri="{FF2B5EF4-FFF2-40B4-BE49-F238E27FC236}">
                <a16:creationId xmlns:a16="http://schemas.microsoft.com/office/drawing/2014/main" id="{FCC1CCEE-725F-4745-837B-87EFB70E71D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561522A-E0E6-406B-BF30-A7C7A57294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23004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9BDC-6F21-4EF5-A8DD-E35E27EACA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968D5F-2AB6-42D3-A54E-AB3E603251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5AB07F-D5F7-402A-AE4E-027BF1CA91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108EDC-3863-43B9-93C7-37465DC73B28}"/>
              </a:ext>
            </a:extLst>
          </p:cNvPr>
          <p:cNvSpPr>
            <a:spLocks noGrp="1"/>
          </p:cNvSpPr>
          <p:nvPr>
            <p:ph type="dt" sz="half" idx="10"/>
          </p:nvPr>
        </p:nvSpPr>
        <p:spPr/>
        <p:txBody>
          <a:bodyPr/>
          <a:lstStyle/>
          <a:p>
            <a:fld id="{40DA1498-92C7-4E4B-8045-C9195F453964}" type="datetimeFigureOut">
              <a:rPr lang="en-US" smtClean="0"/>
              <a:t>9/21/2025</a:t>
            </a:fld>
            <a:endParaRPr lang="en-US" dirty="0"/>
          </a:p>
        </p:txBody>
      </p:sp>
      <p:sp>
        <p:nvSpPr>
          <p:cNvPr id="6" name="Footer Placeholder 5">
            <a:extLst>
              <a:ext uri="{FF2B5EF4-FFF2-40B4-BE49-F238E27FC236}">
                <a16:creationId xmlns:a16="http://schemas.microsoft.com/office/drawing/2014/main" id="{A777D452-958D-4159-A9A4-16DD29680A0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89654B6-1460-48B9-AC7E-592F68BAB276}"/>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7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8C848-926A-4FD3-A311-A100A2662B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8ECD90-B4F0-4DFB-BB3D-F231020789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5A6C3A-033E-474B-AB97-D8291A04E7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32B928-3A23-4FCA-AD1F-E45A467B5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DC8376-6FC6-4A11-B0DB-9A148E9C00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80206F-8846-425C-A56E-16FFBA442014}"/>
              </a:ext>
            </a:extLst>
          </p:cNvPr>
          <p:cNvSpPr>
            <a:spLocks noGrp="1"/>
          </p:cNvSpPr>
          <p:nvPr>
            <p:ph type="dt" sz="half" idx="10"/>
          </p:nvPr>
        </p:nvSpPr>
        <p:spPr/>
        <p:txBody>
          <a:bodyPr/>
          <a:lstStyle/>
          <a:p>
            <a:fld id="{40DA1498-92C7-4E4B-8045-C9195F453964}" type="datetimeFigureOut">
              <a:rPr lang="en-US" smtClean="0"/>
              <a:t>9/21/2025</a:t>
            </a:fld>
            <a:endParaRPr lang="en-US" dirty="0"/>
          </a:p>
        </p:txBody>
      </p:sp>
      <p:sp>
        <p:nvSpPr>
          <p:cNvPr id="8" name="Footer Placeholder 7">
            <a:extLst>
              <a:ext uri="{FF2B5EF4-FFF2-40B4-BE49-F238E27FC236}">
                <a16:creationId xmlns:a16="http://schemas.microsoft.com/office/drawing/2014/main" id="{6A45E89F-12CF-4561-A5F2-1E05783A306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EB4DFE4-927C-43B1-A061-5CB97FFB33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690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0E367-8DA0-4655-BCBC-F4280D8642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EF9592-AA3C-4CF8-A5DB-4D010195A438}"/>
              </a:ext>
            </a:extLst>
          </p:cNvPr>
          <p:cNvSpPr>
            <a:spLocks noGrp="1"/>
          </p:cNvSpPr>
          <p:nvPr>
            <p:ph type="dt" sz="half" idx="10"/>
          </p:nvPr>
        </p:nvSpPr>
        <p:spPr/>
        <p:txBody>
          <a:bodyPr/>
          <a:lstStyle/>
          <a:p>
            <a:fld id="{40DA1498-92C7-4E4B-8045-C9195F453964}" type="datetimeFigureOut">
              <a:rPr lang="en-US" smtClean="0"/>
              <a:t>9/21/2025</a:t>
            </a:fld>
            <a:endParaRPr lang="en-US" dirty="0"/>
          </a:p>
        </p:txBody>
      </p:sp>
      <p:sp>
        <p:nvSpPr>
          <p:cNvPr id="4" name="Footer Placeholder 3">
            <a:extLst>
              <a:ext uri="{FF2B5EF4-FFF2-40B4-BE49-F238E27FC236}">
                <a16:creationId xmlns:a16="http://schemas.microsoft.com/office/drawing/2014/main" id="{3C2C9377-F93E-4515-852A-26470775515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AED076D-476B-42BA-8795-14FE6C1E6974}"/>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6255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A599B4-6AB2-4190-82B5-7667EE1E922A}"/>
              </a:ext>
            </a:extLst>
          </p:cNvPr>
          <p:cNvSpPr>
            <a:spLocks noGrp="1"/>
          </p:cNvSpPr>
          <p:nvPr>
            <p:ph type="dt" sz="half" idx="10"/>
          </p:nvPr>
        </p:nvSpPr>
        <p:spPr/>
        <p:txBody>
          <a:bodyPr/>
          <a:lstStyle/>
          <a:p>
            <a:fld id="{40DA1498-92C7-4E4B-8045-C9195F453964}" type="datetimeFigureOut">
              <a:rPr lang="en-US" smtClean="0"/>
              <a:t>9/21/2025</a:t>
            </a:fld>
            <a:endParaRPr lang="en-US" dirty="0"/>
          </a:p>
        </p:txBody>
      </p:sp>
      <p:sp>
        <p:nvSpPr>
          <p:cNvPr id="3" name="Footer Placeholder 2">
            <a:extLst>
              <a:ext uri="{FF2B5EF4-FFF2-40B4-BE49-F238E27FC236}">
                <a16:creationId xmlns:a16="http://schemas.microsoft.com/office/drawing/2014/main" id="{1B8FBFB3-AD86-4E39-B8AE-B4EC1452815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9A4AF55-C114-4B60-9A20-56B00A11B3B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0582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83DA1-5CB8-405D-9613-8A9B7BC566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42BB15-A24D-42E9-9CAE-BB82722630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F0849D-D3C3-462A-9751-4EAB0B914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80DD20-7A20-4574-98A4-427795876739}"/>
              </a:ext>
            </a:extLst>
          </p:cNvPr>
          <p:cNvSpPr>
            <a:spLocks noGrp="1"/>
          </p:cNvSpPr>
          <p:nvPr>
            <p:ph type="dt" sz="half" idx="10"/>
          </p:nvPr>
        </p:nvSpPr>
        <p:spPr/>
        <p:txBody>
          <a:bodyPr/>
          <a:lstStyle/>
          <a:p>
            <a:fld id="{40DA1498-92C7-4E4B-8045-C9195F453964}" type="datetimeFigureOut">
              <a:rPr lang="en-US" smtClean="0"/>
              <a:t>9/21/2025</a:t>
            </a:fld>
            <a:endParaRPr lang="en-US" dirty="0"/>
          </a:p>
        </p:txBody>
      </p:sp>
      <p:sp>
        <p:nvSpPr>
          <p:cNvPr id="6" name="Footer Placeholder 5">
            <a:extLst>
              <a:ext uri="{FF2B5EF4-FFF2-40B4-BE49-F238E27FC236}">
                <a16:creationId xmlns:a16="http://schemas.microsoft.com/office/drawing/2014/main" id="{54D0ED2B-71C4-421A-9DB0-676E00C10BD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8C4572A-ADFC-4C53-BCA2-42BDF693BC4D}"/>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2309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F5C67-EEEC-4AB0-9653-0F80D6B109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D50D6D-5277-4324-AF23-5FAF007834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5275657-2BF9-4761-96B6-50EE3CFCF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3C3F7B-A4C8-4F9D-8165-BC5186EA0929}"/>
              </a:ext>
            </a:extLst>
          </p:cNvPr>
          <p:cNvSpPr>
            <a:spLocks noGrp="1"/>
          </p:cNvSpPr>
          <p:nvPr>
            <p:ph type="dt" sz="half" idx="10"/>
          </p:nvPr>
        </p:nvSpPr>
        <p:spPr/>
        <p:txBody>
          <a:bodyPr/>
          <a:lstStyle/>
          <a:p>
            <a:fld id="{40DA1498-92C7-4E4B-8045-C9195F453964}" type="datetimeFigureOut">
              <a:rPr lang="en-US" smtClean="0"/>
              <a:t>9/21/2025</a:t>
            </a:fld>
            <a:endParaRPr lang="en-US" dirty="0"/>
          </a:p>
        </p:txBody>
      </p:sp>
      <p:sp>
        <p:nvSpPr>
          <p:cNvPr id="6" name="Footer Placeholder 5">
            <a:extLst>
              <a:ext uri="{FF2B5EF4-FFF2-40B4-BE49-F238E27FC236}">
                <a16:creationId xmlns:a16="http://schemas.microsoft.com/office/drawing/2014/main" id="{DE696EA5-2FA2-464D-982F-C53E6426A84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911B398-191B-4AB1-86ED-00D0046EACF5}"/>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A1498-92C7-4E4B-8045-C9195F453964}" type="datetimeFigureOut">
              <a:rPr lang="en-US" smtClean="0"/>
              <a:t>9/21/2025</a:t>
            </a:fld>
            <a:endParaRPr lang="en-US" dirty="0"/>
          </a:p>
        </p:txBody>
      </p:sp>
      <p:sp>
        <p:nvSpPr>
          <p:cNvPr id="5" name="Footer Placeholder 4">
            <a:extLst>
              <a:ext uri="{FF2B5EF4-FFF2-40B4-BE49-F238E27FC236}">
                <a16:creationId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en-US" smtClean="0"/>
              <a:t>‹#›</a:t>
            </a:fld>
            <a:endParaRPr lang="en-US" dirty="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00AEF-1595-4419-801B-6E36A33BB8CF}"/>
              </a:ext>
            </a:extLst>
          </p:cNvPr>
          <p:cNvSpPr>
            <a:spLocks noGrp="1"/>
          </p:cNvSpPr>
          <p:nvPr>
            <p:ph type="ctrTitle"/>
          </p:nvPr>
        </p:nvSpPr>
        <p:spPr>
          <a:xfrm>
            <a:off x="1524000" y="2240746"/>
            <a:ext cx="9144000" cy="2215991"/>
          </a:xfrm>
        </p:spPr>
        <p:txBody>
          <a:bodyPr lIns="0" tIns="0" rIns="0" bIns="0" anchor="t">
            <a:spAutoFit/>
          </a:bodyPr>
          <a:lstStyle/>
          <a:p>
            <a:r>
              <a:rPr lang="en-US" b="1" dirty="0"/>
              <a:t>Traffic Sign Classification </a:t>
            </a:r>
            <a:br>
              <a:rPr lang="en-US" b="1" dirty="0">
                <a:solidFill>
                  <a:schemeClr val="bg1"/>
                </a:solidFill>
              </a:rPr>
            </a:br>
            <a:br>
              <a:rPr lang="en-US" b="1" dirty="0">
                <a:solidFill>
                  <a:schemeClr val="bg1"/>
                </a:solidFill>
              </a:rPr>
            </a:br>
            <a:r>
              <a:rPr lang="en-US" sz="4000" b="1" dirty="0">
                <a:solidFill>
                  <a:schemeClr val="accent4"/>
                </a:solidFill>
              </a:rPr>
              <a:t>Ryan Talbot</a:t>
            </a:r>
            <a:endParaRPr lang="en-US" b="1" dirty="0">
              <a:solidFill>
                <a:schemeClr val="accent4"/>
              </a:solidFill>
            </a:endParaRPr>
          </a:p>
        </p:txBody>
      </p:sp>
      <p:sp>
        <p:nvSpPr>
          <p:cNvPr id="4" name="Diamond 3">
            <a:extLst>
              <a:ext uri="{FF2B5EF4-FFF2-40B4-BE49-F238E27FC236}">
                <a16:creationId xmlns:a16="http://schemas.microsoft.com/office/drawing/2014/main" id="{1C59176D-59A8-4C02-B448-EE01232FB3E7}"/>
              </a:ext>
              <a:ext uri="{C183D7F6-B498-43B3-948B-1728B52AA6E4}">
                <adec:decorative xmlns:adec="http://schemas.microsoft.com/office/drawing/2017/decorative" val="1"/>
              </a:ext>
            </a:extLst>
          </p:cNvPr>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iamond 4">
            <a:extLst>
              <a:ext uri="{FF2B5EF4-FFF2-40B4-BE49-F238E27FC236}">
                <a16:creationId xmlns:a16="http://schemas.microsoft.com/office/drawing/2014/main" id="{A50B1817-3C7F-41BC-8557-7A00C928EE16}"/>
              </a:ext>
              <a:ext uri="{C183D7F6-B498-43B3-948B-1728B52AA6E4}">
                <adec:decorative xmlns:adec="http://schemas.microsoft.com/office/drawing/2017/decorative" val="1"/>
              </a:ext>
            </a:extLst>
          </p:cNvPr>
          <p:cNvSpPr/>
          <p:nvPr/>
        </p:nvSpPr>
        <p:spPr>
          <a:xfrm>
            <a:off x="4325258" y="-177074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387849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281C71-4736-BB5E-333F-E5FC3047F1DD}"/>
            </a:ext>
          </a:extLst>
        </p:cNvPr>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8F32E0E7-130A-208E-28A2-A70F5E24FA90}"/>
              </a:ext>
              <a:ext uri="{C183D7F6-B498-43B3-948B-1728B52AA6E4}">
                <adec:decorative xmlns:adec="http://schemas.microsoft.com/office/drawing/2017/decorative" val="1"/>
              </a:ext>
            </a:extLst>
          </p:cNvPr>
          <p:cNvCxnSpPr>
            <a:cxnSpLocks/>
          </p:cNvCxnSpPr>
          <p:nvPr/>
        </p:nvCxnSpPr>
        <p:spPr>
          <a:xfrm>
            <a:off x="8105775" y="791796"/>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902E92FF-4C93-C71F-44D2-EB446591CAD4}"/>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t>Evaluation: Confusion Matrix &amp; Misclassifications</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4BB0CDE7-38A3-FC55-A76B-F76D3BEC2107}"/>
              </a:ext>
              <a:ext uri="{C183D7F6-B498-43B3-948B-1728B52AA6E4}">
                <adec:decorative xmlns:adec="http://schemas.microsoft.com/office/drawing/2017/decorative" val="1"/>
              </a:ext>
            </a:extLst>
          </p:cNvPr>
          <p:cNvCxnSpPr>
            <a:cxnSpLocks/>
          </p:cNvCxnSpPr>
          <p:nvPr/>
        </p:nvCxnSpPr>
        <p:spPr>
          <a:xfrm>
            <a:off x="0" y="78705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Title 1" hidden="1">
            <a:extLst>
              <a:ext uri="{FF2B5EF4-FFF2-40B4-BE49-F238E27FC236}">
                <a16:creationId xmlns:a16="http://schemas.microsoft.com/office/drawing/2014/main" id="{0699D476-8D62-8B67-F430-4F71A6AF68BC}"/>
              </a:ext>
            </a:extLst>
          </p:cNvPr>
          <p:cNvSpPr>
            <a:spLocks noGrp="1"/>
          </p:cNvSpPr>
          <p:nvPr>
            <p:ph type="title" idx="4294967295"/>
          </p:nvPr>
        </p:nvSpPr>
        <p:spPr>
          <a:xfrm>
            <a:off x="0" y="365125"/>
            <a:ext cx="10515600" cy="1325563"/>
          </a:xfrm>
        </p:spPr>
        <p:txBody>
          <a:bodyPr/>
          <a:lstStyle/>
          <a:p>
            <a:r>
              <a:rPr lang="en-US" dirty="0"/>
              <a:t>Project analysis slide 11</a:t>
            </a:r>
          </a:p>
        </p:txBody>
      </p:sp>
      <p:pic>
        <p:nvPicPr>
          <p:cNvPr id="4" name="Picture 3" descr="A collage of different signs&#10;&#10;AI-generated content may be incorrect.">
            <a:extLst>
              <a:ext uri="{FF2B5EF4-FFF2-40B4-BE49-F238E27FC236}">
                <a16:creationId xmlns:a16="http://schemas.microsoft.com/office/drawing/2014/main" id="{33684F19-28AD-1AE5-C11D-29C28ADBB7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8514" y="1354666"/>
            <a:ext cx="6243486" cy="4588933"/>
          </a:xfrm>
          <a:prstGeom prst="rect">
            <a:avLst/>
          </a:prstGeom>
        </p:spPr>
      </p:pic>
      <p:pic>
        <p:nvPicPr>
          <p:cNvPr id="6" name="Picture 5" descr="A screenshot of a graph&#10;&#10;AI-generated content may be incorrect.">
            <a:extLst>
              <a:ext uri="{FF2B5EF4-FFF2-40B4-BE49-F238E27FC236}">
                <a16:creationId xmlns:a16="http://schemas.microsoft.com/office/drawing/2014/main" id="{84E01122-5B06-47E6-6D31-B8FA8744BDB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8600" y="1389467"/>
            <a:ext cx="5415073" cy="4757674"/>
          </a:xfrm>
          <a:prstGeom prst="rect">
            <a:avLst/>
          </a:prstGeom>
        </p:spPr>
      </p:pic>
    </p:spTree>
    <p:extLst>
      <p:ext uri="{BB962C8B-B14F-4D97-AF65-F5344CB8AC3E}">
        <p14:creationId xmlns:p14="http://schemas.microsoft.com/office/powerpoint/2010/main" val="10410575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328D68-4125-70AC-54FB-82BBF4CBF9EE}"/>
            </a:ext>
          </a:extLst>
        </p:cNvPr>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58CF1DFA-B9AB-6094-FA35-D13FFF848080}"/>
              </a:ext>
              <a:ext uri="{C183D7F6-B498-43B3-948B-1728B52AA6E4}">
                <adec:decorative xmlns:adec="http://schemas.microsoft.com/office/drawing/2017/decorative" val="1"/>
              </a:ext>
            </a:extLst>
          </p:cNvPr>
          <p:cNvCxnSpPr>
            <a:cxnSpLocks/>
          </p:cNvCxnSpPr>
          <p:nvPr/>
        </p:nvCxnSpPr>
        <p:spPr>
          <a:xfrm>
            <a:off x="8105775" y="791796"/>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7552B57A-FEA9-C755-721A-E67A7BEC6CDE}"/>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t>Additional Metrics</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E24429DC-4328-AA4D-84EE-0B29E92ADB09}"/>
              </a:ext>
              <a:ext uri="{C183D7F6-B498-43B3-948B-1728B52AA6E4}">
                <adec:decorative xmlns:adec="http://schemas.microsoft.com/office/drawing/2017/decorative" val="1"/>
              </a:ext>
            </a:extLst>
          </p:cNvPr>
          <p:cNvCxnSpPr>
            <a:cxnSpLocks/>
          </p:cNvCxnSpPr>
          <p:nvPr/>
        </p:nvCxnSpPr>
        <p:spPr>
          <a:xfrm>
            <a:off x="0" y="78705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Title 1" hidden="1">
            <a:extLst>
              <a:ext uri="{FF2B5EF4-FFF2-40B4-BE49-F238E27FC236}">
                <a16:creationId xmlns:a16="http://schemas.microsoft.com/office/drawing/2014/main" id="{3EFAA708-92BA-0A87-34DE-440482723ADE}"/>
              </a:ext>
            </a:extLst>
          </p:cNvPr>
          <p:cNvSpPr>
            <a:spLocks noGrp="1"/>
          </p:cNvSpPr>
          <p:nvPr>
            <p:ph type="title" idx="4294967295"/>
          </p:nvPr>
        </p:nvSpPr>
        <p:spPr>
          <a:xfrm>
            <a:off x="0" y="365125"/>
            <a:ext cx="10515600" cy="1325563"/>
          </a:xfrm>
        </p:spPr>
        <p:txBody>
          <a:bodyPr/>
          <a:lstStyle/>
          <a:p>
            <a:r>
              <a:rPr lang="en-US" dirty="0"/>
              <a:t>Project analysis slide 11</a:t>
            </a:r>
          </a:p>
        </p:txBody>
      </p:sp>
      <p:pic>
        <p:nvPicPr>
          <p:cNvPr id="6" name="Picture 5" descr="A graph with blue and white bars&#10;&#10;AI-generated content may be incorrect.">
            <a:extLst>
              <a:ext uri="{FF2B5EF4-FFF2-40B4-BE49-F238E27FC236}">
                <a16:creationId xmlns:a16="http://schemas.microsoft.com/office/drawing/2014/main" id="{3E236903-B7CD-D953-6485-C38E6B993E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18833" y="1005295"/>
            <a:ext cx="7134808" cy="5434862"/>
          </a:xfrm>
          <a:prstGeom prst="rect">
            <a:avLst/>
          </a:prstGeom>
        </p:spPr>
      </p:pic>
    </p:spTree>
    <p:extLst>
      <p:ext uri="{BB962C8B-B14F-4D97-AF65-F5344CB8AC3E}">
        <p14:creationId xmlns:p14="http://schemas.microsoft.com/office/powerpoint/2010/main" val="1606742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C8EE8E-47E3-2526-E853-8464BE041CD8}"/>
            </a:ext>
          </a:extLst>
        </p:cNvPr>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C04CAD8E-C203-41C6-103A-EDE7A715CF2A}"/>
              </a:ext>
              <a:ext uri="{C183D7F6-B498-43B3-948B-1728B52AA6E4}">
                <adec:decorative xmlns:adec="http://schemas.microsoft.com/office/drawing/2017/decorative" val="1"/>
              </a:ext>
            </a:extLst>
          </p:cNvPr>
          <p:cNvCxnSpPr>
            <a:cxnSpLocks/>
          </p:cNvCxnSpPr>
          <p:nvPr/>
        </p:nvCxnSpPr>
        <p:spPr>
          <a:xfrm>
            <a:off x="8105775" y="791796"/>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5745D91C-07DB-DAF4-6D54-FB6E09A554D7}"/>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t>Feature Visualization</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53033C8-B905-421B-E648-4C0ADA4E28F6}"/>
              </a:ext>
              <a:ext uri="{C183D7F6-B498-43B3-948B-1728B52AA6E4}">
                <adec:decorative xmlns:adec="http://schemas.microsoft.com/office/drawing/2017/decorative" val="1"/>
              </a:ext>
            </a:extLst>
          </p:cNvPr>
          <p:cNvCxnSpPr>
            <a:cxnSpLocks/>
          </p:cNvCxnSpPr>
          <p:nvPr/>
        </p:nvCxnSpPr>
        <p:spPr>
          <a:xfrm>
            <a:off x="0" y="78705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Title 1" hidden="1">
            <a:extLst>
              <a:ext uri="{FF2B5EF4-FFF2-40B4-BE49-F238E27FC236}">
                <a16:creationId xmlns:a16="http://schemas.microsoft.com/office/drawing/2014/main" id="{640DA9C0-496B-F5AB-D1A6-474A45D623F3}"/>
              </a:ext>
            </a:extLst>
          </p:cNvPr>
          <p:cNvSpPr>
            <a:spLocks noGrp="1"/>
          </p:cNvSpPr>
          <p:nvPr>
            <p:ph type="title" idx="4294967295"/>
          </p:nvPr>
        </p:nvSpPr>
        <p:spPr>
          <a:xfrm>
            <a:off x="0" y="365125"/>
            <a:ext cx="10515600" cy="1325563"/>
          </a:xfrm>
        </p:spPr>
        <p:txBody>
          <a:bodyPr/>
          <a:lstStyle/>
          <a:p>
            <a:r>
              <a:rPr lang="en-US" dirty="0"/>
              <a:t>Project analysis slide 11</a:t>
            </a:r>
          </a:p>
        </p:txBody>
      </p:sp>
      <p:pic>
        <p:nvPicPr>
          <p:cNvPr id="4" name="Picture 3" descr="A graph with many colored dots&#10;&#10;AI-generated content may be incorrect.">
            <a:extLst>
              <a:ext uri="{FF2B5EF4-FFF2-40B4-BE49-F238E27FC236}">
                <a16:creationId xmlns:a16="http://schemas.microsoft.com/office/drawing/2014/main" id="{668B8997-41BF-B422-C4DE-DDEEAF81EE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09333" y="1168937"/>
            <a:ext cx="6301724" cy="5498563"/>
          </a:xfrm>
          <a:prstGeom prst="rect">
            <a:avLst/>
          </a:prstGeom>
        </p:spPr>
      </p:pic>
    </p:spTree>
    <p:extLst>
      <p:ext uri="{BB962C8B-B14F-4D97-AF65-F5344CB8AC3E}">
        <p14:creationId xmlns:p14="http://schemas.microsoft.com/office/powerpoint/2010/main" val="22721032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2BCAD2-1305-315A-8E86-E118AE2CF8E6}"/>
            </a:ext>
          </a:extLst>
        </p:cNvPr>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0BFC6CE7-BF1A-3054-C5BE-E6A8D933C57C}"/>
              </a:ext>
              <a:ext uri="{C183D7F6-B498-43B3-948B-1728B52AA6E4}">
                <adec:decorative xmlns:adec="http://schemas.microsoft.com/office/drawing/2017/decorative" val="1"/>
              </a:ext>
            </a:extLst>
          </p:cNvPr>
          <p:cNvCxnSpPr>
            <a:cxnSpLocks/>
          </p:cNvCxnSpPr>
          <p:nvPr/>
        </p:nvCxnSpPr>
        <p:spPr>
          <a:xfrm>
            <a:off x="8105775" y="791796"/>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6B57510E-CCB2-5502-2980-E86B5FDB728E}"/>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t>Grad-CAM Insights</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6105EFE0-6734-654B-79AB-438EA92E5F70}"/>
              </a:ext>
              <a:ext uri="{C183D7F6-B498-43B3-948B-1728B52AA6E4}">
                <adec:decorative xmlns:adec="http://schemas.microsoft.com/office/drawing/2017/decorative" val="1"/>
              </a:ext>
            </a:extLst>
          </p:cNvPr>
          <p:cNvCxnSpPr>
            <a:cxnSpLocks/>
          </p:cNvCxnSpPr>
          <p:nvPr/>
        </p:nvCxnSpPr>
        <p:spPr>
          <a:xfrm>
            <a:off x="0" y="78705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Title 1" hidden="1">
            <a:extLst>
              <a:ext uri="{FF2B5EF4-FFF2-40B4-BE49-F238E27FC236}">
                <a16:creationId xmlns:a16="http://schemas.microsoft.com/office/drawing/2014/main" id="{5AFCA064-79B7-99B0-E3A8-2682685D658E}"/>
              </a:ext>
            </a:extLst>
          </p:cNvPr>
          <p:cNvSpPr>
            <a:spLocks noGrp="1"/>
          </p:cNvSpPr>
          <p:nvPr>
            <p:ph type="title" idx="4294967295"/>
          </p:nvPr>
        </p:nvSpPr>
        <p:spPr>
          <a:xfrm>
            <a:off x="0" y="365125"/>
            <a:ext cx="10515600" cy="1325563"/>
          </a:xfrm>
        </p:spPr>
        <p:txBody>
          <a:bodyPr/>
          <a:lstStyle/>
          <a:p>
            <a:r>
              <a:rPr lang="en-US" dirty="0"/>
              <a:t>Project analysis slide 11</a:t>
            </a:r>
          </a:p>
        </p:txBody>
      </p:sp>
      <p:pic>
        <p:nvPicPr>
          <p:cNvPr id="4" name="Picture 3" descr="A screenshot of a computer generated image&#10;&#10;AI-generated content may be incorrect.">
            <a:extLst>
              <a:ext uri="{FF2B5EF4-FFF2-40B4-BE49-F238E27FC236}">
                <a16:creationId xmlns:a16="http://schemas.microsoft.com/office/drawing/2014/main" id="{E744789B-DC6E-8526-CD6C-BB1CC095BF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4022" y="1119805"/>
            <a:ext cx="9781977" cy="5547695"/>
          </a:xfrm>
          <a:prstGeom prst="rect">
            <a:avLst/>
          </a:prstGeom>
        </p:spPr>
      </p:pic>
    </p:spTree>
    <p:extLst>
      <p:ext uri="{BB962C8B-B14F-4D97-AF65-F5344CB8AC3E}">
        <p14:creationId xmlns:p14="http://schemas.microsoft.com/office/powerpoint/2010/main" val="26431039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A6AF67-5B02-CF43-B276-BFB5A41E7F48}"/>
            </a:ext>
          </a:extLst>
        </p:cNvPr>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8E4A8C5C-4BFE-3511-5DB4-BCB1CA53CA91}"/>
              </a:ext>
              <a:ext uri="{C183D7F6-B498-43B3-948B-1728B52AA6E4}">
                <adec:decorative xmlns:adec="http://schemas.microsoft.com/office/drawing/2017/decorative" val="1"/>
              </a:ext>
            </a:extLst>
          </p:cNvPr>
          <p:cNvCxnSpPr>
            <a:cxnSpLocks/>
          </p:cNvCxnSpPr>
          <p:nvPr/>
        </p:nvCxnSpPr>
        <p:spPr>
          <a:xfrm>
            <a:off x="8105775" y="791796"/>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65B3D755-1FA8-F2F2-297B-C28DAFD9DBDF}"/>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t>Latency &amp; Deployment</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6A8D4DC9-DC55-EADA-D734-9BF4C6D2DBD8}"/>
              </a:ext>
              <a:ext uri="{C183D7F6-B498-43B3-948B-1728B52AA6E4}">
                <adec:decorative xmlns:adec="http://schemas.microsoft.com/office/drawing/2017/decorative" val="1"/>
              </a:ext>
            </a:extLst>
          </p:cNvPr>
          <p:cNvCxnSpPr>
            <a:cxnSpLocks/>
          </p:cNvCxnSpPr>
          <p:nvPr/>
        </p:nvCxnSpPr>
        <p:spPr>
          <a:xfrm>
            <a:off x="0" y="78705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Title 1" hidden="1">
            <a:extLst>
              <a:ext uri="{FF2B5EF4-FFF2-40B4-BE49-F238E27FC236}">
                <a16:creationId xmlns:a16="http://schemas.microsoft.com/office/drawing/2014/main" id="{9BA81995-C55A-C487-7853-F3E54D80DB0F}"/>
              </a:ext>
            </a:extLst>
          </p:cNvPr>
          <p:cNvSpPr>
            <a:spLocks noGrp="1"/>
          </p:cNvSpPr>
          <p:nvPr>
            <p:ph type="title" idx="4294967295"/>
          </p:nvPr>
        </p:nvSpPr>
        <p:spPr>
          <a:xfrm>
            <a:off x="0" y="365125"/>
            <a:ext cx="10515600" cy="1325563"/>
          </a:xfrm>
        </p:spPr>
        <p:txBody>
          <a:bodyPr/>
          <a:lstStyle/>
          <a:p>
            <a:r>
              <a:rPr lang="en-US" dirty="0"/>
              <a:t>Project analysis slide 11</a:t>
            </a:r>
          </a:p>
        </p:txBody>
      </p:sp>
      <p:pic>
        <p:nvPicPr>
          <p:cNvPr id="4" name="Picture 3" descr="A screen shot of a computer program&#10;&#10;AI-generated content may be incorrect.">
            <a:extLst>
              <a:ext uri="{FF2B5EF4-FFF2-40B4-BE49-F238E27FC236}">
                <a16:creationId xmlns:a16="http://schemas.microsoft.com/office/drawing/2014/main" id="{2533967C-A52E-4D20-17D7-4F46FA023E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15166" y="1005295"/>
            <a:ext cx="6825803" cy="5208755"/>
          </a:xfrm>
          <a:prstGeom prst="rect">
            <a:avLst/>
          </a:prstGeom>
        </p:spPr>
      </p:pic>
    </p:spTree>
    <p:extLst>
      <p:ext uri="{BB962C8B-B14F-4D97-AF65-F5344CB8AC3E}">
        <p14:creationId xmlns:p14="http://schemas.microsoft.com/office/powerpoint/2010/main" val="42204831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53583F-D1B2-FD80-CF1A-8418BC6A50B1}"/>
            </a:ext>
          </a:extLst>
        </p:cNvPr>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FB9C558B-220A-736C-9ABF-46AF04419048}"/>
              </a:ext>
              <a:ext uri="{C183D7F6-B498-43B3-948B-1728B52AA6E4}">
                <adec:decorative xmlns:adec="http://schemas.microsoft.com/office/drawing/2017/decorative" val="1"/>
              </a:ext>
            </a:extLst>
          </p:cNvPr>
          <p:cNvCxnSpPr>
            <a:cxnSpLocks/>
          </p:cNvCxnSpPr>
          <p:nvPr/>
        </p:nvCxnSpPr>
        <p:spPr>
          <a:xfrm>
            <a:off x="8105775" y="791796"/>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76415746-6EBC-AA96-69D2-68B4653FB6B7}"/>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t>Discussion &amp; Possible Improvements</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EFD87E7B-9485-4B62-01A9-54BA5804FBF5}"/>
              </a:ext>
              <a:ext uri="{C183D7F6-B498-43B3-948B-1728B52AA6E4}">
                <adec:decorative xmlns:adec="http://schemas.microsoft.com/office/drawing/2017/decorative" val="1"/>
              </a:ext>
            </a:extLst>
          </p:cNvPr>
          <p:cNvCxnSpPr>
            <a:cxnSpLocks/>
          </p:cNvCxnSpPr>
          <p:nvPr/>
        </p:nvCxnSpPr>
        <p:spPr>
          <a:xfrm>
            <a:off x="0" y="78705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Title 1" hidden="1">
            <a:extLst>
              <a:ext uri="{FF2B5EF4-FFF2-40B4-BE49-F238E27FC236}">
                <a16:creationId xmlns:a16="http://schemas.microsoft.com/office/drawing/2014/main" id="{753BC19D-154A-041E-C5A4-4D3AB6052327}"/>
              </a:ext>
            </a:extLst>
          </p:cNvPr>
          <p:cNvSpPr>
            <a:spLocks noGrp="1"/>
          </p:cNvSpPr>
          <p:nvPr>
            <p:ph type="title" idx="4294967295"/>
          </p:nvPr>
        </p:nvSpPr>
        <p:spPr>
          <a:xfrm>
            <a:off x="0" y="365125"/>
            <a:ext cx="10515600" cy="1325563"/>
          </a:xfrm>
        </p:spPr>
        <p:txBody>
          <a:bodyPr/>
          <a:lstStyle/>
          <a:p>
            <a:r>
              <a:rPr lang="en-US" dirty="0"/>
              <a:t>Project analysis slide 11</a:t>
            </a:r>
          </a:p>
        </p:txBody>
      </p:sp>
      <p:pic>
        <p:nvPicPr>
          <p:cNvPr id="4" name="Picture 3" descr="A collection of books with text and images&#10;&#10;AI-generated content may be incorrect.">
            <a:extLst>
              <a:ext uri="{FF2B5EF4-FFF2-40B4-BE49-F238E27FC236}">
                <a16:creationId xmlns:a16="http://schemas.microsoft.com/office/drawing/2014/main" id="{26C2262F-659D-AD3E-A0CA-429D0E4D3D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3643" y="947171"/>
            <a:ext cx="9273433" cy="5910828"/>
          </a:xfrm>
          <a:prstGeom prst="rect">
            <a:avLst/>
          </a:prstGeom>
        </p:spPr>
      </p:pic>
    </p:spTree>
    <p:extLst>
      <p:ext uri="{BB962C8B-B14F-4D97-AF65-F5344CB8AC3E}">
        <p14:creationId xmlns:p14="http://schemas.microsoft.com/office/powerpoint/2010/main" val="17557090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62A21665-C64F-4BDA-B2DE-442D70605718}"/>
              </a:ext>
              <a:ext uri="{C183D7F6-B498-43B3-948B-1728B52AA6E4}">
                <adec:decorative xmlns:adec="http://schemas.microsoft.com/office/drawing/2017/decorative" val="1"/>
              </a:ext>
            </a:extLst>
          </p:cNvPr>
          <p:cNvGrpSpPr/>
          <p:nvPr/>
        </p:nvGrpSpPr>
        <p:grpSpPr>
          <a:xfrm>
            <a:off x="4325258" y="1544068"/>
            <a:ext cx="3541486" cy="3769865"/>
            <a:chOff x="4325258" y="1229517"/>
            <a:chExt cx="3541486" cy="3769865"/>
          </a:xfrm>
        </p:grpSpPr>
        <p:sp>
          <p:nvSpPr>
            <p:cNvPr id="12" name="Diamond 11">
              <a:extLst>
                <a:ext uri="{FF2B5EF4-FFF2-40B4-BE49-F238E27FC236}">
                  <a16:creationId xmlns:a16="http://schemas.microsoft.com/office/drawing/2014/main" id="{7DC8B409-5FAC-4539-B25A-26BE925A48AF}"/>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iamond 12">
              <a:extLst>
                <a:ext uri="{FF2B5EF4-FFF2-40B4-BE49-F238E27FC236}">
                  <a16:creationId xmlns:a16="http://schemas.microsoft.com/office/drawing/2014/main" id="{91498E2F-539C-46D3-AF7C-BB1DAE76B114}"/>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Title 1">
            <a:extLst>
              <a:ext uri="{FF2B5EF4-FFF2-40B4-BE49-F238E27FC236}">
                <a16:creationId xmlns:a16="http://schemas.microsoft.com/office/drawing/2014/main" id="{FA061601-468D-486D-B8EE-42BD1BE3ADCC}"/>
              </a:ext>
            </a:extLst>
          </p:cNvPr>
          <p:cNvSpPr>
            <a:spLocks noGrp="1"/>
          </p:cNvSpPr>
          <p:nvPr>
            <p:ph type="ctrTitle"/>
          </p:nvPr>
        </p:nvSpPr>
        <p:spPr>
          <a:xfrm>
            <a:off x="1524000" y="2930403"/>
            <a:ext cx="9144000" cy="997196"/>
          </a:xfrm>
        </p:spPr>
        <p:txBody>
          <a:bodyPr lIns="0" tIns="0" rIns="0" bIns="0" anchor="ctr">
            <a:spAutoFit/>
          </a:bodyPr>
          <a:lstStyle/>
          <a:p>
            <a:r>
              <a:rPr lang="en-US" sz="7200" b="1" dirty="0">
                <a:solidFill>
                  <a:schemeClr val="bg1"/>
                </a:solidFill>
              </a:rPr>
              <a:t>Conclusions</a:t>
            </a:r>
            <a:endParaRPr lang="en-US" sz="7200" dirty="0">
              <a:solidFill>
                <a:schemeClr val="accent4"/>
              </a:solidFill>
            </a:endParaRPr>
          </a:p>
        </p:txBody>
      </p:sp>
    </p:spTree>
    <p:extLst>
      <p:ext uri="{BB962C8B-B14F-4D97-AF65-F5344CB8AC3E}">
        <p14:creationId xmlns:p14="http://schemas.microsoft.com/office/powerpoint/2010/main" val="1923038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791796"/>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t>Problem Statement &amp; Importance</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78705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Title 1" hidden="1">
            <a:extLst>
              <a:ext uri="{FF2B5EF4-FFF2-40B4-BE49-F238E27FC236}">
                <a16:creationId xmlns:a16="http://schemas.microsoft.com/office/drawing/2014/main" id="{09C05F0C-382F-476A-A0D2-932E111A7F9A}"/>
              </a:ext>
            </a:extLst>
          </p:cNvPr>
          <p:cNvSpPr>
            <a:spLocks noGrp="1"/>
          </p:cNvSpPr>
          <p:nvPr>
            <p:ph type="title" idx="4294967295"/>
          </p:nvPr>
        </p:nvSpPr>
        <p:spPr>
          <a:xfrm>
            <a:off x="0" y="365125"/>
            <a:ext cx="10515600" cy="1325563"/>
          </a:xfrm>
        </p:spPr>
        <p:txBody>
          <a:bodyPr/>
          <a:lstStyle/>
          <a:p>
            <a:r>
              <a:rPr lang="en-US" dirty="0"/>
              <a:t>Project analysis slide 11</a:t>
            </a:r>
          </a:p>
        </p:txBody>
      </p:sp>
      <p:pic>
        <p:nvPicPr>
          <p:cNvPr id="5" name="Picture 4" descr="A book cover with purple flowers&#10;&#10;AI-generated content may be incorrect.">
            <a:extLst>
              <a:ext uri="{FF2B5EF4-FFF2-40B4-BE49-F238E27FC236}">
                <a16:creationId xmlns:a16="http://schemas.microsoft.com/office/drawing/2014/main" id="{3DAD1C8C-E46A-59FA-94A2-6A94590F92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84255" y="844742"/>
            <a:ext cx="4423490" cy="5822758"/>
          </a:xfrm>
          <a:prstGeom prst="rect">
            <a:avLst/>
          </a:prstGeom>
        </p:spPr>
      </p:pic>
    </p:spTree>
    <p:extLst>
      <p:ext uri="{BB962C8B-B14F-4D97-AF65-F5344CB8AC3E}">
        <p14:creationId xmlns:p14="http://schemas.microsoft.com/office/powerpoint/2010/main" val="22754783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DA5A9D-6185-79D2-3266-5367118D337C}"/>
            </a:ext>
          </a:extLst>
        </p:cNvPr>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4D6372C7-4BB8-30C2-C7EC-A6F8CF155DD7}"/>
              </a:ext>
              <a:ext uri="{C183D7F6-B498-43B3-948B-1728B52AA6E4}">
                <adec:decorative xmlns:adec="http://schemas.microsoft.com/office/drawing/2017/decorative" val="1"/>
              </a:ext>
            </a:extLst>
          </p:cNvPr>
          <p:cNvCxnSpPr>
            <a:cxnSpLocks/>
          </p:cNvCxnSpPr>
          <p:nvPr/>
        </p:nvCxnSpPr>
        <p:spPr>
          <a:xfrm>
            <a:off x="8105775" y="791796"/>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A4B21FA5-2794-C29F-DC77-146AE7C4C73F}"/>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t>Data Source &amp; Loading</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AECC3502-1A64-4945-5103-19F2BCF84F6F}"/>
              </a:ext>
              <a:ext uri="{C183D7F6-B498-43B3-948B-1728B52AA6E4}">
                <adec:decorative xmlns:adec="http://schemas.microsoft.com/office/drawing/2017/decorative" val="1"/>
              </a:ext>
            </a:extLst>
          </p:cNvPr>
          <p:cNvCxnSpPr>
            <a:cxnSpLocks/>
          </p:cNvCxnSpPr>
          <p:nvPr/>
        </p:nvCxnSpPr>
        <p:spPr>
          <a:xfrm>
            <a:off x="0" y="78705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Title 1" hidden="1">
            <a:extLst>
              <a:ext uri="{FF2B5EF4-FFF2-40B4-BE49-F238E27FC236}">
                <a16:creationId xmlns:a16="http://schemas.microsoft.com/office/drawing/2014/main" id="{A4BABF75-9663-6D58-54C6-72739E5C4A3F}"/>
              </a:ext>
            </a:extLst>
          </p:cNvPr>
          <p:cNvSpPr>
            <a:spLocks noGrp="1"/>
          </p:cNvSpPr>
          <p:nvPr>
            <p:ph type="title" idx="4294967295"/>
          </p:nvPr>
        </p:nvSpPr>
        <p:spPr>
          <a:xfrm>
            <a:off x="0" y="365125"/>
            <a:ext cx="10515600" cy="1325563"/>
          </a:xfrm>
        </p:spPr>
        <p:txBody>
          <a:bodyPr/>
          <a:lstStyle/>
          <a:p>
            <a:r>
              <a:rPr lang="en-US" dirty="0"/>
              <a:t>Project analysis slide 11</a:t>
            </a:r>
          </a:p>
        </p:txBody>
      </p:sp>
      <p:pic>
        <p:nvPicPr>
          <p:cNvPr id="4" name="Picture 3" descr="A screenshot of a computer code&#10;&#10;AI-generated content may be incorrect.">
            <a:extLst>
              <a:ext uri="{FF2B5EF4-FFF2-40B4-BE49-F238E27FC236}">
                <a16:creationId xmlns:a16="http://schemas.microsoft.com/office/drawing/2014/main" id="{5CEC02A8-6C1A-61B9-272F-1CFDFEE9DC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05319" y="995819"/>
            <a:ext cx="7107090" cy="5485411"/>
          </a:xfrm>
          <a:prstGeom prst="rect">
            <a:avLst/>
          </a:prstGeom>
        </p:spPr>
      </p:pic>
    </p:spTree>
    <p:extLst>
      <p:ext uri="{BB962C8B-B14F-4D97-AF65-F5344CB8AC3E}">
        <p14:creationId xmlns:p14="http://schemas.microsoft.com/office/powerpoint/2010/main" val="38427895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797D39-A297-6488-E648-121C48F70658}"/>
            </a:ext>
          </a:extLst>
        </p:cNvPr>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50805650-74C6-1191-D025-DA79BB85A502}"/>
              </a:ext>
              <a:ext uri="{C183D7F6-B498-43B3-948B-1728B52AA6E4}">
                <adec:decorative xmlns:adec="http://schemas.microsoft.com/office/drawing/2017/decorative" val="1"/>
              </a:ext>
            </a:extLst>
          </p:cNvPr>
          <p:cNvCxnSpPr>
            <a:cxnSpLocks/>
          </p:cNvCxnSpPr>
          <p:nvPr/>
        </p:nvCxnSpPr>
        <p:spPr>
          <a:xfrm>
            <a:off x="8105775" y="791796"/>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6A27A50C-A4EF-CD16-62F1-6D343BF80040}"/>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t>Exploratory Data Analysis</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E393DD0E-B598-C190-7EA0-832144452B71}"/>
              </a:ext>
              <a:ext uri="{C183D7F6-B498-43B3-948B-1728B52AA6E4}">
                <adec:decorative xmlns:adec="http://schemas.microsoft.com/office/drawing/2017/decorative" val="1"/>
              </a:ext>
            </a:extLst>
          </p:cNvPr>
          <p:cNvCxnSpPr>
            <a:cxnSpLocks/>
          </p:cNvCxnSpPr>
          <p:nvPr/>
        </p:nvCxnSpPr>
        <p:spPr>
          <a:xfrm>
            <a:off x="0" y="78705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Title 1" hidden="1">
            <a:extLst>
              <a:ext uri="{FF2B5EF4-FFF2-40B4-BE49-F238E27FC236}">
                <a16:creationId xmlns:a16="http://schemas.microsoft.com/office/drawing/2014/main" id="{CFE836D9-80B3-6BE8-CA66-A79F4B955EDC}"/>
              </a:ext>
            </a:extLst>
          </p:cNvPr>
          <p:cNvSpPr>
            <a:spLocks noGrp="1"/>
          </p:cNvSpPr>
          <p:nvPr>
            <p:ph type="title" idx="4294967295"/>
          </p:nvPr>
        </p:nvSpPr>
        <p:spPr>
          <a:xfrm>
            <a:off x="0" y="365125"/>
            <a:ext cx="10515600" cy="1325563"/>
          </a:xfrm>
        </p:spPr>
        <p:txBody>
          <a:bodyPr/>
          <a:lstStyle/>
          <a:p>
            <a:r>
              <a:rPr lang="en-US" dirty="0"/>
              <a:t>Project analysis slide 11</a:t>
            </a:r>
          </a:p>
        </p:txBody>
      </p:sp>
      <p:pic>
        <p:nvPicPr>
          <p:cNvPr id="4" name="Picture 3" descr="A screenshot of a graph&#10;&#10;AI-generated content may be incorrect.">
            <a:extLst>
              <a:ext uri="{FF2B5EF4-FFF2-40B4-BE49-F238E27FC236}">
                <a16:creationId xmlns:a16="http://schemas.microsoft.com/office/drawing/2014/main" id="{2287FBFB-3121-E709-7C39-EF94EBAD5D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7752" y="1005295"/>
            <a:ext cx="5635648" cy="5306808"/>
          </a:xfrm>
          <a:prstGeom prst="rect">
            <a:avLst/>
          </a:prstGeom>
        </p:spPr>
      </p:pic>
      <p:pic>
        <p:nvPicPr>
          <p:cNvPr id="6" name="Picture 5" descr="A group of blue and white bars&#10;&#10;AI-generated content may be incorrect.">
            <a:extLst>
              <a:ext uri="{FF2B5EF4-FFF2-40B4-BE49-F238E27FC236}">
                <a16:creationId xmlns:a16="http://schemas.microsoft.com/office/drawing/2014/main" id="{496518F0-3092-3B6A-BC89-681A3C5C194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8707" y="995819"/>
            <a:ext cx="5201629" cy="5643944"/>
          </a:xfrm>
          <a:prstGeom prst="rect">
            <a:avLst/>
          </a:prstGeom>
        </p:spPr>
      </p:pic>
    </p:spTree>
    <p:extLst>
      <p:ext uri="{BB962C8B-B14F-4D97-AF65-F5344CB8AC3E}">
        <p14:creationId xmlns:p14="http://schemas.microsoft.com/office/powerpoint/2010/main" val="4281218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289B59-A156-2B3F-464F-E309CA0700D4}"/>
            </a:ext>
          </a:extLst>
        </p:cNvPr>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01523F2C-918F-2B34-BD39-9F7F09B18D51}"/>
              </a:ext>
              <a:ext uri="{C183D7F6-B498-43B3-948B-1728B52AA6E4}">
                <adec:decorative xmlns:adec="http://schemas.microsoft.com/office/drawing/2017/decorative" val="1"/>
              </a:ext>
            </a:extLst>
          </p:cNvPr>
          <p:cNvCxnSpPr>
            <a:cxnSpLocks/>
          </p:cNvCxnSpPr>
          <p:nvPr/>
        </p:nvCxnSpPr>
        <p:spPr>
          <a:xfrm>
            <a:off x="8105775" y="791796"/>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1D15D73C-3991-3CDF-DC57-7FDC76199691}"/>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t>Data Augmentation &amp; Pipeline</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E874EE46-826E-54DE-7721-0A4785DAE005}"/>
              </a:ext>
              <a:ext uri="{C183D7F6-B498-43B3-948B-1728B52AA6E4}">
                <adec:decorative xmlns:adec="http://schemas.microsoft.com/office/drawing/2017/decorative" val="1"/>
              </a:ext>
            </a:extLst>
          </p:cNvPr>
          <p:cNvCxnSpPr>
            <a:cxnSpLocks/>
          </p:cNvCxnSpPr>
          <p:nvPr/>
        </p:nvCxnSpPr>
        <p:spPr>
          <a:xfrm>
            <a:off x="0" y="78705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Title 1" hidden="1">
            <a:extLst>
              <a:ext uri="{FF2B5EF4-FFF2-40B4-BE49-F238E27FC236}">
                <a16:creationId xmlns:a16="http://schemas.microsoft.com/office/drawing/2014/main" id="{C4553DB8-3BFB-1788-056F-C816DAF85B4B}"/>
              </a:ext>
            </a:extLst>
          </p:cNvPr>
          <p:cNvSpPr>
            <a:spLocks noGrp="1"/>
          </p:cNvSpPr>
          <p:nvPr>
            <p:ph type="title" idx="4294967295"/>
          </p:nvPr>
        </p:nvSpPr>
        <p:spPr>
          <a:xfrm>
            <a:off x="0" y="365125"/>
            <a:ext cx="10515600" cy="1325563"/>
          </a:xfrm>
        </p:spPr>
        <p:txBody>
          <a:bodyPr/>
          <a:lstStyle/>
          <a:p>
            <a:r>
              <a:rPr lang="en-US" dirty="0"/>
              <a:t>Project analysis slide 11</a:t>
            </a:r>
          </a:p>
        </p:txBody>
      </p:sp>
      <p:pic>
        <p:nvPicPr>
          <p:cNvPr id="4" name="Picture 3" descr="A screenshot of a computer program&#10;&#10;AI-generated content may be incorrect.">
            <a:extLst>
              <a:ext uri="{FF2B5EF4-FFF2-40B4-BE49-F238E27FC236}">
                <a16:creationId xmlns:a16="http://schemas.microsoft.com/office/drawing/2014/main" id="{C90E6C95-A484-E647-F5B2-EB8EFC762A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6694" y="898417"/>
            <a:ext cx="3710374" cy="5959583"/>
          </a:xfrm>
          <a:prstGeom prst="rect">
            <a:avLst/>
          </a:prstGeom>
        </p:spPr>
      </p:pic>
    </p:spTree>
    <p:extLst>
      <p:ext uri="{BB962C8B-B14F-4D97-AF65-F5344CB8AC3E}">
        <p14:creationId xmlns:p14="http://schemas.microsoft.com/office/powerpoint/2010/main" val="18774219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8955AE-F8D0-6059-6238-0E527038273B}"/>
            </a:ext>
          </a:extLst>
        </p:cNvPr>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821856DC-F159-3004-50A1-8DCBBCCF33BD}"/>
              </a:ext>
              <a:ext uri="{C183D7F6-B498-43B3-948B-1728B52AA6E4}">
                <adec:decorative xmlns:adec="http://schemas.microsoft.com/office/drawing/2017/decorative" val="1"/>
              </a:ext>
            </a:extLst>
          </p:cNvPr>
          <p:cNvCxnSpPr>
            <a:cxnSpLocks/>
          </p:cNvCxnSpPr>
          <p:nvPr/>
        </p:nvCxnSpPr>
        <p:spPr>
          <a:xfrm>
            <a:off x="8105775" y="791796"/>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53FB92EA-0E24-D41A-F37D-9D08295D2F97}"/>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t>Model Architectures</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B5017623-3F45-D926-CDB1-E51E62BAFD77}"/>
              </a:ext>
              <a:ext uri="{C183D7F6-B498-43B3-948B-1728B52AA6E4}">
                <adec:decorative xmlns:adec="http://schemas.microsoft.com/office/drawing/2017/decorative" val="1"/>
              </a:ext>
            </a:extLst>
          </p:cNvPr>
          <p:cNvCxnSpPr>
            <a:cxnSpLocks/>
          </p:cNvCxnSpPr>
          <p:nvPr/>
        </p:nvCxnSpPr>
        <p:spPr>
          <a:xfrm>
            <a:off x="0" y="78705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Title 1" hidden="1">
            <a:extLst>
              <a:ext uri="{FF2B5EF4-FFF2-40B4-BE49-F238E27FC236}">
                <a16:creationId xmlns:a16="http://schemas.microsoft.com/office/drawing/2014/main" id="{3780BBB9-46C4-04BD-241A-67344D35AE40}"/>
              </a:ext>
            </a:extLst>
          </p:cNvPr>
          <p:cNvSpPr>
            <a:spLocks noGrp="1"/>
          </p:cNvSpPr>
          <p:nvPr>
            <p:ph type="title" idx="4294967295"/>
          </p:nvPr>
        </p:nvSpPr>
        <p:spPr>
          <a:xfrm>
            <a:off x="0" y="365125"/>
            <a:ext cx="10515600" cy="1325563"/>
          </a:xfrm>
        </p:spPr>
        <p:txBody>
          <a:bodyPr/>
          <a:lstStyle/>
          <a:p>
            <a:r>
              <a:rPr lang="en-US" dirty="0"/>
              <a:t>Project analysis slide 11</a:t>
            </a:r>
          </a:p>
        </p:txBody>
      </p:sp>
      <p:pic>
        <p:nvPicPr>
          <p:cNvPr id="4" name="Picture 3" descr="A screenshot of a computer program&#10;&#10;AI-generated content may be incorrect.">
            <a:extLst>
              <a:ext uri="{FF2B5EF4-FFF2-40B4-BE49-F238E27FC236}">
                <a16:creationId xmlns:a16="http://schemas.microsoft.com/office/drawing/2014/main" id="{78503D29-0A29-4D6F-8563-A9F888CD85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29075" y="979579"/>
            <a:ext cx="3533849" cy="5878421"/>
          </a:xfrm>
          <a:prstGeom prst="rect">
            <a:avLst/>
          </a:prstGeom>
        </p:spPr>
      </p:pic>
    </p:spTree>
    <p:extLst>
      <p:ext uri="{BB962C8B-B14F-4D97-AF65-F5344CB8AC3E}">
        <p14:creationId xmlns:p14="http://schemas.microsoft.com/office/powerpoint/2010/main" val="26409631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3AB843-7E0E-38A8-B0B5-EBE2E593D3B0}"/>
            </a:ext>
          </a:extLst>
        </p:cNvPr>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DADEFBC3-F41E-C02E-4EDD-441F7D3FDCEF}"/>
              </a:ext>
              <a:ext uri="{C183D7F6-B498-43B3-948B-1728B52AA6E4}">
                <adec:decorative xmlns:adec="http://schemas.microsoft.com/office/drawing/2017/decorative" val="1"/>
              </a:ext>
            </a:extLst>
          </p:cNvPr>
          <p:cNvCxnSpPr>
            <a:cxnSpLocks/>
          </p:cNvCxnSpPr>
          <p:nvPr/>
        </p:nvCxnSpPr>
        <p:spPr>
          <a:xfrm>
            <a:off x="8105775" y="791796"/>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05108DD5-B5F2-357E-AC44-774F3713E69D}"/>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t>Training Setup</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66B0258C-67D9-F839-BBD2-33EA4E02492A}"/>
              </a:ext>
              <a:ext uri="{C183D7F6-B498-43B3-948B-1728B52AA6E4}">
                <adec:decorative xmlns:adec="http://schemas.microsoft.com/office/drawing/2017/decorative" val="1"/>
              </a:ext>
            </a:extLst>
          </p:cNvPr>
          <p:cNvCxnSpPr>
            <a:cxnSpLocks/>
          </p:cNvCxnSpPr>
          <p:nvPr/>
        </p:nvCxnSpPr>
        <p:spPr>
          <a:xfrm>
            <a:off x="0" y="78705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Title 1" hidden="1">
            <a:extLst>
              <a:ext uri="{FF2B5EF4-FFF2-40B4-BE49-F238E27FC236}">
                <a16:creationId xmlns:a16="http://schemas.microsoft.com/office/drawing/2014/main" id="{07070198-55DC-63CB-6540-A1A9F52166C0}"/>
              </a:ext>
            </a:extLst>
          </p:cNvPr>
          <p:cNvSpPr>
            <a:spLocks noGrp="1"/>
          </p:cNvSpPr>
          <p:nvPr>
            <p:ph type="title" idx="4294967295"/>
          </p:nvPr>
        </p:nvSpPr>
        <p:spPr>
          <a:xfrm>
            <a:off x="0" y="365125"/>
            <a:ext cx="10515600" cy="1325563"/>
          </a:xfrm>
        </p:spPr>
        <p:txBody>
          <a:bodyPr/>
          <a:lstStyle/>
          <a:p>
            <a:r>
              <a:rPr lang="en-US" dirty="0"/>
              <a:t>Project analysis slide 11</a:t>
            </a:r>
          </a:p>
        </p:txBody>
      </p:sp>
      <p:pic>
        <p:nvPicPr>
          <p:cNvPr id="6" name="Picture 5" descr="A screenshot of a computer program&#10;&#10;AI-generated content may be incorrect.">
            <a:extLst>
              <a:ext uri="{FF2B5EF4-FFF2-40B4-BE49-F238E27FC236}">
                <a16:creationId xmlns:a16="http://schemas.microsoft.com/office/drawing/2014/main" id="{F102ECCA-5F1D-647D-E635-E3AF649148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6807" y="1979534"/>
            <a:ext cx="9978385" cy="2813713"/>
          </a:xfrm>
          <a:prstGeom prst="rect">
            <a:avLst/>
          </a:prstGeom>
        </p:spPr>
      </p:pic>
    </p:spTree>
    <p:extLst>
      <p:ext uri="{BB962C8B-B14F-4D97-AF65-F5344CB8AC3E}">
        <p14:creationId xmlns:p14="http://schemas.microsoft.com/office/powerpoint/2010/main" val="34771035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6BDE20-718B-7C18-162A-DA39DB770EA6}"/>
            </a:ext>
          </a:extLst>
        </p:cNvPr>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B41F06F9-7DA0-05B8-D558-95E2E3E6D2C7}"/>
              </a:ext>
              <a:ext uri="{C183D7F6-B498-43B3-948B-1728B52AA6E4}">
                <adec:decorative xmlns:adec="http://schemas.microsoft.com/office/drawing/2017/decorative" val="1"/>
              </a:ext>
            </a:extLst>
          </p:cNvPr>
          <p:cNvCxnSpPr>
            <a:cxnSpLocks/>
          </p:cNvCxnSpPr>
          <p:nvPr/>
        </p:nvCxnSpPr>
        <p:spPr>
          <a:xfrm>
            <a:off x="8105775" y="791796"/>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63041966-4DFA-EA66-EFFE-DD63C99B7B52}"/>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t>Training Results</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99FD8B93-BB90-6415-5DDF-AAC135E6AA46}"/>
              </a:ext>
              <a:ext uri="{C183D7F6-B498-43B3-948B-1728B52AA6E4}">
                <adec:decorative xmlns:adec="http://schemas.microsoft.com/office/drawing/2017/decorative" val="1"/>
              </a:ext>
            </a:extLst>
          </p:cNvPr>
          <p:cNvCxnSpPr>
            <a:cxnSpLocks/>
          </p:cNvCxnSpPr>
          <p:nvPr/>
        </p:nvCxnSpPr>
        <p:spPr>
          <a:xfrm>
            <a:off x="0" y="78705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Title 1" hidden="1">
            <a:extLst>
              <a:ext uri="{FF2B5EF4-FFF2-40B4-BE49-F238E27FC236}">
                <a16:creationId xmlns:a16="http://schemas.microsoft.com/office/drawing/2014/main" id="{82ED871A-6813-6027-7A47-4F035E34FAA1}"/>
              </a:ext>
            </a:extLst>
          </p:cNvPr>
          <p:cNvSpPr>
            <a:spLocks noGrp="1"/>
          </p:cNvSpPr>
          <p:nvPr>
            <p:ph type="title" idx="4294967295"/>
          </p:nvPr>
        </p:nvSpPr>
        <p:spPr>
          <a:xfrm>
            <a:off x="0" y="365125"/>
            <a:ext cx="10515600" cy="1325563"/>
          </a:xfrm>
        </p:spPr>
        <p:txBody>
          <a:bodyPr/>
          <a:lstStyle/>
          <a:p>
            <a:r>
              <a:rPr lang="en-US" dirty="0"/>
              <a:t>Project analysis slide 11</a:t>
            </a:r>
          </a:p>
        </p:txBody>
      </p:sp>
      <p:pic>
        <p:nvPicPr>
          <p:cNvPr id="4" name="Picture 3" descr="A screenshot of a computer screen&#10;&#10;AI-generated content may be incorrect.">
            <a:extLst>
              <a:ext uri="{FF2B5EF4-FFF2-40B4-BE49-F238E27FC236}">
                <a16:creationId xmlns:a16="http://schemas.microsoft.com/office/drawing/2014/main" id="{05DF3B67-C0BE-D34B-51E8-2DF790CF6E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00604" y="995819"/>
            <a:ext cx="5990791" cy="5852705"/>
          </a:xfrm>
          <a:prstGeom prst="rect">
            <a:avLst/>
          </a:prstGeom>
        </p:spPr>
      </p:pic>
    </p:spTree>
    <p:extLst>
      <p:ext uri="{BB962C8B-B14F-4D97-AF65-F5344CB8AC3E}">
        <p14:creationId xmlns:p14="http://schemas.microsoft.com/office/powerpoint/2010/main" val="33986111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466311-56DC-35ED-A9A8-37A6C571B48A}"/>
            </a:ext>
          </a:extLst>
        </p:cNvPr>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0A4EA3B9-37ED-2BD6-855B-5898668ECEE9}"/>
              </a:ext>
              <a:ext uri="{C183D7F6-B498-43B3-948B-1728B52AA6E4}">
                <adec:decorative xmlns:adec="http://schemas.microsoft.com/office/drawing/2017/decorative" val="1"/>
              </a:ext>
            </a:extLst>
          </p:cNvPr>
          <p:cNvCxnSpPr>
            <a:cxnSpLocks/>
          </p:cNvCxnSpPr>
          <p:nvPr/>
        </p:nvCxnSpPr>
        <p:spPr>
          <a:xfrm>
            <a:off x="8105775" y="791796"/>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0FDF7E90-12AB-4477-F8A3-6956493CBB9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t>Evaluation: Classification Report</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D12E7D32-E7AF-9063-A09D-4C2CA782A4A2}"/>
              </a:ext>
              <a:ext uri="{C183D7F6-B498-43B3-948B-1728B52AA6E4}">
                <adec:decorative xmlns:adec="http://schemas.microsoft.com/office/drawing/2017/decorative" val="1"/>
              </a:ext>
            </a:extLst>
          </p:cNvPr>
          <p:cNvCxnSpPr>
            <a:cxnSpLocks/>
          </p:cNvCxnSpPr>
          <p:nvPr/>
        </p:nvCxnSpPr>
        <p:spPr>
          <a:xfrm>
            <a:off x="0" y="78705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Title 1" hidden="1">
            <a:extLst>
              <a:ext uri="{FF2B5EF4-FFF2-40B4-BE49-F238E27FC236}">
                <a16:creationId xmlns:a16="http://schemas.microsoft.com/office/drawing/2014/main" id="{17B03E64-DC3A-8EE8-296D-F0597E3BC2F6}"/>
              </a:ext>
            </a:extLst>
          </p:cNvPr>
          <p:cNvSpPr>
            <a:spLocks noGrp="1"/>
          </p:cNvSpPr>
          <p:nvPr>
            <p:ph type="title" idx="4294967295"/>
          </p:nvPr>
        </p:nvSpPr>
        <p:spPr>
          <a:xfrm>
            <a:off x="0" y="365125"/>
            <a:ext cx="10515600" cy="1325563"/>
          </a:xfrm>
        </p:spPr>
        <p:txBody>
          <a:bodyPr/>
          <a:lstStyle/>
          <a:p>
            <a:r>
              <a:rPr lang="en-US" dirty="0"/>
              <a:t>Project analysis slide 11</a:t>
            </a:r>
          </a:p>
        </p:txBody>
      </p:sp>
      <p:pic>
        <p:nvPicPr>
          <p:cNvPr id="4" name="Picture 3" descr="A table of numbers with a white background&#10;&#10;AI-generated content may be incorrect.">
            <a:extLst>
              <a:ext uri="{FF2B5EF4-FFF2-40B4-BE49-F238E27FC236}">
                <a16:creationId xmlns:a16="http://schemas.microsoft.com/office/drawing/2014/main" id="{69C181FD-DF59-DA11-59F6-C7A7D87723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5644" y="787058"/>
            <a:ext cx="2820711" cy="5909733"/>
          </a:xfrm>
          <a:prstGeom prst="rect">
            <a:avLst/>
          </a:prstGeom>
        </p:spPr>
      </p:pic>
    </p:spTree>
    <p:extLst>
      <p:ext uri="{BB962C8B-B14F-4D97-AF65-F5344CB8AC3E}">
        <p14:creationId xmlns:p14="http://schemas.microsoft.com/office/powerpoint/2010/main" val="775798271"/>
      </p:ext>
    </p:extLst>
  </p:cSld>
  <p:clrMapOvr>
    <a:masterClrMapping/>
  </p:clrMapOvr>
</p:sld>
</file>

<file path=ppt/theme/theme1.xml><?xml version="1.0" encoding="utf-8"?>
<a:theme xmlns:a="http://schemas.openxmlformats.org/drawingml/2006/main" name="Office Them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455520_Project analysis, from 24Slides_SL_V1.potx" id="{55E7247F-78B2-40DB-9AFE-D4DD42FA8F09}" vid="{22E2FD65-A32D-4798-AF43-CE42F250BD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1A00BBF-EEBB-4E18-B8CB-F926EAAC48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F609EDA-869E-4BE5-AE5D-B898C584B6FF}">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2FD05317-60D6-4B3A-8545-888496D1A8E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Project analysis, from 24Slides</Template>
  <TotalTime>431</TotalTime>
  <Words>1246</Words>
  <Application>Microsoft Office PowerPoint</Application>
  <PresentationFormat>Widescreen</PresentationFormat>
  <Paragraphs>81</Paragraphs>
  <Slides>16</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Century Gothic</vt:lpstr>
      <vt:lpstr>Segoe UI Light</vt:lpstr>
      <vt:lpstr>Office Theme</vt:lpstr>
      <vt:lpstr>Traffic Sign Classification   Ryan Talbot</vt:lpstr>
      <vt:lpstr>Project analysis slide 11</vt:lpstr>
      <vt:lpstr>Project analysis slide 11</vt:lpstr>
      <vt:lpstr>Project analysis slide 11</vt:lpstr>
      <vt:lpstr>Project analysis slide 11</vt:lpstr>
      <vt:lpstr>Project analysis slide 11</vt:lpstr>
      <vt:lpstr>Project analysis slide 11</vt:lpstr>
      <vt:lpstr>Project analysis slide 11</vt:lpstr>
      <vt:lpstr>Project analysis slide 11</vt:lpstr>
      <vt:lpstr>Project analysis slide 11</vt:lpstr>
      <vt:lpstr>Project analysis slide 11</vt:lpstr>
      <vt:lpstr>Project analysis slide 11</vt:lpstr>
      <vt:lpstr>Project analysis slide 11</vt:lpstr>
      <vt:lpstr>Project analysis slide 11</vt:lpstr>
      <vt:lpstr>Project analysis slide 11</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Ryan Talbot</dc:creator>
  <cp:lastModifiedBy>Ryan Talbot</cp:lastModifiedBy>
  <cp:revision>5</cp:revision>
  <dcterms:created xsi:type="dcterms:W3CDTF">2025-09-21T06:55:39Z</dcterms:created>
  <dcterms:modified xsi:type="dcterms:W3CDTF">2025-09-21T14:07:21Z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