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7" r:id="rId14"/>
    <p:sldId id="288" r:id="rId15"/>
    <p:sldId id="292" r:id="rId16"/>
    <p:sldId id="290" r:id="rId17"/>
    <p:sldId id="289" r:id="rId18"/>
    <p:sldId id="293" r:id="rId19"/>
    <p:sldId id="29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84966" autoAdjust="0"/>
  </p:normalViewPr>
  <p:slideViewPr>
    <p:cSldViewPr snapToGrid="0" showGuides="1">
      <p:cViewPr varScale="1">
        <p:scale>
          <a:sx n="82" d="100"/>
          <a:sy n="82" d="100"/>
        </p:scale>
        <p:origin x="96" y="126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“Hi everyone—thanks for joining. Today I’ll walk you through how I used unsupervised learning to create customer segments from the UCI Online Retail dataset. The problem we’re solving is that broad, one-size-fits-all marketing is inefficient; we want clear, data-driven segments so we can personalize offers, reduce wasted spend, and ultimately improve lifetime value. I’ll show the full pipeline: data gathering and cleaning, feature engineering, exploratory analysis, multiple clustering models with hyperparameter sweeps, stability checks, and final, actionable personas.”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swept k=2 to 10 and tracked the elbow curve, Silhouette, CH, and DB. We see clear diminishing returns beyond about k=4–5. The best Silhouette is at k=4 (≈0.323). DB—which we want to be small—is also lowest near k=4 in the sweep. I refit K-Means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n_init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=50 for stability. The final metrics are Silhouette 0.323, CH 1694.9, DB 0.765—a good separation/compactness trade-off. On the plots, UMAP(2) shows four intuitive regions; PCA(2) is noisier but consistent.”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8968-9718-9941-BA80-A2AF6E7C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3189F-035E-FBB7-A67B-27C6476D1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688EE-98A9-7C1B-0D2A-699423A72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also did a GMM sweep over components and covariance types and chose the BIC minimum. The winner by BIC was k=10,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BIC ≈ −1,853,777. However, when I score it for segmentation quality, the results are weak: Silhouette ≈ 0.064, CH ≈ 240, DB ≈ 2.88. The reason is that BIC optimizes likelihood, not geometric separation; the model explains density with overlapping Gaussians but doesn’t give crisp clusters. Visuals confirm this: colors are speckled and overlapping on both PCA and UMAP. So GMM is excellent for density estimation but not the best choice for segments we can act on here.”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22A84-30BB-54E4-97F2-B3E98092E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2005F-E986-2ABB-440A-068A6D26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CFED39-390F-8DB9-1416-F034EFC5E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A48DA-21A7-E2DB-E2B9-C222863BD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“Agglomerative (Ward) produced a trivial split at k=2 with a huge Silhouette, but for k≥3 it settles around 0.22–0.29, which is worse than K-Means. DBSCAN with an epsilon selected from the k-distance knee produced one big cluster plus noise—so it didn’t reveal multiple actionable groups at those parameters. HDBSCAN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min_cluster_size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=50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min_samples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=15 found two tiny clusters and a lot of noise, with Silhouette ≈ 0.008—that’s more of an anomaly detector than a broad segmentation tool in this setting. Overall, these alternatives are good checks, but K-Means (k=4) is our clearest winner.”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ED79-DFAF-CCE5-C6F0-78B0EAAC3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EB70A-49DA-1F48-4FD2-EAFBD910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1E0E4-C49E-CAA0-3611-A26566EB6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E0707-940D-0C2F-B3B6-9CC1C320D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“The population effectively splits into two substantial segments plus two tiny outliers. Cluster 0 has 1,980 customers (~46%): recent (Recency ≈ 36 days), frequent (≈7.5 invoices), high spend (Monetary ≈ £3.8k), broad variety (≈110 unique items), and large baskets. I call them ‘Engaged Multi-Item Shoppers.’ Cluster 1 has 2,355 customers (~54%): less recent (Recency ≈ 139), infrequent (≈1.6), lower spend (≈£444), less variety (≈21), and smaller baskets—these are ‘Low-Frequency Value Shoppers.’ Clusters 2–3 have 1 and 2 customers with extreme spend/basket values; I treat them as VIPs or data checks, not core personas. Country is mostly UK in both major clusters, so behavior, not geography, drives the segmentation.”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2C865-170E-F450-AAE0-2EE5C293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40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E090F-3DD5-1B49-8394-45E347082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FD986-CA6F-5305-4120-90D865112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5BBD1-D3EF-6CCA-4B3E-7FC288595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“Turning this into business impact: For Cluster 0, we run VIP perks, curated cross-sell bundles, and replenishment campaigns. For Cluster 1, we target reactivation—browse-abandon emails, threshold offers, holiday gift guides. Outliers become account-managed or flagged for data QA. Operationally, I’d export cluster labels to the CRM, run A/B tests per segment, and measure incremental uplift in conversion, AOV, and 90-day revenue. Because the pipeline is a reproducible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sklearn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transformer + model, scoring new customers is straightforward.”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86886-287D-216A-E3BE-B022D028B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2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383C-EFD6-D2E6-87F6-B94CA2EC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CBEFB-9203-2644-2F63-2389C592CB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6527C-3F76-168E-3B4B-33DCED806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“Three limitations. First, stability is only moderate; I’ll re-fit after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winsorizing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heavy tails and removing the two extreme clusters. Second, the data is a single-year window; seasonality may be under-captured. Third, features could be extended—return rate, inactivity trends, seasonal propensity, even a lightweight CLV estimate. On modeling, I’ll re-check k=3/5 with ARI and try clustering on PCA(10–20). If we deploy, we’ll also create a ‘low confidence’ label for customers near boundaries.”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52F7-EE12-22F3-FAD8-6FFA5B04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03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37F93-BD14-32CF-3C9B-5CFB52721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6F5EA-A1BC-5ABC-5B4C-FF8B1294D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B729F-386D-A530-79E4-6A1A4C851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“To recap, what problem do we solve? We discover actionable customer segments that enable personalized marketing and reduce wasted spend. What methods does our app use? An unsupervised pipeline: RFM + basket features → scikit-learn preprocessing (scale + one-hot) → model comparison across K-Means/GMM/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Agglo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/DBSCAN/HDBSCAN with Silhouette/CH/DB metrics and PCA/UMAP visuals, plus bootstrap ARI for stability. K-Means (k=4) is the chosen model, producing two major, interpretable segments with clear product fingerprints and campaign playbooks.”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C82-D335-E2D8-F404-5549ED94F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47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for listening!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“The dataset is a year of e-commerce transactions: each row is an item on an invoice with fields like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InvoiceNo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StockCode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Description, Quantity,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InvoiceDate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CustomerID, and Country. It covers Dec 2010 → Dec 2011. I load directly from OnlineRetail.xlsx using pandas. This is observational POS data—no labels—which makes it a natural candidate for unsupervised learning. The business question is: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many distinct shopper types do we have, and how should we market to each one?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“To make the data analysis-ready, I apply a few practical rules. First, I remove returns by dropping invoices that start with ‘C’. Next, I enforce validity by keeping only strictly positive Quantity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Finally, I require CustomerID so we can do customer-level analysis; anonymous lines can’t be segmented. After cleaning, I have 530,104 valid lines, and once I filter to identified customers I’m left with 397,884 lines across 4,338 customers. The time span post-cleaning is 2010-12-01 08:26 to 2011-12-09 12:50. This gives me a trustworthy base for customer-level features and clusters.”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“Because we don’t have labels like ‘VIP’ or ‘Bargain Hunter’, this is an unsupervised clustering problem. The outcome we want is a set of segments where customers inside a group are similar to each other and different from other groups. I’ll compare multiple models—K-Means, Gaussian Mixtures, Agglomerative clustering, DBSCAN, and HDBSCAN—and I’ll justify the final choice with metrics, visuals, and a stability check.”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“The app/pipeline uses scikit-learn and friends end-to-end. I build RFM + basket features, then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ColumnTransformer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that standardizes numeric variables and one-hot encodes Country. For visualization I use PCA and UMAP. For modeling I run hyperparameter sweeps: K-Means over k=2–10; GMM over components and covariance types; Agglomerative over k with Ward linkage; DBSCAN with a k-distance knee for epsilon; and HDBSCAN for variable density. I score models with Silhouette (↑ better),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Calinski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Harabasz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(↑ better), and Davies–Bouldin (↓ better), then I confirm with PCA/UMAP plots. Finally, I estimate stability using a bootstrap Adjusted Rand Index.”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transform each customer’s history into behavior features.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RecencyDays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days since last purchase;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FrequencyInvoices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counts distinct invoices;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MonetaryTotal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Quantity ×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aggregated;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ProductVariety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number of unique products;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AvgBasketQty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AvgLinesPerInvoice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summarize basket size and diversity per order; plus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AvgItemQty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modal Country. To avoid date math bugs I keep everything in datetime64 and compute recency from a normalized snapshot timestamp. Basket features are computed per invoice first, then averaged per customer so they’re stable. The result is a tidy, one-row-per-customer table ready for modeling.”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transform each customer’s history into behavior features.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RecencyDays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days since last purchase;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FrequencyInvoices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counts distinct invoices;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MonetaryTotal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Quantity ×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aggregated;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ProductVariety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number of unique products;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AvgBasketQty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AvgLinesPerInvoice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summarize basket size and diversity per order; plus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AvgUnitPrice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AvgItemQty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modal Country. To avoid date math bugs I keep everything in datetime64 and compute recency from a normalized snapshot timestamp. Basket features are computed per invoice first, then averaged per customer so they’re stable. The result is a tidy, one-row-per-customer table ready for modeling.”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“I feed these features into a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ColumnTransformer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eight numeric features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OneHotEncoder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Country. That yields a 4,338 × 45 feature matrix—8 scaled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37 dummies. This ensures all variables are on comparable scales and that categorical effects don’t break the algorithms. It also makes the pipeline reproducible for future scoring.”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“For intuition, I embed the data into 2D. PCA(2) captures about 59.6% of the variance—nice for a linear view. UMAP(2) preserves local neighborhoods and often reveals non-spherical structure that PCA might flatten. I use these embeddings to visualize how different clustering models separate the data.”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7627"/>
            <a:ext cx="9144000" cy="24929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/>
              <a:t>Customers, Not Crowds</a:t>
            </a:r>
            <a:r>
              <a:rPr lang="en-US" dirty="0"/>
              <a:t>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Clustering Behaviors for Targeted Marketing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5245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1: K-Means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graph and chart with numbers&#10;&#10;AI-generated content may be incorrect.">
            <a:extLst>
              <a:ext uri="{FF2B5EF4-FFF2-40B4-BE49-F238E27FC236}">
                <a16:creationId xmlns:a16="http://schemas.microsoft.com/office/drawing/2014/main" id="{DEC1FD11-DDA7-897E-5F18-C652E2586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350" y="837779"/>
            <a:ext cx="9778681" cy="59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B32C2-B073-B04F-6A90-966479CF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ACF6F1-EA86-9CD8-96ED-245D22A50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456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641AB4D-1F57-B193-47EE-2921DDDB068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2: GMM &amp; Why its isn’t the best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058DD4-7A2B-FC14-019D-3070EEEA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7456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962D84-299B-7A8D-E25F-83B5010BCA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52888B9F-7C3E-0256-1B01-E7F9BC4E4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53" y="966097"/>
            <a:ext cx="4810375" cy="589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5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0F000-FF9A-7218-21A8-E6B3FE3FB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A134CD-40B2-156D-15AC-95F8049EF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98745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F13553C-9F6A-EC9D-BC47-44EB6717B89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3-5: Agglomerative, DBSCAN, HDBSCAN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F123EA-C62E-22B3-0A65-E436466E5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68238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EA13F9-193F-CA62-562B-4604590091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map of the world&#10;&#10;AI-generated content may be incorrect.">
            <a:extLst>
              <a:ext uri="{FF2B5EF4-FFF2-40B4-BE49-F238E27FC236}">
                <a16:creationId xmlns:a16="http://schemas.microsoft.com/office/drawing/2014/main" id="{467BD6C2-42FD-EDB2-FFE8-04012AFC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70" y="1085071"/>
            <a:ext cx="8326012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D11F8-579A-62F7-8065-2BB3109E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F724A0-2D4D-FA9C-19AA-CE68E3223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8702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1BD6A2C-4A6D-DC4F-3CD8-CB7BE7D0A50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Segments (K-Means k=4)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C98CF6-440F-0F95-228F-D0C7AF00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70582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A37546-F30B-7476-C791-2D7708A11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1D4653-E63E-7D63-2C60-F735CA4BF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9" y="862890"/>
            <a:ext cx="10398047" cy="59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01DCB-2F5C-82D9-420C-B137195B3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DF276A-B495-91AD-C512-7F110BA8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9874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F590C9A-D215-D112-F632-31223384084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Actions, Impact, and Ops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AFF92E-21BA-8C2D-064D-C8F31D716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69874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E50EDE0-24A1-6232-E13E-FDA2AC7A88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diagram of a cluster of data&#10;&#10;AI-generated content may be incorrect.">
            <a:extLst>
              <a:ext uri="{FF2B5EF4-FFF2-40B4-BE49-F238E27FC236}">
                <a16:creationId xmlns:a16="http://schemas.microsoft.com/office/drawing/2014/main" id="{08A93F03-048F-39C3-F237-4680781AD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07" y="1081030"/>
            <a:ext cx="6626985" cy="53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955AA-1B83-2F56-2E06-E1E9B9AE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CACC9-9BDA-DD4C-9078-D9F85B5B9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4563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44179-12F2-95D4-2174-FC6CBEC75461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 &amp; Next Steps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0059F3-0540-BA59-F18A-353457D8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76444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E120D9-2E95-4050-DB9E-D438E13116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diagram of data analysis&#10;&#10;AI-generated content may be incorrect.">
            <a:extLst>
              <a:ext uri="{FF2B5EF4-FFF2-40B4-BE49-F238E27FC236}">
                <a16:creationId xmlns:a16="http://schemas.microsoft.com/office/drawing/2014/main" id="{21F2BC95-634F-185D-2EC1-8E5022AD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46" y="1260760"/>
            <a:ext cx="9261230" cy="5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26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9E42B-2033-3B7D-876D-F2D9262B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3DF7A4-134E-D48E-A10C-3C16CF2B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456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C467CA7-B13C-E3D0-DCC7-8845DDA8C9B0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Wrap-Up: Problem &amp; Approach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149C29-D1AB-1CA3-5141-EBC94BE97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" y="7456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A19791-8589-8F94-C26C-6ADDD5635C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84CDA49-0711-4CA2-41AA-CD6ED7EF7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633" y="688731"/>
            <a:ext cx="3250732" cy="597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8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401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Data &amp; Provenance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012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F1BDDDB-B8D4-1A48-D0C6-5E2AFDCF6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97" y="1293554"/>
            <a:ext cx="4596806" cy="516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104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Cleaning &amp; Scope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04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amet, consectetur adipiscing elit, sed do eiusmod tempor incididunt ut labore et dolore magna aliqua.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07A7CC-26B9-16CF-7AB6-4E11DB0D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183" y="897621"/>
            <a:ext cx="6136250" cy="516275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A7BD9F-A042-5458-C5C5-4A5D419AA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188" y="1055353"/>
            <a:ext cx="6414253" cy="48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8042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the Machine Learning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5949" y="8042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Objectives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Objectives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Schedules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BFAEB-252E-B481-0EC8-4906F33A70D1}"/>
              </a:ext>
            </a:extLst>
          </p:cNvPr>
          <p:cNvSpPr txBox="1"/>
          <p:nvPr/>
        </p:nvSpPr>
        <p:spPr>
          <a:xfrm>
            <a:off x="3774830" y="1778472"/>
            <a:ext cx="67173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K-Means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Gaussian Mixtures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Agglomerative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DBSCAN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HDBSCAN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19940" y="74563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38488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Used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4563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F0283915-6C9A-EF24-6D8C-C1E4A7E76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86" y="745635"/>
            <a:ext cx="2334427" cy="61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Engineering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2DB8CF-DE15-799D-D815-429D859A0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464"/>
            <a:ext cx="4665784" cy="6265137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468BB0F-FA48-C337-B857-4CD2A1A3E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300411"/>
            <a:ext cx="8048922" cy="194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4563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 – Distributions &amp; Correlations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0976" y="72927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 shot of a diagram&#10;&#10;AI-generated content may be incorrect.">
            <a:extLst>
              <a:ext uri="{FF2B5EF4-FFF2-40B4-BE49-F238E27FC236}">
                <a16:creationId xmlns:a16="http://schemas.microsoft.com/office/drawing/2014/main" id="{0CAB76DC-31AD-97F9-4794-780BA2C5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60" y="1268047"/>
            <a:ext cx="6774590" cy="4735300"/>
          </a:xfrm>
          <a:prstGeom prst="rect">
            <a:avLst/>
          </a:prstGeom>
        </p:spPr>
      </p:pic>
      <p:pic>
        <p:nvPicPr>
          <p:cNvPr id="9" name="Picture 8" descr="A group of blue and white bars&#10;&#10;AI-generated content may be incorrect.">
            <a:extLst>
              <a:ext uri="{FF2B5EF4-FFF2-40B4-BE49-F238E27FC236}">
                <a16:creationId xmlns:a16="http://schemas.microsoft.com/office/drawing/2014/main" id="{6E2699F7-7421-C593-3A5F-9779334A7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30" y="1391446"/>
            <a:ext cx="5227747" cy="42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2219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1408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Preprocessing Pipeline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2219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A366EF-18A8-9A9E-305F-BC914BB93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956701"/>
            <a:ext cx="6839905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7104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04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75DE7EB-F6C4-93BD-5220-3AF17F7F2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" y="1794487"/>
            <a:ext cx="16001964" cy="32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629</TotalTime>
  <Words>1982</Words>
  <Application>Microsoft Office PowerPoint</Application>
  <PresentationFormat>Widescreen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Segoe UI</vt:lpstr>
      <vt:lpstr>Segoe UI Light</vt:lpstr>
      <vt:lpstr>Office Theme</vt:lpstr>
      <vt:lpstr>Customers, Not Crowds   Clustering Behaviors for Targeted Marketing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Talbot</dc:creator>
  <cp:lastModifiedBy>Ryan Talbot</cp:lastModifiedBy>
  <cp:revision>6</cp:revision>
  <dcterms:created xsi:type="dcterms:W3CDTF">2025-09-18T07:48:43Z</dcterms:created>
  <dcterms:modified xsi:type="dcterms:W3CDTF">2025-09-18T18:18:41Z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