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71" r:id="rId6"/>
    <p:sldId id="272" r:id="rId7"/>
    <p:sldId id="266" r:id="rId8"/>
    <p:sldId id="268" r:id="rId9"/>
    <p:sldId id="267" r:id="rId10"/>
    <p:sldId id="269" r:id="rId11"/>
    <p:sldId id="273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0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5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4C4D-7820-4522-9936-B92219F104F3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0E35-1986-4C2C-B766-5284DE27A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4C4D-7820-4522-9936-B92219F104F3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0E35-1986-4C2C-B766-5284DE27AE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기반 원격</a:t>
            </a:r>
            <a:r>
              <a:rPr lang="en-US" altLang="ko-KR" dirty="0"/>
              <a:t>-</a:t>
            </a:r>
            <a:r>
              <a:rPr lang="ko-KR" altLang="en-US" dirty="0" smtClean="0"/>
              <a:t>실시간 소형 </a:t>
            </a:r>
            <a:r>
              <a:rPr lang="ko-KR" altLang="en-US" dirty="0"/>
              <a:t>방재센터 </a:t>
            </a:r>
            <a:r>
              <a:rPr lang="ko-KR" altLang="en-US" dirty="0" smtClean="0"/>
              <a:t>구축 시스템 개발 진도 보고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2019. 06. 14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정문성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7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KEM Protocol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46996"/>
              </p:ext>
            </p:extLst>
          </p:nvPr>
        </p:nvGraphicFramePr>
        <p:xfrm>
          <a:off x="3966337" y="180722"/>
          <a:ext cx="4735576" cy="559308"/>
        </p:xfrm>
        <a:graphic>
          <a:graphicData uri="http://schemas.openxmlformats.org/drawingml/2006/table">
            <a:tbl>
              <a:tblPr/>
              <a:tblGrid>
                <a:gridCol w="591947">
                  <a:extLst>
                    <a:ext uri="{9D8B030D-6E8A-4147-A177-3AD203B41FA5}">
                      <a16:colId xmlns:a16="http://schemas.microsoft.com/office/drawing/2014/main" val="4100980997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4224174222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3406047467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2005238668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4182233284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834496792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1700298677"/>
                    </a:ext>
                  </a:extLst>
                </a:gridCol>
                <a:gridCol w="591947">
                  <a:extLst>
                    <a:ext uri="{9D8B030D-6E8A-4147-A177-3AD203B41FA5}">
                      <a16:colId xmlns:a16="http://schemas.microsoft.com/office/drawing/2014/main" val="3850065579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STX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CMD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LEN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ETX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CKS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45631"/>
                  </a:ext>
                </a:extLst>
              </a:tr>
              <a:tr h="16281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F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201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98276"/>
              </p:ext>
            </p:extLst>
          </p:nvPr>
        </p:nvGraphicFramePr>
        <p:xfrm>
          <a:off x="3670173" y="829312"/>
          <a:ext cx="5327904" cy="2445258"/>
        </p:xfrm>
        <a:graphic>
          <a:graphicData uri="http://schemas.openxmlformats.org/drawingml/2006/table">
            <a:tbl>
              <a:tblPr/>
              <a:tblGrid>
                <a:gridCol w="446151">
                  <a:extLst>
                    <a:ext uri="{9D8B030D-6E8A-4147-A177-3AD203B41FA5}">
                      <a16:colId xmlns:a16="http://schemas.microsoft.com/office/drawing/2014/main" val="370384295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771469966"/>
                    </a:ext>
                  </a:extLst>
                </a:gridCol>
                <a:gridCol w="3932428">
                  <a:extLst>
                    <a:ext uri="{9D8B030D-6E8A-4147-A177-3AD203B41FA5}">
                      <a16:colId xmlns:a16="http://schemas.microsoft.com/office/drawing/2014/main" val="30302929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1117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DLE(10H) STX(02H), Protocol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시작을 나타내는 필드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50589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Command, Packet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종류와 전송 방향을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361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Length, DATA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필드의 길이를 나타는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021473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n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(n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≥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Data,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전송할 데이터를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LEN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필드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10 byte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길이의 데이터 전송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LEN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필드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DATA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필드를 사용하지 않음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74728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DLE(10H) ETX(03H), Protocol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종료를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81627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Packet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오류 검출에 사용되는 필드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0708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3149"/>
              </p:ext>
            </p:extLst>
          </p:nvPr>
        </p:nvGraphicFramePr>
        <p:xfrm>
          <a:off x="3670173" y="3363852"/>
          <a:ext cx="5327904" cy="3420618"/>
        </p:xfrm>
        <a:graphic>
          <a:graphicData uri="http://schemas.openxmlformats.org/drawingml/2006/table">
            <a:tbl>
              <a:tblPr/>
              <a:tblGrid>
                <a:gridCol w="446151">
                  <a:extLst>
                    <a:ext uri="{9D8B030D-6E8A-4147-A177-3AD203B41FA5}">
                      <a16:colId xmlns:a16="http://schemas.microsoft.com/office/drawing/2014/main" val="6753928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42800532"/>
                    </a:ext>
                  </a:extLst>
                </a:gridCol>
                <a:gridCol w="3932428">
                  <a:extLst>
                    <a:ext uri="{9D8B030D-6E8A-4147-A177-3AD203B41FA5}">
                      <a16:colId xmlns:a16="http://schemas.microsoft.com/office/drawing/2014/main" val="55765447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4433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DLE(10H) STX(02H), Protocol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시작을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18966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Command, Packet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종류와 전송 방향을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82970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Length, DATA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필드의 길이를 나타는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715480"/>
                  </a:ext>
                </a:extLst>
              </a:tr>
              <a:tr h="1382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(1 + n) byte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(n </a:t>
                      </a: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≥ </a:t>
                      </a: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0)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Data,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수신받은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Packet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에 대한 반환값을 나타내며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첫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byte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Packet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처리한 결과 상태를 나타냄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*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00H: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수신받은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Packet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정상적으로 처리함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*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10H: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수신받은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Command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 존재하지 않음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*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20H: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수신받은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Command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처리하지 못함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*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40H: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수신받은 데이터에 문제가 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*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80H: 00H, 10H, 20H, 40H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이외의 예외상황 발생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68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2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DLE(10H) ETX(03H), Protocol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종료를 나타내는 필드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99129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1 byte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명조"/>
                        </a:rPr>
                        <a:t>Packet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오류 검출에 사용되는 필드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393715"/>
                  </a:ext>
                </a:extLst>
              </a:tr>
            </a:tbl>
          </a:graphicData>
        </a:graphic>
      </p:graphicFrame>
      <p:sp>
        <p:nvSpPr>
          <p:cNvPr id="13" name="내용 개체 틀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4324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89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KEM Protocol(Cont’d)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01901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5948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0143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8807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5745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21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3767"/>
                  </a:ext>
                </a:extLst>
              </a:tr>
            </a:tbl>
          </a:graphicData>
        </a:graphic>
      </p:graphicFrame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4324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0xAB | 0x01</a:t>
            </a:r>
          </a:p>
          <a:p>
            <a:pPr lvl="1"/>
            <a:r>
              <a:rPr lang="en-US" altLang="ko-KR" dirty="0" smtClean="0"/>
              <a:t>RF Module</a:t>
            </a:r>
            <a:r>
              <a:rPr lang="ko-KR" altLang="en-US" dirty="0" smtClean="0"/>
              <a:t>에서 정의된 전송 명령어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Length(1 byte)</a:t>
            </a:r>
          </a:p>
          <a:p>
            <a:pPr lvl="1"/>
            <a:r>
              <a:rPr lang="en-US" altLang="ko-KR" dirty="0" smtClean="0"/>
              <a:t>CMD, Data, CRC </a:t>
            </a:r>
            <a:r>
              <a:rPr lang="ko-KR" altLang="en-US" dirty="0" smtClean="0"/>
              <a:t>필드의 총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0x01 ~ 0x3F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Data(n bytes)</a:t>
            </a:r>
          </a:p>
          <a:p>
            <a:pPr lvl="1"/>
            <a:r>
              <a:rPr lang="ko-KR" altLang="en-US" dirty="0"/>
              <a:t>프레임에 포함할 데이터를  넣는 필드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CRC(1 byte)</a:t>
            </a:r>
          </a:p>
          <a:p>
            <a:pPr lvl="1"/>
            <a:r>
              <a:rPr lang="en-US" altLang="ko-KR" dirty="0"/>
              <a:t>8 bit CRC check</a:t>
            </a:r>
          </a:p>
          <a:p>
            <a:pPr lvl="1"/>
            <a:r>
              <a:rPr lang="en-US" altLang="ko-KR" dirty="0"/>
              <a:t>CRC </a:t>
            </a:r>
            <a:r>
              <a:rPr lang="ko-KR" altLang="en-US" dirty="0"/>
              <a:t>검사 결과 이상이 있을 경우 프레임 재 전송 </a:t>
            </a:r>
            <a:r>
              <a:rPr lang="ko-KR" altLang="en-US" dirty="0" smtClean="0"/>
              <a:t>요청</a:t>
            </a:r>
            <a:endParaRPr lang="en-US" altLang="ko-KR" dirty="0"/>
          </a:p>
          <a:p>
            <a:pPr lvl="2"/>
            <a:r>
              <a:rPr lang="ko-KR" altLang="en-US" dirty="0" smtClean="0"/>
              <a:t>한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의 하위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비트를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set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80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KEM Protocol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835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401901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5948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0143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8807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5745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421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73767"/>
                  </a:ext>
                </a:extLst>
              </a:tr>
            </a:tbl>
          </a:graphicData>
        </a:graphic>
      </p:graphicFrame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4324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CMD(1 </a:t>
            </a:r>
            <a:r>
              <a:rPr lang="en-US" altLang="ko-KR" dirty="0"/>
              <a:t>byte)</a:t>
            </a:r>
          </a:p>
          <a:p>
            <a:pPr lvl="1"/>
            <a:r>
              <a:rPr lang="ko-KR" altLang="en-US" dirty="0"/>
              <a:t>화재 알림 명령</a:t>
            </a:r>
            <a:endParaRPr lang="en-US" altLang="ko-KR" dirty="0"/>
          </a:p>
          <a:p>
            <a:pPr lvl="2"/>
            <a:r>
              <a:rPr lang="en-US" altLang="ko-KR" dirty="0" err="1" smtClean="0"/>
              <a:t>Tx</a:t>
            </a:r>
            <a:r>
              <a:rPr lang="en-US" altLang="ko-KR" dirty="0" smtClean="0"/>
              <a:t>: 0x00</a:t>
            </a:r>
            <a:r>
              <a:rPr lang="en-US" altLang="ko-KR" dirty="0"/>
              <a:t>, 0x01, 0x02, 0x03, 0x04, </a:t>
            </a:r>
            <a:r>
              <a:rPr lang="en-US" altLang="ko-KR" dirty="0" smtClean="0"/>
              <a:t>0x05</a:t>
            </a:r>
          </a:p>
          <a:p>
            <a:pPr lvl="2"/>
            <a:r>
              <a:rPr lang="en-US" altLang="ko-KR" dirty="0" smtClean="0"/>
              <a:t>Rx: 0x80, 0x81, 0x82, 0x83, 0x84, 0x85, 0x8F</a:t>
            </a:r>
            <a:endParaRPr lang="en-US" altLang="ko-KR" dirty="0"/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수행 결과</a:t>
            </a:r>
            <a:endParaRPr lang="en-US" altLang="ko-KR" dirty="0"/>
          </a:p>
          <a:p>
            <a:pPr lvl="2"/>
            <a:r>
              <a:rPr lang="en-US" altLang="ko-KR" dirty="0" err="1" smtClean="0"/>
              <a:t>Tx</a:t>
            </a:r>
            <a:r>
              <a:rPr lang="en-US" altLang="ko-KR" dirty="0" smtClean="0"/>
              <a:t>: 0x10</a:t>
            </a:r>
            <a:r>
              <a:rPr lang="en-US" altLang="ko-KR" dirty="0"/>
              <a:t>, 0x11, </a:t>
            </a:r>
            <a:r>
              <a:rPr lang="en-US" altLang="ko-KR" dirty="0" smtClean="0"/>
              <a:t>0x12</a:t>
            </a:r>
          </a:p>
          <a:p>
            <a:pPr lvl="2"/>
            <a:r>
              <a:rPr lang="en-US" altLang="ko-KR" dirty="0" smtClean="0"/>
              <a:t>Rx: 0x90, 0x91, 0x92, 0x9F</a:t>
            </a:r>
            <a:endParaRPr lang="en-US" altLang="ko-KR" dirty="0"/>
          </a:p>
          <a:p>
            <a:pPr lvl="1"/>
            <a:r>
              <a:rPr lang="en-US" altLang="ko-KR" dirty="0"/>
              <a:t>Test </a:t>
            </a:r>
            <a:r>
              <a:rPr lang="ko-KR" altLang="en-US" dirty="0"/>
              <a:t>명령 수신</a:t>
            </a:r>
            <a:endParaRPr lang="en-US" altLang="ko-KR" dirty="0"/>
          </a:p>
          <a:p>
            <a:pPr lvl="2"/>
            <a:r>
              <a:rPr lang="en-US" altLang="ko-KR" dirty="0" err="1" smtClean="0"/>
              <a:t>Tx</a:t>
            </a:r>
            <a:r>
              <a:rPr lang="en-US" altLang="ko-KR" dirty="0" smtClean="0"/>
              <a:t>: 0x20</a:t>
            </a:r>
          </a:p>
          <a:p>
            <a:pPr lvl="2"/>
            <a:r>
              <a:rPr lang="en-US" altLang="ko-KR" dirty="0" smtClean="0"/>
              <a:t>Rx: 0xA0, 0xA1, 0xAF</a:t>
            </a:r>
            <a:endParaRPr lang="en-US" altLang="ko-KR" dirty="0"/>
          </a:p>
          <a:p>
            <a:pPr lvl="1"/>
            <a:r>
              <a:rPr lang="ko-KR" altLang="en-US" dirty="0"/>
              <a:t>데이터 전송</a:t>
            </a:r>
            <a:endParaRPr lang="en-US" altLang="ko-KR" dirty="0"/>
          </a:p>
          <a:p>
            <a:pPr lvl="2"/>
            <a:r>
              <a:rPr lang="en-US" altLang="ko-KR" dirty="0" err="1" smtClean="0"/>
              <a:t>Tx</a:t>
            </a:r>
            <a:r>
              <a:rPr lang="en-US" altLang="ko-KR" dirty="0" smtClean="0"/>
              <a:t>: 0x30</a:t>
            </a:r>
            <a:r>
              <a:rPr lang="en-US" altLang="ko-KR" dirty="0"/>
              <a:t>, 0x31, 0x32, 0x33, </a:t>
            </a:r>
            <a:r>
              <a:rPr lang="en-US" altLang="ko-KR" dirty="0" smtClean="0"/>
              <a:t>0x34</a:t>
            </a:r>
          </a:p>
          <a:p>
            <a:pPr lvl="2"/>
            <a:r>
              <a:rPr lang="en-US" altLang="ko-KR" dirty="0" smtClean="0"/>
              <a:t>Rx: 0xB0, 0xB1, 0xB2, 0xB3, 0xB4, 0xBF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5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pic>
        <p:nvPicPr>
          <p:cNvPr id="1028" name="Picture 4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68" y="1646691"/>
            <a:ext cx="8784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78" y="272669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3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34" y="2006691"/>
            <a:ext cx="109445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aspberry Pi 3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34" y="5128945"/>
            <a:ext cx="109445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aspberry Pi 3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66" y="3446691"/>
            <a:ext cx="109445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27" y="2312297"/>
            <a:ext cx="101324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martphone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07" y="4886691"/>
            <a:ext cx="108312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5373376" y="4886691"/>
            <a:ext cx="2509204" cy="383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100" dirty="0" smtClean="0"/>
              <a:t>Internet</a:t>
            </a:r>
            <a:endParaRPr lang="ko-KR" altLang="en-US" sz="1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7154165" y="5966690"/>
            <a:ext cx="2509204" cy="470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Interface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11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154165" y="2770689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Server</a:t>
            </a:r>
            <a:endParaRPr lang="ko-KR" altLang="en-US" sz="11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489280" y="2770689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Gateway</a:t>
            </a:r>
            <a:endParaRPr lang="ko-KR" altLang="en-US" sz="11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489280" y="5848945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Gateway</a:t>
            </a:r>
            <a:endParaRPr lang="ko-KR" altLang="en-US" sz="11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47347" y="5298709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Thing</a:t>
            </a:r>
            <a:endParaRPr lang="ko-KR" altLang="en-US" sz="1100" dirty="0"/>
          </a:p>
        </p:txBody>
      </p:sp>
      <p:pic>
        <p:nvPicPr>
          <p:cNvPr id="18" name="Picture 12" descr="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1" y="3446691"/>
            <a:ext cx="101324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27" y="4578709"/>
            <a:ext cx="101324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/>
          <p:cNvSpPr txBox="1">
            <a:spLocks/>
          </p:cNvSpPr>
          <p:nvPr/>
        </p:nvSpPr>
        <p:spPr>
          <a:xfrm>
            <a:off x="263601" y="4171886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Thing</a:t>
            </a:r>
            <a:endParaRPr lang="ko-KR" altLang="en-US" sz="11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47347" y="3046999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Thing</a:t>
            </a:r>
            <a:endParaRPr lang="ko-KR" altLang="en-US" sz="1100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278489" y="4188690"/>
            <a:ext cx="2509204" cy="38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100" dirty="0" smtClean="0"/>
              <a:t>Gateway</a:t>
            </a:r>
            <a:endParaRPr lang="ko-KR" altLang="en-US" sz="1100" dirty="0"/>
          </a:p>
        </p:txBody>
      </p:sp>
      <p:sp>
        <p:nvSpPr>
          <p:cNvPr id="3" name="타원 2"/>
          <p:cNvSpPr/>
          <p:nvPr/>
        </p:nvSpPr>
        <p:spPr>
          <a:xfrm>
            <a:off x="547347" y="1873229"/>
            <a:ext cx="3866278" cy="3866924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030059" y="1578106"/>
            <a:ext cx="1440000" cy="1440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030059" y="4707826"/>
            <a:ext cx="1440000" cy="144000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도형 179"/>
          <p:cNvSpPr>
            <a:spLocks/>
          </p:cNvSpPr>
          <p:nvPr/>
        </p:nvSpPr>
        <p:spPr>
          <a:xfrm rot="21120000" flipH="1" flipV="1">
            <a:off x="2560917" y="2861624"/>
            <a:ext cx="739775" cy="252730"/>
          </a:xfrm>
          <a:prstGeom prst="lightningBolt">
            <a:avLst/>
          </a:prstGeom>
          <a:solidFill>
            <a:srgbClr val="00B0F0"/>
          </a:solidFill>
          <a:ln w="1270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179"/>
          <p:cNvSpPr>
            <a:spLocks/>
          </p:cNvSpPr>
          <p:nvPr/>
        </p:nvSpPr>
        <p:spPr>
          <a:xfrm rot="18813448" flipH="1" flipV="1">
            <a:off x="2560917" y="4515229"/>
            <a:ext cx="739775" cy="252730"/>
          </a:xfrm>
          <a:prstGeom prst="lightningBolt">
            <a:avLst/>
          </a:prstGeom>
          <a:solidFill>
            <a:srgbClr val="00B0F0"/>
          </a:solidFill>
          <a:ln w="1270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179"/>
          <p:cNvSpPr>
            <a:spLocks/>
          </p:cNvSpPr>
          <p:nvPr/>
        </p:nvSpPr>
        <p:spPr>
          <a:xfrm rot="20011622" flipH="1" flipV="1">
            <a:off x="2116193" y="3673794"/>
            <a:ext cx="739775" cy="252730"/>
          </a:xfrm>
          <a:prstGeom prst="lightningBolt">
            <a:avLst/>
          </a:prstGeom>
          <a:solidFill>
            <a:srgbClr val="00B0F0"/>
          </a:solidFill>
          <a:ln w="1270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직선 화살표 연결선 6"/>
          <p:cNvCxnSpPr>
            <a:stCxn id="25" idx="5"/>
          </p:cNvCxnSpPr>
          <p:nvPr/>
        </p:nvCxnSpPr>
        <p:spPr>
          <a:xfrm>
            <a:off x="5259176" y="2807223"/>
            <a:ext cx="677771" cy="39642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6" name="도형 179"/>
          <p:cNvSpPr>
            <a:spLocks/>
          </p:cNvSpPr>
          <p:nvPr/>
        </p:nvSpPr>
        <p:spPr>
          <a:xfrm rot="860293" flipH="1" flipV="1">
            <a:off x="7412316" y="4792020"/>
            <a:ext cx="739775" cy="252730"/>
          </a:xfrm>
          <a:prstGeom prst="lightningBol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직선 화살표 연결선 38"/>
          <p:cNvCxnSpPr>
            <a:stCxn id="26" idx="7"/>
          </p:cNvCxnSpPr>
          <p:nvPr/>
        </p:nvCxnSpPr>
        <p:spPr>
          <a:xfrm flipV="1">
            <a:off x="5259176" y="4334662"/>
            <a:ext cx="662870" cy="5840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직선 화살표 연결선 41"/>
          <p:cNvCxnSpPr>
            <a:stCxn id="3" idx="6"/>
          </p:cNvCxnSpPr>
          <p:nvPr/>
        </p:nvCxnSpPr>
        <p:spPr>
          <a:xfrm>
            <a:off x="4413625" y="3806691"/>
            <a:ext cx="13521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직선 화살표 연결선 56"/>
          <p:cNvCxnSpPr>
            <a:stCxn id="1028" idx="1"/>
          </p:cNvCxnSpPr>
          <p:nvPr/>
        </p:nvCxnSpPr>
        <p:spPr>
          <a:xfrm flipH="1">
            <a:off x="7092628" y="2186691"/>
            <a:ext cx="876940" cy="84560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pic>
        <p:nvPicPr>
          <p:cNvPr id="1026" name="Picture 2" descr="rf icon 433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13" y="2219969"/>
            <a:ext cx="620243" cy="6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rne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19" y="2090854"/>
            <a:ext cx="812054" cy="8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Message Communication</a:t>
            </a:r>
            <a:endParaRPr lang="ko-KR" altLang="en-US" dirty="0"/>
          </a:p>
        </p:txBody>
      </p:sp>
      <p:pic>
        <p:nvPicPr>
          <p:cNvPr id="5" name="Picture 4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04" y="1655762"/>
            <a:ext cx="634686" cy="7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aspberry Pi 3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32" y="1690689"/>
            <a:ext cx="1080000" cy="71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7" y="1662219"/>
            <a:ext cx="1080000" cy="7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smartphone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74" y="1690690"/>
            <a:ext cx="769654" cy="76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39984" y="2709871"/>
            <a:ext cx="0" cy="38262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9507" y="2709871"/>
            <a:ext cx="0" cy="38262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59030" y="2709871"/>
            <a:ext cx="0" cy="38262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18553" y="2709871"/>
            <a:ext cx="0" cy="382627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아래쪽 화살표 12"/>
          <p:cNvSpPr/>
          <p:nvPr/>
        </p:nvSpPr>
        <p:spPr>
          <a:xfrm>
            <a:off x="8614683" y="2884178"/>
            <a:ext cx="204187" cy="35787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62412" y="6462944"/>
            <a:ext cx="708728" cy="248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100" dirty="0" smtClean="0"/>
              <a:t>Time</a:t>
            </a:r>
            <a:endParaRPr lang="ko-KR" altLang="en-US" sz="11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481099" y="2731687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Send test signal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99507" y="3062796"/>
            <a:ext cx="2559523" cy="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39984" y="3275860"/>
            <a:ext cx="2559523" cy="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39984" y="3693110"/>
            <a:ext cx="2559523" cy="0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299507" y="3915052"/>
            <a:ext cx="2559523" cy="0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859030" y="4145871"/>
            <a:ext cx="2559523" cy="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59030" y="4714042"/>
            <a:ext cx="2559523" cy="0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39984" y="5406500"/>
            <a:ext cx="2559523" cy="0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39984" y="5823750"/>
            <a:ext cx="2559523" cy="0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39984" y="4962616"/>
            <a:ext cx="2559523" cy="0"/>
          </a:xfrm>
          <a:prstGeom prst="straightConnector1">
            <a:avLst/>
          </a:prstGeom>
          <a:ln>
            <a:headEnd type="stealth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내용 개체 틀 2"/>
          <p:cNvSpPr txBox="1">
            <a:spLocks/>
          </p:cNvSpPr>
          <p:nvPr/>
        </p:nvSpPr>
        <p:spPr>
          <a:xfrm>
            <a:off x="921576" y="2938703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Request to perform test</a:t>
            </a:r>
            <a:endParaRPr lang="ko-KR" altLang="en-US" sz="1400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21576" y="3364829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Return test result</a:t>
            </a:r>
            <a:endParaRPr lang="ko-KR" altLang="en-US" sz="14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3481099" y="3583942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Save the result </a:t>
            </a:r>
            <a:endParaRPr lang="ko-KR" altLang="en-US" sz="14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-349884" y="2388600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Things</a:t>
            </a:r>
            <a:endParaRPr lang="ko-KR" altLang="en-US" sz="1400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08606" y="2388600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Gateway</a:t>
            </a:r>
            <a:endParaRPr lang="ko-KR" altLang="en-US" sz="1400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4767096" y="2388600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7325586" y="2388600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Interface</a:t>
            </a:r>
            <a:endParaRPr lang="ko-KR" altLang="en-US" sz="1400" dirty="0"/>
          </a:p>
        </p:txBody>
      </p:sp>
      <p:sp>
        <p:nvSpPr>
          <p:cNvPr id="32" name="오른쪽으로 구부러진 화살표 31"/>
          <p:cNvSpPr/>
          <p:nvPr/>
        </p:nvSpPr>
        <p:spPr>
          <a:xfrm>
            <a:off x="266688" y="3777447"/>
            <a:ext cx="380908" cy="1185169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오른쪽으로 구부러진 화살표 32"/>
          <p:cNvSpPr/>
          <p:nvPr/>
        </p:nvSpPr>
        <p:spPr>
          <a:xfrm>
            <a:off x="266688" y="2724681"/>
            <a:ext cx="380908" cy="551179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으로 구부러진 화살표 33"/>
          <p:cNvSpPr/>
          <p:nvPr/>
        </p:nvSpPr>
        <p:spPr>
          <a:xfrm>
            <a:off x="266688" y="5841506"/>
            <a:ext cx="380908" cy="69464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6040621" y="3777447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Request test result data</a:t>
            </a:r>
            <a:endParaRPr lang="ko-KR" altLang="en-US" sz="1400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4648527" y="3530222"/>
            <a:ext cx="4965990" cy="190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Return data that</a:t>
            </a:r>
            <a:br>
              <a:rPr lang="en-US" altLang="ko-KR" sz="1400" dirty="0" smtClean="0"/>
            </a:br>
            <a:r>
              <a:rPr lang="en-US" altLang="ko-KR" sz="1400" dirty="0" smtClean="0"/>
              <a:t>analyzed the test result data</a:t>
            </a:r>
            <a:endParaRPr lang="ko-KR" altLang="en-US" sz="1400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921576" y="4323424"/>
            <a:ext cx="2181802" cy="57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Notification of abnormal value detection</a:t>
            </a:r>
            <a:endParaRPr lang="ko-KR" altLang="en-US" sz="1400" dirty="0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921576" y="5071179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Request to confirm</a:t>
            </a:r>
            <a:endParaRPr lang="ko-KR" altLang="en-US" sz="1400" dirty="0"/>
          </a:p>
        </p:txBody>
      </p:sp>
      <p:pic>
        <p:nvPicPr>
          <p:cNvPr id="39" name="Picture 12" descr="Schedul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27" y="2641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Analysis 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71" y="37575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ABNORMA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8" y="4476898"/>
            <a:ext cx="42042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내용 개체 틀 2"/>
          <p:cNvSpPr txBox="1">
            <a:spLocks/>
          </p:cNvSpPr>
          <p:nvPr/>
        </p:nvSpPr>
        <p:spPr>
          <a:xfrm>
            <a:off x="921576" y="5488428"/>
            <a:ext cx="2181802" cy="3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 smtClean="0"/>
              <a:t>Return confirmation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4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it-IT" altLang="ko-KR" dirty="0" smtClean="0"/>
              <a:t>Testbed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"/>
          <a:stretch/>
        </p:blipFill>
        <p:spPr>
          <a:xfrm>
            <a:off x="1143000" y="1567961"/>
            <a:ext cx="6858000" cy="47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Chart: </a:t>
            </a:r>
            <a:br>
              <a:rPr lang="en-US" altLang="ko-KR" dirty="0" smtClean="0"/>
            </a:br>
            <a:r>
              <a:rPr lang="en-US" altLang="ko-KR" dirty="0" smtClean="0"/>
              <a:t>Thing Aspect</a:t>
            </a:r>
            <a:endParaRPr lang="ko-KR" altLang="en-US" dirty="0"/>
          </a:p>
        </p:txBody>
      </p:sp>
      <p:pic>
        <p:nvPicPr>
          <p:cNvPr id="5122" name="Picture 2" descr="https://cafefiles.pstatic.net/MjAxOTA2MDNfNjUg/MDAxNTU5NTQwNjI4NDAz.oyOsrtGl_DeoewLliYGO71DQSQU9Gy-Hct6P__XI8Gwg.TLkRo_S-r12MPCfNIXPIED0LHjRbR51UnghZ-A8pFF8g.PNG/t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28575"/>
            <a:ext cx="4448175" cy="680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Chart: Server Aspect</a:t>
            </a:r>
            <a:endParaRPr lang="ko-KR" altLang="en-US" dirty="0"/>
          </a:p>
        </p:txBody>
      </p:sp>
      <p:pic>
        <p:nvPicPr>
          <p:cNvPr id="4098" name="Picture 2" descr="https://cafefiles.pstatic.net/MjAxOTA1MzFfMTg1/MDAxNTU5Mjg2MzQ0NTEx.IYW7hff8CmWfi2ZaoSCsvU8K1O5nvgzrLv8us9JNq0Eg.fdvjWf2aDF49gxvUxlutCljC8rAYnx5MvjMV1JPMpDEg.PNG/gatew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" y="1906586"/>
            <a:ext cx="8877321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Tables In Database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0253"/>
              </p:ext>
            </p:extLst>
          </p:nvPr>
        </p:nvGraphicFramePr>
        <p:xfrm>
          <a:off x="138108" y="1586230"/>
          <a:ext cx="43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901309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619371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gateway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gMacAddr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char(12)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numOfThings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1508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5354"/>
              </p:ext>
            </p:extLst>
          </p:nvPr>
        </p:nvGraphicFramePr>
        <p:xfrm>
          <a:off x="4572000" y="3473452"/>
          <a:ext cx="43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901309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619371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thingMacAddr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char(12)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1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081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9444"/>
              </p:ext>
            </p:extLst>
          </p:nvPr>
        </p:nvGraphicFramePr>
        <p:xfrm>
          <a:off x="4572000" y="1586230"/>
          <a:ext cx="43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901309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619371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tMacAddr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char(12)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gatewayMacAddr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char(12)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1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testTime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0817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21236"/>
              </p:ext>
            </p:extLst>
          </p:nvPr>
        </p:nvGraphicFramePr>
        <p:xfrm>
          <a:off x="138108" y="3478532"/>
          <a:ext cx="4320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901309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61937107"/>
                    </a:ext>
                  </a:extLst>
                </a:gridCol>
              </a:tblGrid>
              <a:tr h="3581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thingMacAddr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char(12)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1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char(40)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08174"/>
                  </a:ext>
                </a:extLst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>
            <a:off x="4243205" y="2142490"/>
            <a:ext cx="543698" cy="432486"/>
          </a:xfrm>
          <a:prstGeom prst="bentConnector3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625016" y="2142490"/>
            <a:ext cx="40777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5878" y="2142490"/>
            <a:ext cx="0" cy="22935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312150" y="4429726"/>
            <a:ext cx="720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515054" y="3289283"/>
            <a:ext cx="45177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15054" y="3289283"/>
            <a:ext cx="0" cy="11467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804058" y="4429726"/>
            <a:ext cx="7206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2" y="0"/>
            <a:ext cx="6733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0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App. UI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556718" y="1690688"/>
            <a:ext cx="2015866" cy="3486151"/>
            <a:chOff x="628650" y="1825625"/>
            <a:chExt cx="2015866" cy="3486151"/>
          </a:xfrm>
        </p:grpSpPr>
        <p:pic>
          <p:nvPicPr>
            <p:cNvPr id="6" name="Picture 2" descr="ê°¤ë­ì s7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0" r="30760"/>
            <a:stretch/>
          </p:blipFill>
          <p:spPr bwMode="auto">
            <a:xfrm>
              <a:off x="628650" y="1825625"/>
              <a:ext cx="2015866" cy="3486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861533" y="2227992"/>
              <a:ext cx="1548000" cy="27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528101" y="1690687"/>
            <a:ext cx="2015866" cy="3486151"/>
            <a:chOff x="628650" y="1825625"/>
            <a:chExt cx="2015866" cy="3486151"/>
          </a:xfrm>
        </p:grpSpPr>
        <p:pic>
          <p:nvPicPr>
            <p:cNvPr id="9" name="Picture 2" descr="ê°¤ë­ì s7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0" r="30760"/>
            <a:stretch/>
          </p:blipFill>
          <p:spPr bwMode="auto">
            <a:xfrm>
              <a:off x="628650" y="1825625"/>
              <a:ext cx="2015866" cy="3486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861533" y="2227992"/>
              <a:ext cx="1548000" cy="27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39053" y="2139219"/>
            <a:ext cx="146514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/>
              <a:t>107</a:t>
            </a:r>
            <a:r>
              <a:rPr lang="ko-KR" altLang="en-US" sz="1200" b="1" dirty="0" smtClean="0"/>
              <a:t>호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6948" y="2146018"/>
            <a:ext cx="19204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/>
              <a:t>Log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41934" y="2462385"/>
            <a:ext cx="1584000" cy="261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 데이터를 성공적으로 수신하였습니다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4741934" y="2724150"/>
            <a:ext cx="1584000" cy="261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1</a:t>
            </a:r>
            <a:r>
              <a:rPr lang="ko-KR" altLang="en-US" sz="800" dirty="0" smtClean="0"/>
              <a:t>층 동문 데이터를 성공적으로 수신하였습니다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4741934" y="2985915"/>
            <a:ext cx="1584000" cy="261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 서문 데이터를 성공적으로 수신하였습니다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  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741934" y="3247680"/>
            <a:ext cx="1584000" cy="2617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 중앙과의 연결이 끊어졌습니다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741934" y="3509445"/>
            <a:ext cx="1584000" cy="261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층 복도 데이터를 성공적으로 수신하였습니다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4741934" y="3771210"/>
            <a:ext cx="1584000" cy="2617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층 중앙과의 연결이 끊어졌습니다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4741934" y="4032975"/>
            <a:ext cx="1584000" cy="261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800" dirty="0" err="1" smtClean="0"/>
              <a:t>한국빌딩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층으로부터 </a:t>
            </a:r>
            <a:r>
              <a:rPr lang="ko-KR" altLang="en-US" sz="800" dirty="0" err="1" smtClean="0"/>
              <a:t>이상값이</a:t>
            </a:r>
            <a:r>
              <a:rPr lang="ko-KR" altLang="en-US" sz="800" dirty="0" smtClean="0"/>
              <a:t> 탐지되었습니다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96" y="2602136"/>
            <a:ext cx="1277504" cy="6454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79" y="3384101"/>
            <a:ext cx="1271621" cy="648874"/>
          </a:xfrm>
          <a:prstGeom prst="rect">
            <a:avLst/>
          </a:prstGeom>
        </p:spPr>
      </p:pic>
      <p:sp>
        <p:nvSpPr>
          <p:cNvPr id="22" name="내용 개체 틀 3"/>
          <p:cNvSpPr>
            <a:spLocks noGrp="1"/>
          </p:cNvSpPr>
          <p:nvPr>
            <p:ph idx="1"/>
          </p:nvPr>
        </p:nvSpPr>
        <p:spPr>
          <a:xfrm>
            <a:off x="628650" y="5277583"/>
            <a:ext cx="7886700" cy="89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/>
              <a:t>Features</a:t>
            </a:r>
          </a:p>
          <a:p>
            <a:r>
              <a:rPr lang="en-US" altLang="ko-KR" dirty="0" smtClean="0"/>
              <a:t>Send test signal to things</a:t>
            </a:r>
          </a:p>
          <a:p>
            <a:r>
              <a:rPr lang="en-US" altLang="ko-KR" dirty="0" smtClean="0"/>
              <a:t>Check </a:t>
            </a:r>
            <a:r>
              <a:rPr lang="en-US" altLang="ko-KR" dirty="0" err="1" smtClean="0"/>
              <a:t>datas</a:t>
            </a:r>
            <a:r>
              <a:rPr lang="en-US" altLang="ko-KR" dirty="0" smtClean="0"/>
              <a:t> and logs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1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</TotalTime>
  <Words>578</Words>
  <Application>Microsoft Office PowerPoint</Application>
  <PresentationFormat>화면 슬라이드 쇼(4:3)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함초롬바탕</vt:lpstr>
      <vt:lpstr>휴먼명조</vt:lpstr>
      <vt:lpstr>Arial</vt:lpstr>
      <vt:lpstr>Calibri</vt:lpstr>
      <vt:lpstr>Times New Roman</vt:lpstr>
      <vt:lpstr>Office 테마</vt:lpstr>
      <vt:lpstr>IoT 기반 원격-실시간 소형 방재센터 구축 시스템 개발 진도 보고</vt:lpstr>
      <vt:lpstr>Architecture of IoT</vt:lpstr>
      <vt:lpstr>Message Communication</vt:lpstr>
      <vt:lpstr>Testbed</vt:lpstr>
      <vt:lpstr>Flow Chart:  Thing Aspect</vt:lpstr>
      <vt:lpstr>Flow Chart: Server Aspect</vt:lpstr>
      <vt:lpstr>Tables In Database</vt:lpstr>
      <vt:lpstr>PowerPoint 프레젠테이션</vt:lpstr>
      <vt:lpstr>App. UI</vt:lpstr>
      <vt:lpstr>KEM Protocol</vt:lpstr>
      <vt:lpstr>KEM Protocol(Cont’d)</vt:lpstr>
      <vt:lpstr>KEM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기반 원격-실시간 소형 방재센터 구축 시스템 개발</dc:title>
  <dc:creator>Windows 사용자</dc:creator>
  <cp:lastModifiedBy>Windows 사용자</cp:lastModifiedBy>
  <cp:revision>42</cp:revision>
  <dcterms:created xsi:type="dcterms:W3CDTF">2018-08-05T01:19:00Z</dcterms:created>
  <dcterms:modified xsi:type="dcterms:W3CDTF">2019-06-14T07:52:04Z</dcterms:modified>
</cp:coreProperties>
</file>