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65" r:id="rId4"/>
    <p:sldId id="269" r:id="rId5"/>
    <p:sldId id="270" r:id="rId6"/>
    <p:sldId id="271" r:id="rId7"/>
    <p:sldId id="262" r:id="rId8"/>
    <p:sldId id="261" r:id="rId9"/>
    <p:sldId id="263" r:id="rId10"/>
    <p:sldId id="273" r:id="rId11"/>
    <p:sldId id="268" r:id="rId12"/>
    <p:sldId id="272" r:id="rId13"/>
    <p:sldId id="274" r:id="rId14"/>
    <p:sldId id="276" r:id="rId15"/>
    <p:sldId id="289" r:id="rId16"/>
    <p:sldId id="277" r:id="rId17"/>
    <p:sldId id="278" r:id="rId18"/>
    <p:sldId id="279" r:id="rId19"/>
    <p:sldId id="280" r:id="rId20"/>
    <p:sldId id="281" r:id="rId21"/>
    <p:sldId id="291" r:id="rId22"/>
    <p:sldId id="282" r:id="rId23"/>
    <p:sldId id="283" r:id="rId24"/>
    <p:sldId id="284" r:id="rId25"/>
    <p:sldId id="29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A838C46-5EA7-4460-8CE0-37FABBACBA27}">
          <p14:sldIdLst>
            <p14:sldId id="256"/>
          </p14:sldIdLst>
        </p14:section>
        <p14:section name="Structure" id="{2D77F909-2049-461A-A36C-F2B09BACA88C}">
          <p14:sldIdLst>
            <p14:sldId id="259"/>
            <p14:sldId id="265"/>
            <p14:sldId id="269"/>
            <p14:sldId id="270"/>
            <p14:sldId id="271"/>
          </p14:sldIdLst>
        </p14:section>
        <p14:section name="Class" id="{FB51981C-F81A-4485-AA42-87B57AFD9DD4}">
          <p14:sldIdLst>
            <p14:sldId id="262"/>
            <p14:sldId id="261"/>
            <p14:sldId id="263"/>
            <p14:sldId id="273"/>
            <p14:sldId id="268"/>
            <p14:sldId id="272"/>
            <p14:sldId id="274"/>
            <p14:sldId id="276"/>
            <p14:sldId id="289"/>
            <p14:sldId id="277"/>
            <p14:sldId id="278"/>
            <p14:sldId id="279"/>
            <p14:sldId id="280"/>
            <p14:sldId id="281"/>
            <p14:sldId id="291"/>
            <p14:sldId id="282"/>
            <p14:sldId id="283"/>
            <p14:sldId id="284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41" autoAdjust="0"/>
  </p:normalViewPr>
  <p:slideViewPr>
    <p:cSldViewPr snapToGrid="0">
      <p:cViewPr>
        <p:scale>
          <a:sx n="75" d="100"/>
          <a:sy n="75" d="100"/>
        </p:scale>
        <p:origin x="189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3BC86-CAC2-4571-8410-29226911B367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22A18-F1EC-4521-BC8C-C8D5B06C3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4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22A18-F1EC-4521-BC8C-C8D5B06C3DB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025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525A-5FC0-4A53-88DA-DF2CD2E22CBB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1A49-8844-4775-8D59-8A7E83E1A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1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525A-5FC0-4A53-88DA-DF2CD2E22CBB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1A49-8844-4775-8D59-8A7E83E1A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5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525A-5FC0-4A53-88DA-DF2CD2E22CBB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1A49-8844-4775-8D59-8A7E83E1A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376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525A-5FC0-4A53-88DA-DF2CD2E22CBB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1A49-8844-4775-8D59-8A7E83E1A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55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525A-5FC0-4A53-88DA-DF2CD2E22CBB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1A49-8844-4775-8D59-8A7E83E1A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48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 baseline="0">
                <a:latin typeface="+mn-lt"/>
                <a:ea typeface="맑은 고딕" panose="020B0503020000020004" pitchFamily="50" charset="-127"/>
              </a:defRPr>
            </a:lvl1pPr>
            <a:lvl2pPr latinLnBrk="0">
              <a:defRPr baseline="0">
                <a:latin typeface="+mn-lt"/>
                <a:ea typeface="맑은 고딕" panose="020B0503020000020004" pitchFamily="50" charset="-127"/>
              </a:defRPr>
            </a:lvl2pPr>
            <a:lvl3pPr latinLnBrk="0">
              <a:defRPr baseline="0">
                <a:latin typeface="+mn-lt"/>
                <a:ea typeface="맑은 고딕" panose="020B0503020000020004" pitchFamily="50" charset="-127"/>
              </a:defRPr>
            </a:lvl3pPr>
            <a:lvl4pPr latinLnBrk="0">
              <a:defRPr baseline="0">
                <a:latin typeface="+mn-lt"/>
                <a:ea typeface="맑은 고딕" panose="020B0503020000020004" pitchFamily="50" charset="-127"/>
              </a:defRPr>
            </a:lvl4pPr>
            <a:lvl5pPr latinLnBrk="0">
              <a:defRPr baseline="0">
                <a:latin typeface="+mn-lt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4E8A525A-5FC0-4A53-88DA-DF2CD2E22CBB}" type="datetimeFigureOut">
              <a:rPr lang="ko-KR" altLang="en-US" smtClean="0"/>
              <a:pPr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F29B1A49-8844-4775-8D59-8A7E83E1A2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7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 latinLnBrk="0">
              <a:buNone/>
              <a:defRPr sz="1400"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  <a:lvl2pPr latinLnBrk="0"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2pPr>
            <a:lvl3pPr latinLnBrk="0"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3pPr>
            <a:lvl4pPr latinLnBrk="0"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4pPr>
            <a:lvl5pPr latinLnBrk="0"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4E8A525A-5FC0-4A53-88DA-DF2CD2E22CBB}" type="datetimeFigureOut">
              <a:rPr lang="ko-KR" altLang="en-US" smtClean="0"/>
              <a:pPr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F29B1A49-8844-4775-8D59-8A7E83E1A2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4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sz="1200"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  <a:lvl2pPr latinLnBrk="0">
              <a:defRPr sz="1400"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2pPr>
            <a:lvl3pPr latinLnBrk="0">
              <a:defRPr sz="1200"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3pPr>
            <a:lvl4pPr latinLnBrk="0">
              <a:defRPr sz="1100"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4pPr>
            <a:lvl5pPr latinLnBrk="0">
              <a:defRPr sz="1100"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8682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525A-5FC0-4A53-88DA-DF2CD2E22CBB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1A49-8844-4775-8D59-8A7E83E1A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0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525A-5FC0-4A53-88DA-DF2CD2E22CBB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1A49-8844-4775-8D59-8A7E83E1A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67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525A-5FC0-4A53-88DA-DF2CD2E22CBB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1A49-8844-4775-8D59-8A7E83E1A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53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525A-5FC0-4A53-88DA-DF2CD2E22CBB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1A49-8844-4775-8D59-8A7E83E1A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65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525A-5FC0-4A53-88DA-DF2CD2E22CBB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1A49-8844-4775-8D59-8A7E83E1A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76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A525A-5FC0-4A53-88DA-DF2CD2E22CBB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B1A49-8844-4775-8D59-8A7E83E1A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4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Bitcoin Wallet </a:t>
            </a:r>
            <a:r>
              <a:rPr lang="ko-KR" altLang="en-US" smtClean="0"/>
              <a:t>분석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Ryan M. </a:t>
            </a:r>
            <a:r>
              <a:rPr lang="en-US" altLang="ko-KR" err="1" smtClean="0"/>
              <a:t>Jeong</a:t>
            </a:r>
            <a:endParaRPr lang="en-US" altLang="ko-KR" smtClean="0"/>
          </a:p>
          <a:p>
            <a:r>
              <a:rPr lang="en-US" altLang="ko-KR" smtClean="0"/>
              <a:t>July </a:t>
            </a:r>
            <a:r>
              <a:rPr lang="en-US" altLang="ko-KR" smtClean="0"/>
              <a:t>18 </a:t>
            </a:r>
            <a:r>
              <a:rPr lang="en-US" altLang="ko-KR" smtClean="0"/>
              <a:t>2019</a:t>
            </a:r>
          </a:p>
          <a:p>
            <a:endParaRPr lang="en-US" altLang="ko-KR"/>
          </a:p>
          <a:p>
            <a:r>
              <a:rPr lang="en-US" altLang="ko-KR" smtClean="0"/>
              <a:t>ryan.m.jeong@hotmail.com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23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Classes(5</a:t>
            </a:r>
            <a:r>
              <a:rPr lang="en-US" altLang="ko-KR"/>
              <a:t>/21)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CWalletKey</a:t>
            </a:r>
          </a:p>
          <a:p>
            <a:pPr lvl="1"/>
            <a:r>
              <a:rPr lang="en-US" altLang="ko-KR"/>
              <a:t>Private key that includes an expiration date in case it never gets </a:t>
            </a:r>
            <a:r>
              <a:rPr lang="en-US" altLang="ko-KR"/>
              <a:t>used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CWalletScanState</a:t>
            </a:r>
          </a:p>
          <a:p>
            <a:endParaRPr lang="en-US" altLang="ko-KR" smtClean="0"/>
          </a:p>
          <a:p>
            <a:r>
              <a:rPr lang="en-US" altLang="ko-KR"/>
              <a:t>interfaces::PendingWalletTx</a:t>
            </a:r>
          </a:p>
          <a:p>
            <a:pPr lvl="1"/>
            <a:r>
              <a:rPr lang="en-US" altLang="ko-KR"/>
              <a:t>Tracking object returned by CreateTransaction and passed to CommitTransaction.</a:t>
            </a:r>
          </a:p>
          <a:p>
            <a:endParaRPr lang="en-US" altLang="ko-KR" smtClean="0"/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09613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714" y="3403204"/>
            <a:ext cx="1371600" cy="1028700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interfaces::</a:t>
            </a:r>
            <a:r>
              <a:rPr lang="en-US" altLang="ko-KR"/>
              <a:t>Wallet </a:t>
            </a:r>
            <a:endParaRPr lang="en-US" altLang="ko-KR" smtClean="0"/>
          </a:p>
          <a:p>
            <a:pPr lvl="1"/>
            <a:r>
              <a:rPr lang="en-US" altLang="ko-KR" smtClean="0"/>
              <a:t>Interface </a:t>
            </a:r>
            <a:r>
              <a:rPr lang="en-US" altLang="ko-KR"/>
              <a:t>for accessing a wallet.</a:t>
            </a:r>
          </a:p>
          <a:p>
            <a:endParaRPr lang="en-US" altLang="ko-KR" smtClean="0"/>
          </a:p>
          <a:p>
            <a:r>
              <a:rPr lang="en-US" altLang="ko-KR"/>
              <a:t>OpenWalletActivity</a:t>
            </a:r>
          </a:p>
          <a:p>
            <a:pPr lvl="1"/>
            <a:r>
              <a:rPr lang="en-US" altLang="ko-KR"/>
              <a:t>Inheritance diagram</a:t>
            </a:r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en-US" altLang="ko-KR"/>
              <a:t>Collaboration diagram</a:t>
            </a:r>
          </a:p>
          <a:p>
            <a:pPr lvl="1"/>
            <a:endParaRPr lang="en-US" altLang="ko-KR" smtClean="0"/>
          </a:p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Classes(7</a:t>
            </a:r>
            <a:r>
              <a:rPr lang="en-US" altLang="ko-KR"/>
              <a:t>/21)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314" y="3961514"/>
            <a:ext cx="47720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4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2" y="4283075"/>
            <a:ext cx="4752975" cy="20288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Classes(8/21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WalletController</a:t>
            </a:r>
          </a:p>
          <a:p>
            <a:pPr lvl="1"/>
            <a:r>
              <a:rPr lang="en-US" altLang="ko-KR"/>
              <a:t>Controller between interfaces::Node, WalletModel instances and the </a:t>
            </a:r>
            <a:r>
              <a:rPr lang="en-US" altLang="ko-KR"/>
              <a:t>GUI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/>
              <a:t>Inheritance diagram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Collaboration diagram</a:t>
            </a:r>
          </a:p>
          <a:p>
            <a:pPr lvl="1"/>
            <a:endParaRPr lang="en-US" altLang="ko-KR" smtClean="0"/>
          </a:p>
          <a:p>
            <a:pPr lvl="1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167" y="2938462"/>
            <a:ext cx="11525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3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08" y="3712194"/>
            <a:ext cx="10815992" cy="31881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Classes(9</a:t>
            </a:r>
            <a:r>
              <a:rPr lang="en-US" altLang="ko-KR"/>
              <a:t>/21)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WalletModel</a:t>
            </a:r>
          </a:p>
          <a:p>
            <a:pPr lvl="1"/>
            <a:r>
              <a:rPr lang="en-US" altLang="ko-KR"/>
              <a:t>Interface to Bitcoin wallet from Qt view </a:t>
            </a:r>
            <a:r>
              <a:rPr lang="en-US" altLang="ko-KR"/>
              <a:t>code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/>
              <a:t>Inheritance diagram</a:t>
            </a:r>
          </a:p>
          <a:p>
            <a:pPr marL="457200" lvl="1" indent="0">
              <a:buNone/>
            </a:pPr>
            <a:endParaRPr lang="en-US" altLang="ko-KR"/>
          </a:p>
          <a:p>
            <a:pPr lvl="1"/>
            <a:r>
              <a:rPr lang="en-US" altLang="ko-KR"/>
              <a:t>Collaboration diagram</a:t>
            </a:r>
          </a:p>
          <a:p>
            <a:pPr lvl="1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925" y="2669755"/>
            <a:ext cx="9810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566" y="0"/>
            <a:ext cx="8529468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Classes(10</a:t>
            </a:r>
            <a:r>
              <a:rPr lang="en-US" altLang="ko-KR"/>
              <a:t>/21)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WalletView</a:t>
            </a:r>
          </a:p>
          <a:p>
            <a:pPr lvl="1"/>
            <a:r>
              <a:rPr lang="en-US" altLang="ko-KR"/>
              <a:t>Inheritance diagram</a:t>
            </a:r>
          </a:p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en-US" altLang="ko-KR" smtClean="0"/>
              <a:t>Collaboration </a:t>
            </a:r>
            <a:r>
              <a:rPr lang="en-US" altLang="ko-KR"/>
              <a:t>diagram</a:t>
            </a:r>
          </a:p>
          <a:p>
            <a:pPr lvl="1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367" y="2707787"/>
            <a:ext cx="12382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Classes(11</a:t>
            </a:r>
            <a:r>
              <a:rPr lang="en-US" altLang="ko-KR"/>
              <a:t>/21)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CWallet(Cont’d)</a:t>
            </a:r>
          </a:p>
          <a:p>
            <a:pPr lvl="1"/>
            <a:r>
              <a:rPr lang="en-US" altLang="ko-KR"/>
              <a:t>A CWallet is an extension of a keystore, which also maintains a set of transactions and balances, and provides the ability to create </a:t>
            </a:r>
            <a:r>
              <a:rPr lang="en-US" altLang="ko-KR"/>
              <a:t>new </a:t>
            </a:r>
            <a:r>
              <a:rPr lang="en-US" altLang="ko-KR" smtClean="0"/>
              <a:t>transactions.</a:t>
            </a:r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Inheritance </a:t>
            </a:r>
            <a:r>
              <a:rPr lang="en-US" altLang="ko-KR"/>
              <a:t>diagram</a:t>
            </a:r>
          </a:p>
          <a:p>
            <a:pPr marL="457200" lvl="1" indent="0">
              <a:buNone/>
            </a:pPr>
            <a:endParaRPr lang="en-US" altLang="ko-KR"/>
          </a:p>
          <a:p>
            <a:pPr lvl="1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612" y="4001294"/>
            <a:ext cx="31527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00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2273300"/>
            <a:ext cx="9658350" cy="40386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Classes(11</a:t>
            </a:r>
            <a:r>
              <a:rPr lang="en-US" altLang="ko-KR"/>
              <a:t>/21)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CWallet</a:t>
            </a:r>
            <a:endParaRPr lang="en-US" altLang="ko-KR"/>
          </a:p>
          <a:p>
            <a:pPr lvl="1"/>
            <a:r>
              <a:rPr lang="en-US" altLang="ko-KR"/>
              <a:t>Collaboration diagram</a:t>
            </a:r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487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Classes(12</a:t>
            </a:r>
            <a:r>
              <a:rPr lang="en-US" altLang="ko-KR"/>
              <a:t>/21)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WalletBatch</a:t>
            </a:r>
          </a:p>
          <a:p>
            <a:pPr lvl="1"/>
            <a:r>
              <a:rPr lang="en-US" altLang="ko-KR" smtClean="0"/>
              <a:t>Access </a:t>
            </a:r>
            <a:r>
              <a:rPr lang="en-US" altLang="ko-KR"/>
              <a:t>to the wallet </a:t>
            </a:r>
            <a:r>
              <a:rPr lang="en-US" altLang="ko-KR"/>
              <a:t>database</a:t>
            </a:r>
            <a:r>
              <a:rPr lang="en-US" altLang="ko-KR" smtClean="0"/>
              <a:t>.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Collaboration diagram</a:t>
            </a:r>
          </a:p>
          <a:p>
            <a:pPr lvl="1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5" y="3398837"/>
            <a:ext cx="28003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6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15" y="0"/>
            <a:ext cx="9184647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Classes(13</a:t>
            </a:r>
            <a:r>
              <a:rPr lang="en-US" altLang="ko-KR"/>
              <a:t>/21)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WalletFrame</a:t>
            </a:r>
          </a:p>
          <a:p>
            <a:pPr lvl="1"/>
            <a:r>
              <a:rPr lang="en-US" altLang="ko-KR"/>
              <a:t>A container </a:t>
            </a:r>
            <a:r>
              <a:rPr lang="en-US" altLang="ko-KR"/>
              <a:t>for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embedding </a:t>
            </a:r>
            <a:r>
              <a:rPr lang="en-US" altLang="ko-KR"/>
              <a:t>all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wallet-related </a:t>
            </a:r>
            <a:r>
              <a:rPr lang="en-US" altLang="ko-KR"/>
              <a:t>controls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into BitcoinGUI</a:t>
            </a:r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Inheritance </a:t>
            </a:r>
            <a:r>
              <a:rPr lang="en-US" altLang="ko-KR"/>
              <a:t>diagram</a:t>
            </a:r>
          </a:p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en-US" altLang="ko-KR" smtClean="0"/>
              <a:t>Collaboration </a:t>
            </a:r>
            <a:r>
              <a:rPr lang="en-US" altLang="ko-KR"/>
              <a:t>diagram</a:t>
            </a:r>
          </a:p>
          <a:p>
            <a:pPr lvl="1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437" y="4505325"/>
            <a:ext cx="10001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0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Classes(14</a:t>
            </a:r>
            <a:r>
              <a:rPr lang="en-US" altLang="ko-KR"/>
              <a:t>/21)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DummyWalletInit</a:t>
            </a:r>
          </a:p>
          <a:p>
            <a:pPr lvl="1"/>
            <a:r>
              <a:rPr lang="en-US" altLang="ko-KR"/>
              <a:t>Inheritance diagram</a:t>
            </a:r>
          </a:p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Collaboration diagram</a:t>
            </a:r>
          </a:p>
          <a:p>
            <a:pPr lvl="1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4" y="2739232"/>
            <a:ext cx="1314450" cy="1047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737" y="4378325"/>
            <a:ext cx="13049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9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Structures(2/10)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CWallet::Balance</a:t>
            </a:r>
          </a:p>
          <a:p>
            <a:endParaRPr lang="en-US" altLang="ko-KR" smtClean="0"/>
          </a:p>
          <a:p>
            <a:r>
              <a:rPr lang="en-US" altLang="ko-KR" smtClean="0"/>
              <a:t>CWallet::ScanResult</a:t>
            </a:r>
          </a:p>
          <a:p>
            <a:pPr lvl="1"/>
            <a:r>
              <a:rPr lang="en-US" altLang="ko-KR"/>
              <a:t>Inheritance </a:t>
            </a:r>
            <a:r>
              <a:rPr lang="en-US" altLang="ko-KR" smtClean="0"/>
              <a:t>diagram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2" y="3756880"/>
            <a:ext cx="20478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89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Classes(15</a:t>
            </a:r>
            <a:r>
              <a:rPr lang="en-US" altLang="ko-KR"/>
              <a:t>/21)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WalletInit</a:t>
            </a:r>
          </a:p>
          <a:p>
            <a:pPr lvl="1"/>
            <a:r>
              <a:rPr lang="en-US" altLang="ko-KR"/>
              <a:t>Inheritance diagram</a:t>
            </a:r>
          </a:p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en-US" altLang="ko-KR"/>
              <a:t>Collaboration diagram</a:t>
            </a:r>
          </a:p>
          <a:p>
            <a:pPr lvl="1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2758480"/>
            <a:ext cx="1295400" cy="1028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5" y="4720034"/>
            <a:ext cx="13525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10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Classes(17</a:t>
            </a:r>
            <a:r>
              <a:rPr lang="en-US" altLang="ko-KR"/>
              <a:t>/21)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WalletInitInterface</a:t>
            </a:r>
          </a:p>
          <a:p>
            <a:pPr lvl="1"/>
            <a:r>
              <a:rPr lang="en-US" altLang="ko-KR"/>
              <a:t>Inheritance </a:t>
            </a:r>
            <a:r>
              <a:rPr lang="en-US" altLang="ko-KR" smtClean="0"/>
              <a:t>diagram</a:t>
            </a:r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WalletLocation</a:t>
            </a:r>
          </a:p>
          <a:p>
            <a:pPr lvl="1"/>
            <a:r>
              <a:rPr lang="en-US" altLang="ko-KR"/>
              <a:t>The WalletLocation class provides wallet information.</a:t>
            </a:r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262" y="2924175"/>
            <a:ext cx="22002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2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Classes(18</a:t>
            </a:r>
            <a:r>
              <a:rPr lang="en-US" altLang="ko-KR"/>
              <a:t>/21)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WalletModel</a:t>
            </a:r>
            <a:r>
              <a:rPr lang="en-US" altLang="ko-KR"/>
              <a:t>::</a:t>
            </a:r>
            <a:r>
              <a:rPr lang="en-US" altLang="ko-KR" smtClean="0"/>
              <a:t>UnlockContext</a:t>
            </a:r>
          </a:p>
          <a:p>
            <a:pPr lvl="1"/>
            <a:r>
              <a:rPr lang="en-US" altLang="ko-KR"/>
              <a:t>Collaboration diagram</a:t>
            </a:r>
          </a:p>
          <a:p>
            <a:pPr lvl="1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0160" y="2911737"/>
            <a:ext cx="14752320" cy="34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Classes(20</a:t>
            </a:r>
            <a:r>
              <a:rPr lang="en-US" altLang="ko-KR"/>
              <a:t>/21)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WalletModelTransaction</a:t>
            </a:r>
          </a:p>
          <a:p>
            <a:pPr lvl="1"/>
            <a:r>
              <a:rPr lang="en-US" altLang="ko-KR"/>
              <a:t>Data model for </a:t>
            </a:r>
            <a:r>
              <a:rPr lang="en-US" altLang="ko-KR"/>
              <a:t>a </a:t>
            </a:r>
            <a:r>
              <a:rPr lang="en-US" altLang="ko-KR" smtClean="0"/>
              <a:t>walletmodel </a:t>
            </a:r>
            <a:r>
              <a:rPr lang="en-US" altLang="ko-KR"/>
              <a:t>transaction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WalletTestingSetup(Cont’d)</a:t>
            </a:r>
            <a:endParaRPr lang="en-US" altLang="ko-KR"/>
          </a:p>
          <a:p>
            <a:pPr lvl="1"/>
            <a:r>
              <a:rPr lang="en-US" altLang="ko-KR"/>
              <a:t>Testing setup and teardown for wallet.</a:t>
            </a:r>
          </a:p>
          <a:p>
            <a:pPr lvl="1"/>
            <a:r>
              <a:rPr lang="en-US" altLang="ko-KR"/>
              <a:t>Inheritance diagram</a:t>
            </a:r>
          </a:p>
          <a:p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4597400"/>
            <a:ext cx="1371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1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Classes(20</a:t>
            </a:r>
            <a:r>
              <a:rPr lang="en-US" altLang="ko-KR"/>
              <a:t>/21)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WalletTestingSetup</a:t>
            </a:r>
            <a:endParaRPr lang="en-US" altLang="ko-KR"/>
          </a:p>
          <a:p>
            <a:pPr lvl="1"/>
            <a:r>
              <a:rPr lang="en-US" altLang="ko-KR" smtClean="0"/>
              <a:t>Collaboration </a:t>
            </a:r>
            <a:r>
              <a:rPr lang="en-US" altLang="ko-KR"/>
              <a:t>diagram</a:t>
            </a:r>
          </a:p>
          <a:p>
            <a:pPr lvl="1"/>
            <a:endParaRPr lang="en-US" altLang="ko-KR" smtClean="0"/>
          </a:p>
          <a:p>
            <a:pPr lvl="1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63" y="2790825"/>
            <a:ext cx="122015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8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Classes(21</a:t>
            </a:r>
            <a:r>
              <a:rPr lang="en-US" altLang="ko-KR"/>
              <a:t>/21)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WalletRescanReserver</a:t>
            </a:r>
          </a:p>
          <a:p>
            <a:pPr lvl="1"/>
            <a:r>
              <a:rPr lang="en-US" altLang="ko-KR" smtClean="0"/>
              <a:t>RAII </a:t>
            </a:r>
            <a:r>
              <a:rPr lang="en-US" altLang="ko-KR"/>
              <a:t>object to check and reserve a wallet </a:t>
            </a:r>
            <a:r>
              <a:rPr lang="en-US" altLang="ko-KR"/>
              <a:t>rescan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/>
              <a:t>Collaboration diagram</a:t>
            </a:r>
          </a:p>
          <a:p>
            <a:pPr lvl="1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88" y="3048289"/>
            <a:ext cx="11023023" cy="368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9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Structures(3/10)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InitWalletDirTestingSetup</a:t>
            </a:r>
          </a:p>
          <a:p>
            <a:pPr lvl="1"/>
            <a:r>
              <a:rPr lang="en-US" altLang="ko-KR"/>
              <a:t>Inheritance </a:t>
            </a:r>
            <a:r>
              <a:rPr lang="en-US" altLang="ko-KR" smtClean="0"/>
              <a:t>diagram</a:t>
            </a:r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en-US" altLang="ko-KR"/>
              <a:t>Collaboration </a:t>
            </a:r>
            <a:r>
              <a:rPr lang="en-US" altLang="ko-KR" smtClean="0"/>
              <a:t>diagram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512" y="2690385"/>
            <a:ext cx="1704975" cy="1000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275" y="4428911"/>
            <a:ext cx="16954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0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Structures(6/10)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interfaces</a:t>
            </a:r>
            <a:r>
              <a:rPr lang="en-US" altLang="ko-KR"/>
              <a:t>::</a:t>
            </a:r>
            <a:r>
              <a:rPr lang="en-US" altLang="ko-KR" smtClean="0"/>
              <a:t>WalletAddress</a:t>
            </a:r>
          </a:p>
          <a:p>
            <a:pPr lvl="1"/>
            <a:r>
              <a:rPr lang="en-US" altLang="ko-KR" smtClean="0"/>
              <a:t>Information </a:t>
            </a:r>
            <a:r>
              <a:rPr lang="en-US" altLang="ko-KR"/>
              <a:t>about one wallet </a:t>
            </a:r>
            <a:r>
              <a:rPr lang="en-US" altLang="ko-KR"/>
              <a:t>address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interfaces</a:t>
            </a:r>
            <a:r>
              <a:rPr lang="en-US" altLang="ko-KR"/>
              <a:t>::</a:t>
            </a:r>
            <a:r>
              <a:rPr lang="en-US" altLang="ko-KR" smtClean="0"/>
              <a:t>WalletBalances</a:t>
            </a:r>
          </a:p>
          <a:p>
            <a:pPr lvl="1"/>
            <a:r>
              <a:rPr lang="en-US" altLang="ko-KR"/>
              <a:t>Collection of wallet </a:t>
            </a:r>
            <a:r>
              <a:rPr lang="en-US" altLang="ko-KR"/>
              <a:t>balances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/>
              <a:t>interfaces::WalletTx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626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Structures(7/10)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interfaces</a:t>
            </a:r>
            <a:r>
              <a:rPr lang="en-US" altLang="ko-KR"/>
              <a:t>::</a:t>
            </a:r>
            <a:r>
              <a:rPr lang="en-US" altLang="ko-KR" smtClean="0"/>
              <a:t>WalletTxOut</a:t>
            </a:r>
          </a:p>
          <a:p>
            <a:pPr lvl="1"/>
            <a:r>
              <a:rPr lang="en-US" altLang="ko-KR"/>
              <a:t>Wallet transaction </a:t>
            </a:r>
            <a:r>
              <a:rPr lang="en-US" altLang="ko-KR"/>
              <a:t>output</a:t>
            </a:r>
            <a:r>
              <a:rPr lang="en-US" altLang="ko-KR" smtClean="0"/>
              <a:t>.</a:t>
            </a:r>
          </a:p>
          <a:p>
            <a:pPr lvl="1"/>
            <a:endParaRPr lang="en-US" altLang="ko-KR"/>
          </a:p>
          <a:p>
            <a:pPr lvl="1"/>
            <a:r>
              <a:rPr lang="en-US" altLang="ko-KR" smtClean="0"/>
              <a:t>Collaboration diagram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562" y="3056793"/>
            <a:ext cx="16668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5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Structures(10/10)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interfaces</a:t>
            </a:r>
            <a:r>
              <a:rPr lang="en-US" altLang="ko-KR"/>
              <a:t>::</a:t>
            </a:r>
            <a:r>
              <a:rPr lang="en-US" altLang="ko-KR" smtClean="0"/>
              <a:t>WalletTxStatus</a:t>
            </a:r>
          </a:p>
          <a:p>
            <a:pPr lvl="1"/>
            <a:r>
              <a:rPr lang="en-US" altLang="ko-KR"/>
              <a:t>Updated transaction </a:t>
            </a:r>
            <a:r>
              <a:rPr lang="en-US" altLang="ko-KR"/>
              <a:t>status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WalletDatabaseFileId</a:t>
            </a:r>
          </a:p>
          <a:p>
            <a:endParaRPr lang="en-US" altLang="ko-KR"/>
          </a:p>
          <a:p>
            <a:r>
              <a:rPr lang="en-US" altLang="ko-KR"/>
              <a:t>WalletModel</a:t>
            </a:r>
            <a:r>
              <a:rPr lang="en-US" altLang="ko-KR"/>
              <a:t>::</a:t>
            </a:r>
            <a:r>
              <a:rPr lang="en-US" altLang="ko-KR" smtClean="0"/>
              <a:t>SendCoinsReturn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3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Classes(1/21)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CWalletTx(Cont’d)</a:t>
            </a:r>
          </a:p>
          <a:p>
            <a:pPr lvl="1"/>
            <a:r>
              <a:rPr lang="en-US" altLang="ko-KR"/>
              <a:t>A transaction with a bunch of additional info that only the owner </a:t>
            </a:r>
            <a:r>
              <a:rPr lang="en-US" altLang="ko-KR"/>
              <a:t>cares </a:t>
            </a:r>
            <a:r>
              <a:rPr lang="en-US" altLang="ko-KR" smtClean="0"/>
              <a:t>about. It </a:t>
            </a:r>
            <a:r>
              <a:rPr lang="en-US" altLang="ko-KR"/>
              <a:t>includes any unrecorded transactions needed to link it back to the block </a:t>
            </a:r>
            <a:r>
              <a:rPr lang="en-US" altLang="ko-KR"/>
              <a:t>chain</a:t>
            </a:r>
            <a:r>
              <a:rPr lang="en-US" altLang="ko-KR" smtClean="0"/>
              <a:t>.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Inheritance </a:t>
            </a:r>
            <a:r>
              <a:rPr lang="en-US" altLang="ko-KR" smtClean="0"/>
              <a:t>diagram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50" y="4271108"/>
            <a:ext cx="10287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11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Classes(1</a:t>
            </a:r>
            <a:r>
              <a:rPr lang="en-US" altLang="ko-KR"/>
              <a:t>/21)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CWalletTx</a:t>
            </a:r>
          </a:p>
          <a:p>
            <a:pPr lvl="1"/>
            <a:r>
              <a:rPr lang="en-US" altLang="ko-KR"/>
              <a:t>Collaboration </a:t>
            </a:r>
            <a:r>
              <a:rPr lang="en-US" altLang="ko-KR" smtClean="0"/>
              <a:t>diagram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87" y="2684318"/>
            <a:ext cx="11326091" cy="417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9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66" y="3798319"/>
            <a:ext cx="9775469" cy="305572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Classes(2</a:t>
            </a:r>
            <a:r>
              <a:rPr lang="en-US" altLang="ko-KR"/>
              <a:t>/21)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DescribeWalletAddressVisitor</a:t>
            </a:r>
          </a:p>
          <a:p>
            <a:pPr lvl="1"/>
            <a:r>
              <a:rPr lang="en-US" altLang="ko-KR" smtClean="0"/>
              <a:t>Inheritance diagram</a:t>
            </a:r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r>
              <a:rPr lang="en-US" altLang="ko-KR"/>
              <a:t>Collaboration diagram</a:t>
            </a:r>
          </a:p>
          <a:p>
            <a:pPr lvl="1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5" y="2273544"/>
            <a:ext cx="20002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85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D2Coding"/>
        <a:ea typeface="D2Coding"/>
        <a:cs typeface=""/>
      </a:majorFont>
      <a:minorFont>
        <a:latin typeface="D2Coding"/>
        <a:ea typeface="D2Coding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11450</TotalTime>
  <Words>343</Words>
  <Application>Microsoft Office PowerPoint</Application>
  <PresentationFormat>와이드스크린</PresentationFormat>
  <Paragraphs>157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D2Coding</vt:lpstr>
      <vt:lpstr>맑은 고딕</vt:lpstr>
      <vt:lpstr>Arial</vt:lpstr>
      <vt:lpstr>Times New Roman</vt:lpstr>
      <vt:lpstr>Office 테마</vt:lpstr>
      <vt:lpstr>Bitcoin Wallet 분석</vt:lpstr>
      <vt:lpstr>Structures(2/10)</vt:lpstr>
      <vt:lpstr>Structures(3/10)</vt:lpstr>
      <vt:lpstr>Structures(6/10)</vt:lpstr>
      <vt:lpstr>Structures(7/10)</vt:lpstr>
      <vt:lpstr>Structures(10/10)</vt:lpstr>
      <vt:lpstr>Classes(1/21)</vt:lpstr>
      <vt:lpstr>Classes(1/21)</vt:lpstr>
      <vt:lpstr>Classes(2/21)</vt:lpstr>
      <vt:lpstr>Classes(5/21)</vt:lpstr>
      <vt:lpstr>Classes(7/21)</vt:lpstr>
      <vt:lpstr>Classes(8/21)</vt:lpstr>
      <vt:lpstr>Classes(9/21)</vt:lpstr>
      <vt:lpstr>Classes(10/21)</vt:lpstr>
      <vt:lpstr>Classes(11/21)</vt:lpstr>
      <vt:lpstr>Classes(11/21)</vt:lpstr>
      <vt:lpstr>Classes(12/21)</vt:lpstr>
      <vt:lpstr>Classes(13/21)</vt:lpstr>
      <vt:lpstr>Classes(14/21)</vt:lpstr>
      <vt:lpstr>Classes(15/21)</vt:lpstr>
      <vt:lpstr>Classes(17/21)</vt:lpstr>
      <vt:lpstr>Classes(18/21)</vt:lpstr>
      <vt:lpstr>Classes(20/21)</vt:lpstr>
      <vt:lpstr>Classes(20/21)</vt:lpstr>
      <vt:lpstr>Classes(21/21)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0.1.5</dc:title>
  <dc:creator>Ryan</dc:creator>
  <cp:lastModifiedBy>Windows 사용자</cp:lastModifiedBy>
  <cp:revision>81</cp:revision>
  <dcterms:created xsi:type="dcterms:W3CDTF">2019-07-02T04:57:48Z</dcterms:created>
  <dcterms:modified xsi:type="dcterms:W3CDTF">2019-07-18T12:51:20Z</dcterms:modified>
</cp:coreProperties>
</file>