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57" r:id="rId5"/>
    <p:sldId id="264" r:id="rId6"/>
    <p:sldId id="265" r:id="rId7"/>
    <p:sldId id="267" r:id="rId8"/>
    <p:sldId id="266" r:id="rId9"/>
    <p:sldId id="258" r:id="rId10"/>
    <p:sldId id="259" r:id="rId11"/>
    <p:sldId id="260" r:id="rId12"/>
    <p:sldId id="261" r:id="rId13"/>
    <p:sldId id="262" r:id="rId14"/>
    <p:sldId id="268" r:id="rId15"/>
    <p:sldId id="269" r:id="rId16"/>
    <p:sldId id="270" r:id="rId17"/>
    <p:sldId id="271" r:id="rId18"/>
    <p:sldId id="273" r:id="rId19"/>
    <p:sldId id="272" r:id="rId20"/>
    <p:sldId id="276" r:id="rId21"/>
    <p:sldId id="277" r:id="rId22"/>
    <p:sldId id="279" r:id="rId23"/>
    <p:sldId id="278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altLang="zh-TW" dirty="0"/>
              <a:t>How to use the </a:t>
            </a:r>
            <a:r>
              <a:rPr lang="en-US" altLang="zh-TW" dirty="0" smtClean="0"/>
              <a:t>L</a:t>
            </a:r>
            <a:r>
              <a:rPr lang="mn-MN" altLang="zh-TW" dirty="0" smtClean="0"/>
              <a:t>aravel</a:t>
            </a:r>
            <a:r>
              <a:rPr lang="en-US" altLang="zh-TW" dirty="0" smtClean="0"/>
              <a:t> to</a:t>
            </a:r>
            <a:r>
              <a:rPr lang="mn-MN" altLang="zh-TW" dirty="0" smtClean="0"/>
              <a:t> </a:t>
            </a:r>
            <a:r>
              <a:rPr lang="mn-MN" altLang="zh-TW" dirty="0"/>
              <a:t>design the Shopping Cart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980656"/>
            <a:ext cx="6400800" cy="1752600"/>
          </a:xfrm>
        </p:spPr>
        <p:txBody>
          <a:bodyPr/>
          <a:lstStyle/>
          <a:p>
            <a:r>
              <a:rPr lang="en-US" altLang="zh-TW" dirty="0" err="1" smtClean="0"/>
              <a:t>RyanJin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0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index.blade.php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@Section</a:t>
            </a:r>
            <a:r>
              <a:rPr lang="en-US" altLang="zh-TW" b="1" dirty="0" smtClean="0">
                <a:solidFill>
                  <a:srgbClr val="FF0000"/>
                </a:solidFill>
              </a:rPr>
              <a:t>(‘</a:t>
            </a:r>
            <a:r>
              <a:rPr lang="zh-TW" altLang="en-US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標題</a:t>
            </a:r>
            <a:r>
              <a:rPr lang="en-US" altLang="zh-TW" b="1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RyanJin's</a:t>
            </a:r>
            <a:r>
              <a:rPr lang="en-US" altLang="zh-TW" b="1" dirty="0">
                <a:solidFill>
                  <a:srgbClr val="FF0000"/>
                </a:solidFill>
              </a:rPr>
              <a:t> Shop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    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r>
              <a:rPr lang="en-US" altLang="zh-TW" b="1" dirty="0" err="1">
                <a:solidFill>
                  <a:srgbClr val="FF0000"/>
                </a:solidFill>
              </a:rPr>
              <a:t>endsection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@Section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lvl="1"/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endsection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@Section</a:t>
            </a:r>
            <a:r>
              <a:rPr lang="en-US" altLang="zh-TW" b="1" dirty="0" smtClean="0">
                <a:solidFill>
                  <a:srgbClr val="FF0000"/>
                </a:solidFill>
              </a:rPr>
              <a:t>(‘</a:t>
            </a:r>
            <a:r>
              <a:rPr lang="zh-TW" altLang="en-US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</a:t>
            </a:r>
            <a:r>
              <a:rPr lang="en-US" altLang="zh-TW" b="1" dirty="0" smtClean="0">
                <a:solidFill>
                  <a:srgbClr val="FF0000"/>
                </a:solidFill>
              </a:rPr>
              <a:t>’)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</a:rPr>
              <a:t>h1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b="1" dirty="0" err="1">
                <a:solidFill>
                  <a:srgbClr val="FF0000"/>
                </a:solidFill>
              </a:rPr>
              <a:t>RyanJin</a:t>
            </a:r>
            <a:r>
              <a:rPr lang="en-US" altLang="zh-TW" dirty="0">
                <a:solidFill>
                  <a:srgbClr val="FF0000"/>
                </a:solidFill>
              </a:rPr>
              <a:t>&lt;/</a:t>
            </a:r>
            <a:r>
              <a:rPr lang="en-US" altLang="zh-TW" b="1" dirty="0" err="1">
                <a:solidFill>
                  <a:srgbClr val="FF0000"/>
                </a:solidFill>
              </a:rPr>
              <a:t>h1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    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endsection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Section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描述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lvl="1"/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</a:rPr>
              <a:t>endsection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836712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Index.blade.php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標題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樣式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描述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93" y="2708920"/>
            <a:ext cx="5319868" cy="332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5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Header.blade.php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98550" y="760149"/>
            <a:ext cx="4248472" cy="3676963"/>
            <a:chOff x="2195736" y="924361"/>
            <a:chExt cx="4248472" cy="3676963"/>
          </a:xfrm>
        </p:grpSpPr>
        <p:sp>
          <p:nvSpPr>
            <p:cNvPr id="5" name="矩形 4"/>
            <p:cNvSpPr/>
            <p:nvPr/>
          </p:nvSpPr>
          <p:spPr>
            <a:xfrm>
              <a:off x="2195736" y="924361"/>
              <a:ext cx="2736304" cy="1665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Master.blade.php</a:t>
              </a:r>
              <a:endParaRPr lang="en-US" altLang="zh-TW" dirty="0" smtClean="0"/>
            </a:p>
            <a:p>
              <a:pPr algn="ctr"/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標題</a:t>
              </a:r>
              <a:endPara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/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樣式</a:t>
              </a:r>
              <a:endPara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/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內容</a:t>
              </a:r>
              <a:endPara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/>
              <a:r>
                <a:rPr lang="zh-TW" altLang="en-US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描述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195736" y="3161164"/>
              <a:ext cx="2376264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Index.blade.php</a:t>
              </a:r>
              <a:endParaRPr lang="en-US" altLang="zh-TW" dirty="0" smtClean="0"/>
            </a:p>
            <a:p>
              <a:pPr algn="ctr"/>
              <a:endPara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/>
              <a:r>
                <a:rPr lang="en-US" altLang="zh-TW" dirty="0" err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RyanJin</a:t>
              </a:r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/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67944" y="1412776"/>
              <a:ext cx="2376264" cy="1440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Header.blade.php</a:t>
              </a:r>
              <a:endParaRPr lang="en-US" altLang="zh-TW" dirty="0" smtClean="0"/>
            </a:p>
            <a:p>
              <a:pPr algn="ctr"/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4" name="弧形箭號 (下彎) 3"/>
            <p:cNvSpPr/>
            <p:nvPr/>
          </p:nvSpPr>
          <p:spPr>
            <a:xfrm rot="2335382" flipH="1">
              <a:off x="4463988" y="1120865"/>
              <a:ext cx="936104" cy="384791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向右箭號 5"/>
            <p:cNvSpPr/>
            <p:nvPr/>
          </p:nvSpPr>
          <p:spPr>
            <a:xfrm rot="16200000">
              <a:off x="3032588" y="2564903"/>
              <a:ext cx="724635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38" y="2780928"/>
            <a:ext cx="5607643" cy="35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395536" y="5301208"/>
            <a:ext cx="3113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@include(‘</a:t>
            </a:r>
            <a:r>
              <a:rPr lang="en-US" altLang="zh-TW" sz="2000" b="1" dirty="0" err="1" smtClean="0"/>
              <a:t>partials.header</a:t>
            </a:r>
            <a:r>
              <a:rPr lang="en-US" altLang="zh-TW" sz="2000" b="1" dirty="0" smtClean="0"/>
              <a:t>’)</a:t>
            </a:r>
            <a:endParaRPr lang="zh-TW" altLang="en-US" sz="2000" b="1" dirty="0"/>
          </a:p>
        </p:txBody>
      </p:sp>
      <p:pic>
        <p:nvPicPr>
          <p:cNvPr id="1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4080" r="76971" b="42306"/>
          <a:stretch/>
        </p:blipFill>
        <p:spPr bwMode="auto">
          <a:xfrm>
            <a:off x="5743363" y="726206"/>
            <a:ext cx="244827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4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/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顯示商品表單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6" y="1484784"/>
            <a:ext cx="7287210" cy="455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4080" r="76971" b="42306"/>
          <a:stretch/>
        </p:blipFill>
        <p:spPr bwMode="auto">
          <a:xfrm>
            <a:off x="5743363" y="3730252"/>
            <a:ext cx="244827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index.blade.php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r>
              <a:rPr lang="en-US" altLang="zh-TW" dirty="0" smtClean="0"/>
              <a:t>.row</a:t>
            </a:r>
          </a:p>
          <a:p>
            <a:r>
              <a:rPr lang="en-US" altLang="zh-TW" dirty="0"/>
              <a:t>. col-</a:t>
            </a:r>
            <a:r>
              <a:rPr lang="en-US" altLang="zh-TW" dirty="0" err="1"/>
              <a:t>sm</a:t>
            </a:r>
            <a:r>
              <a:rPr lang="en-US" altLang="zh-TW" dirty="0"/>
              <a:t>-6 </a:t>
            </a:r>
            <a:r>
              <a:rPr lang="en-US" altLang="zh-TW" dirty="0" smtClean="0"/>
              <a:t>col-md-4</a:t>
            </a:r>
          </a:p>
          <a:p>
            <a:r>
              <a:rPr lang="en-US" altLang="zh-TW" dirty="0" smtClean="0"/>
              <a:t>.thumbnail</a:t>
            </a:r>
          </a:p>
          <a:p>
            <a:pPr lvl="1"/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(</a:t>
            </a:r>
            <a:r>
              <a:rPr lang="zh-TW" altLang="en-US" sz="24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圖片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.caption</a:t>
            </a:r>
          </a:p>
          <a:p>
            <a:pPr lvl="2"/>
            <a:r>
              <a:rPr lang="en-US" altLang="zh-TW" dirty="0" err="1" smtClean="0"/>
              <a:t>H3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產品名稱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P(</a:t>
            </a:r>
            <a:r>
              <a:rPr lang="zh-TW" altLang="en-US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描述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.</a:t>
            </a:r>
            <a:r>
              <a:rPr lang="en-US" altLang="zh-TW" dirty="0" err="1" smtClean="0"/>
              <a:t>clearfix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.pull-left price(</a:t>
            </a:r>
            <a:r>
              <a:rPr lang="en-US" altLang="zh-TW" b="1" dirty="0" smtClean="0">
                <a:solidFill>
                  <a:srgbClr val="FF0000"/>
                </a:solidFill>
              </a:rPr>
              <a:t>$1000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.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-success pull-right(</a:t>
            </a:r>
            <a:r>
              <a:rPr lang="en-US" altLang="zh-TW" b="1" dirty="0" smtClean="0">
                <a:solidFill>
                  <a:srgbClr val="FF0000"/>
                </a:solidFill>
              </a:rPr>
              <a:t>Add to Cart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4080" r="76971" b="42306"/>
          <a:stretch/>
        </p:blipFill>
        <p:spPr bwMode="auto">
          <a:xfrm>
            <a:off x="6372200" y="836712"/>
            <a:ext cx="244827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19651" r="62849" b="39261"/>
          <a:stretch/>
        </p:blipFill>
        <p:spPr bwMode="auto">
          <a:xfrm>
            <a:off x="6300192" y="3241792"/>
            <a:ext cx="2664296" cy="252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6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3" r="70132"/>
          <a:stretch/>
        </p:blipFill>
        <p:spPr bwMode="auto">
          <a:xfrm>
            <a:off x="2899928" y="1439421"/>
            <a:ext cx="4840424" cy="2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664820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建立後端資料庫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zh-TW" altLang="en-US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產生</a:t>
            </a:r>
            <a:r>
              <a:rPr lang="en-US" altLang="zh-TW" sz="24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Product.php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向上箭號 5"/>
          <p:cNvSpPr/>
          <p:nvPr/>
        </p:nvSpPr>
        <p:spPr>
          <a:xfrm>
            <a:off x="4687956" y="4040948"/>
            <a:ext cx="1368152" cy="1008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5436096" y="5057310"/>
            <a:ext cx="2664296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Product.php</a:t>
            </a:r>
            <a:endParaRPr lang="zh-TW" altLang="en-US" dirty="0"/>
          </a:p>
        </p:txBody>
      </p:sp>
      <p:sp>
        <p:nvSpPr>
          <p:cNvPr id="9" name="雲朵形圖說文字 8"/>
          <p:cNvSpPr/>
          <p:nvPr/>
        </p:nvSpPr>
        <p:spPr>
          <a:xfrm rot="21107489" flipH="1">
            <a:off x="286205" y="2203270"/>
            <a:ext cx="3127032" cy="171846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/>
              <a:t>p</a:t>
            </a:r>
            <a:r>
              <a:rPr lang="en-US" altLang="zh-TW" sz="2000" b="1" dirty="0" err="1" smtClean="0"/>
              <a:t>hp</a:t>
            </a:r>
            <a:r>
              <a:rPr lang="en-US" altLang="zh-TW" sz="2000" b="1" dirty="0" smtClean="0"/>
              <a:t> artisan </a:t>
            </a:r>
            <a:r>
              <a:rPr lang="en-US" altLang="zh-TW" sz="2000" b="1" dirty="0" err="1" smtClean="0"/>
              <a:t>make:model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名稱 </a:t>
            </a:r>
            <a:r>
              <a:rPr lang="en-US" altLang="zh-TW" sz="2000" b="1" dirty="0" smtClean="0"/>
              <a:t>-m</a:t>
            </a:r>
            <a:r>
              <a:rPr lang="en-US" altLang="zh-TW" sz="2000" dirty="0" smtClean="0"/>
              <a:t> </a:t>
            </a:r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2754936" y="5065924"/>
            <a:ext cx="2664296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Mirgations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Product_table.php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9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Product.php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[‘</a:t>
            </a:r>
            <a:r>
              <a:rPr lang="zh-TW" altLang="en-US" dirty="0" smtClean="0"/>
              <a:t>圖片路徑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商品描述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’]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19651" r="62849" b="39261"/>
          <a:stretch/>
        </p:blipFill>
        <p:spPr bwMode="auto">
          <a:xfrm>
            <a:off x="2915816" y="3792350"/>
            <a:ext cx="3024336" cy="286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3" r="70132"/>
          <a:stretch/>
        </p:blipFill>
        <p:spPr bwMode="auto">
          <a:xfrm>
            <a:off x="2771800" y="1988840"/>
            <a:ext cx="2880320" cy="16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8969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建立表單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408" y="14847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public function up()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  Schema::create('products', function (Blueprint $table) {</a:t>
            </a:r>
          </a:p>
          <a:p>
            <a:r>
              <a:rPr lang="en-US" altLang="zh-TW" dirty="0"/>
              <a:t>            $table-&gt;increments('id');</a:t>
            </a:r>
          </a:p>
          <a:p>
            <a:r>
              <a:rPr lang="en-US" altLang="zh-TW" dirty="0"/>
              <a:t>            $table-&gt;timestamps();</a:t>
            </a:r>
          </a:p>
          <a:p>
            <a:r>
              <a:rPr lang="en-US" altLang="zh-TW" dirty="0"/>
              <a:t>            </a:t>
            </a:r>
            <a:r>
              <a:rPr lang="en-US" altLang="zh-TW" b="1" dirty="0">
                <a:solidFill>
                  <a:srgbClr val="FF0000"/>
                </a:solidFill>
              </a:rPr>
              <a:t>$table-&gt;string('</a:t>
            </a:r>
            <a:r>
              <a:rPr lang="en-US" altLang="zh-TW" b="1" dirty="0" err="1">
                <a:solidFill>
                  <a:srgbClr val="FF0000"/>
                </a:solidFill>
              </a:rPr>
              <a:t>imagepath</a:t>
            </a:r>
            <a:r>
              <a:rPr lang="en-US" altLang="zh-TW" b="1" dirty="0">
                <a:solidFill>
                  <a:srgbClr val="FF0000"/>
                </a:solidFill>
              </a:rPr>
              <a:t>');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  $table-&gt;string('title');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  $table-&gt;text('description');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          $table-&gt;integer('price');</a:t>
            </a:r>
          </a:p>
          <a:p>
            <a:endParaRPr lang="en-US" altLang="zh-TW" dirty="0"/>
          </a:p>
          <a:p>
            <a:r>
              <a:rPr lang="en-US" altLang="zh-TW" dirty="0"/>
              <a:t>        });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16696"/>
              </p:ext>
            </p:extLst>
          </p:nvPr>
        </p:nvGraphicFramePr>
        <p:xfrm>
          <a:off x="3347864" y="4293096"/>
          <a:ext cx="5616624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/>
                <a:gridCol w="1404156"/>
                <a:gridCol w="1404156"/>
                <a:gridCol w="1404156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圖片路徑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標題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商品描述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價格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5797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5797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5797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1180728"/>
          </a:xfrm>
        </p:spPr>
        <p:txBody>
          <a:bodyPr/>
          <a:lstStyle/>
          <a:p>
            <a:r>
              <a:rPr lang="zh-TW" altLang="en-US" dirty="0" smtClean="0"/>
              <a:t>如何丟資料進去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9674"/>
              </p:ext>
            </p:extLst>
          </p:nvPr>
        </p:nvGraphicFramePr>
        <p:xfrm>
          <a:off x="1259632" y="2348880"/>
          <a:ext cx="6336704" cy="273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圖片路徑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標題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商品描述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價格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3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3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11560" y="3994031"/>
            <a:ext cx="3111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$product  = new App\Product([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])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1180728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Php</a:t>
            </a:r>
            <a:r>
              <a:rPr lang="en-US" altLang="zh-TW" b="1" dirty="0" smtClean="0">
                <a:solidFill>
                  <a:srgbClr val="FF0000"/>
                </a:solidFill>
              </a:rPr>
              <a:t> artisan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make:seed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ProductTableSeeder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 </a:t>
            </a:r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475907" y="1556792"/>
            <a:ext cx="2376264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bg1"/>
                </a:solidFill>
              </a:rPr>
              <a:t>ProductTableSeeder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2710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dirty="0" smtClean="0"/>
              <a:t>‘</a:t>
            </a:r>
            <a:r>
              <a:rPr lang="zh-TW" altLang="en-US" dirty="0" smtClean="0"/>
              <a:t>圖片</a:t>
            </a:r>
            <a:r>
              <a:rPr lang="zh-TW" altLang="en-US" dirty="0"/>
              <a:t>路徑</a:t>
            </a:r>
            <a:r>
              <a:rPr lang="en-US" altLang="zh-TW" dirty="0" smtClean="0"/>
              <a:t>’-&gt;,</a:t>
            </a:r>
          </a:p>
          <a:p>
            <a:pPr lvl="1"/>
            <a:r>
              <a:rPr lang="en-US" altLang="zh-TW" dirty="0" smtClean="0"/>
              <a:t>’</a:t>
            </a:r>
            <a:r>
              <a:rPr lang="zh-TW" altLang="en-US" dirty="0"/>
              <a:t>標題</a:t>
            </a:r>
            <a:r>
              <a:rPr lang="en-US" altLang="zh-TW" dirty="0" smtClean="0"/>
              <a:t>’</a:t>
            </a:r>
            <a:r>
              <a:rPr lang="en-US" altLang="zh-TW" dirty="0"/>
              <a:t> -&gt;</a:t>
            </a:r>
            <a:r>
              <a:rPr lang="en-US" altLang="zh-TW" dirty="0" smtClean="0"/>
              <a:t>,</a:t>
            </a:r>
          </a:p>
          <a:p>
            <a:pPr lvl="1"/>
            <a:r>
              <a:rPr lang="en-US" altLang="zh-TW" dirty="0" smtClean="0"/>
              <a:t>’</a:t>
            </a:r>
            <a:r>
              <a:rPr lang="zh-TW" altLang="en-US" dirty="0"/>
              <a:t>商品描述</a:t>
            </a:r>
            <a:r>
              <a:rPr lang="en-US" altLang="zh-TW" dirty="0" smtClean="0"/>
              <a:t>’</a:t>
            </a:r>
            <a:r>
              <a:rPr lang="en-US" altLang="zh-TW" dirty="0"/>
              <a:t> -&gt;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’</a:t>
            </a:r>
            <a:r>
              <a:rPr lang="zh-TW" altLang="en-US" dirty="0"/>
              <a:t>價格</a:t>
            </a:r>
            <a:r>
              <a:rPr lang="en-US" altLang="zh-TW" dirty="0" smtClean="0"/>
              <a:t>’</a:t>
            </a:r>
            <a:r>
              <a:rPr lang="en-US" altLang="zh-TW" dirty="0"/>
              <a:t> </a:t>
            </a:r>
            <a:r>
              <a:rPr lang="en-US" altLang="zh-TW" dirty="0" smtClean="0"/>
              <a:t>-&gt;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3717032"/>
            <a:ext cx="1728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Run(){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3406"/>
              </p:ext>
            </p:extLst>
          </p:nvPr>
        </p:nvGraphicFramePr>
        <p:xfrm>
          <a:off x="3923928" y="1701722"/>
          <a:ext cx="5040560" cy="201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  <a:gridCol w="1260140"/>
                <a:gridCol w="1260140"/>
              </a:tblGrid>
              <a:tr h="4207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圖片路徑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標題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商品描述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價格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1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xxxxxxxxx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$200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1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xxxxxxxxx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$300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1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xxxxxxxx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$500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92696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98557"/>
              </p:ext>
            </p:extLst>
          </p:nvPr>
        </p:nvGraphicFramePr>
        <p:xfrm>
          <a:off x="162798" y="3068960"/>
          <a:ext cx="46085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圖片路徑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商品描述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價格</a:t>
                      </a:r>
                    </a:p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1910294" y="115786"/>
            <a:ext cx="6838170" cy="6183660"/>
            <a:chOff x="1910294" y="115786"/>
            <a:chExt cx="6838170" cy="6183660"/>
          </a:xfrm>
        </p:grpSpPr>
        <p:pic>
          <p:nvPicPr>
            <p:cNvPr id="5" name="Picture 2" descr="ãlaravel MVC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03" r="70132"/>
            <a:stretch/>
          </p:blipFill>
          <p:spPr bwMode="auto">
            <a:xfrm>
              <a:off x="1910294" y="115786"/>
              <a:ext cx="4840424" cy="2696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圓角矩形 5"/>
            <p:cNvSpPr/>
            <p:nvPr/>
          </p:nvSpPr>
          <p:spPr>
            <a:xfrm>
              <a:off x="4384058" y="5147318"/>
              <a:ext cx="237626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ProductTableSeeder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6769393" y="2783016"/>
              <a:ext cx="1979071" cy="15121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Mirgations</a:t>
              </a:r>
              <a:endParaRPr lang="en-US" altLang="zh-TW" dirty="0" smtClean="0"/>
            </a:p>
            <a:p>
              <a:pPr algn="ctr"/>
              <a:r>
                <a:rPr lang="en-US" altLang="zh-TW" dirty="0" err="1" smtClean="0"/>
                <a:t>Product_table.php</a:t>
              </a:r>
              <a:endParaRPr lang="zh-TW" altLang="en-US" dirty="0"/>
            </a:p>
          </p:txBody>
        </p:sp>
        <p:sp>
          <p:nvSpPr>
            <p:cNvPr id="8" name="弧形箭號 (左彎) 7"/>
            <p:cNvSpPr/>
            <p:nvPr/>
          </p:nvSpPr>
          <p:spPr>
            <a:xfrm rot="18247602">
              <a:off x="6876256" y="1059066"/>
              <a:ext cx="1008112" cy="187220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弧形箭號 (左彎) 8"/>
            <p:cNvSpPr/>
            <p:nvPr/>
          </p:nvSpPr>
          <p:spPr>
            <a:xfrm rot="2127853">
              <a:off x="7109841" y="4195854"/>
              <a:ext cx="1008112" cy="187220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弧形箭號 (左彎) 9"/>
            <p:cNvSpPr/>
            <p:nvPr/>
          </p:nvSpPr>
          <p:spPr>
            <a:xfrm rot="6998468">
              <a:off x="2682963" y="4610631"/>
              <a:ext cx="745022" cy="187220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5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mn-MN" altLang="zh-TW" dirty="0" smtClean="0"/>
              <a:t>How to use the Git on the 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36712"/>
            <a:ext cx="9721080" cy="748680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實務上開發 </a:t>
            </a:r>
            <a:r>
              <a:rPr lang="en-US" altLang="zh-TW" sz="2000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Laravel</a:t>
            </a:r>
            <a:r>
              <a:rPr lang="en-US" altLang="zh-TW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會搭配 </a:t>
            </a:r>
            <a:r>
              <a:rPr lang="en-US" altLang="zh-TW" sz="2000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Git</a:t>
            </a:r>
            <a:r>
              <a:rPr lang="en-US" altLang="zh-TW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做版本控制，先在本機建立 </a:t>
            </a:r>
            <a:r>
              <a:rPr lang="en-US" altLang="zh-TW" sz="20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repository</a:t>
            </a:r>
            <a:endParaRPr lang="zh-TW" altLang="en-US" sz="24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26" name="Picture 2" descr="https://oomusou.io/images/azure/azure-phpstorm-deploy/azure0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847586" cy="365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573325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VCS -&gt; Import </a:t>
            </a:r>
            <a:r>
              <a:rPr lang="en-US" altLang="zh-TW" dirty="0" smtClean="0"/>
              <a:t>in</a:t>
            </a:r>
            <a:r>
              <a:rPr lang="mn-MN" altLang="zh-TW" dirty="0" smtClean="0"/>
              <a:t>t</a:t>
            </a:r>
            <a:r>
              <a:rPr lang="en-US" altLang="zh-TW" dirty="0" smtClean="0"/>
              <a:t>o </a:t>
            </a:r>
            <a:r>
              <a:rPr lang="en-US" altLang="zh-TW" dirty="0"/>
              <a:t>Version Control -&gt; Create </a:t>
            </a:r>
            <a:r>
              <a:rPr lang="en-US" altLang="zh-TW" dirty="0" err="1"/>
              <a:t>Git</a:t>
            </a:r>
            <a:r>
              <a:rPr lang="en-US" altLang="zh-TW" dirty="0"/>
              <a:t> Repository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5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62074"/>
          </a:xfrm>
        </p:spPr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008112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7" t="373" r="474" b="65275"/>
          <a:stretch/>
        </p:blipFill>
        <p:spPr bwMode="auto">
          <a:xfrm>
            <a:off x="251520" y="5085184"/>
            <a:ext cx="2679405" cy="15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左箭號 6"/>
          <p:cNvSpPr/>
          <p:nvPr/>
        </p:nvSpPr>
        <p:spPr>
          <a:xfrm rot="5400000">
            <a:off x="611560" y="3152406"/>
            <a:ext cx="165618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3" r="70132"/>
          <a:stretch/>
        </p:blipFill>
        <p:spPr bwMode="auto">
          <a:xfrm>
            <a:off x="-756592" y="260648"/>
            <a:ext cx="4840424" cy="2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流程圖: 程序 8"/>
          <p:cNvSpPr/>
          <p:nvPr/>
        </p:nvSpPr>
        <p:spPr>
          <a:xfrm>
            <a:off x="2123728" y="4214524"/>
            <a:ext cx="2479506" cy="9001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建立表單</a:t>
            </a:r>
            <a:endParaRPr lang="mn-MN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mn-MN" altLang="zh-TW" dirty="0" smtClean="0"/>
              <a:t>/php artisan migrate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672172">
            <a:off x="3704614" y="1822229"/>
            <a:ext cx="1441735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91" y="2922085"/>
            <a:ext cx="4531309" cy="283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圖: 程序 11"/>
          <p:cNvSpPr/>
          <p:nvPr/>
        </p:nvSpPr>
        <p:spPr>
          <a:xfrm>
            <a:off x="5436096" y="1506801"/>
            <a:ext cx="2479506" cy="9001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DB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concect</a:t>
            </a:r>
            <a:endParaRPr lang="mn-MN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mn-MN" altLang="zh-TW" dirty="0" smtClean="0"/>
              <a:t>/php </a:t>
            </a:r>
            <a:r>
              <a:rPr lang="en-US" altLang="zh-TW" dirty="0" smtClean="0"/>
              <a:t> </a:t>
            </a:r>
            <a:r>
              <a:rPr lang="mn-MN" altLang="zh-TW" dirty="0" smtClean="0"/>
              <a:t>artisan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db:seed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0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26431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如何快速將</a:t>
            </a:r>
            <a:r>
              <a:rPr lang="en-US" altLang="zh-TW" sz="3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DB</a:t>
            </a:r>
            <a:r>
              <a:rPr lang="zh-TW" altLang="en-US" sz="3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表單顯示於網頁上</a:t>
            </a:r>
            <a:r>
              <a:rPr lang="en-US" altLang="zh-TW" sz="3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980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0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99328"/>
              </p:ext>
            </p:extLst>
          </p:nvPr>
        </p:nvGraphicFramePr>
        <p:xfrm>
          <a:off x="1292345" y="460075"/>
          <a:ext cx="295232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522605"/>
                <a:gridCol w="827405"/>
                <a:gridCol w="774913"/>
              </a:tblGrid>
              <a:tr h="2867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圖片路徑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商品描述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價格</a:t>
                      </a:r>
                    </a:p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4395400" y="-99392"/>
            <a:ext cx="4605922" cy="4464496"/>
            <a:chOff x="1910294" y="115786"/>
            <a:chExt cx="6838170" cy="7117833"/>
          </a:xfrm>
        </p:grpSpPr>
        <p:pic>
          <p:nvPicPr>
            <p:cNvPr id="6" name="Picture 2" descr="ãlaravel MVC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03" r="70132"/>
            <a:stretch/>
          </p:blipFill>
          <p:spPr bwMode="auto">
            <a:xfrm>
              <a:off x="1910294" y="115786"/>
              <a:ext cx="4840424" cy="2696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圓角矩形 6"/>
            <p:cNvSpPr/>
            <p:nvPr/>
          </p:nvSpPr>
          <p:spPr>
            <a:xfrm>
              <a:off x="4047739" y="5147318"/>
              <a:ext cx="2712583" cy="20863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 smtClean="0">
                  <a:solidFill>
                    <a:srgbClr val="FF0000"/>
                  </a:solidFill>
                </a:rPr>
                <a:t>ProductTableSeeder</a:t>
              </a:r>
              <a:endParaRPr lang="en-US" altLang="zh-TW" sz="14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+run</a:t>
              </a:r>
              <a:r>
                <a:rPr lang="en-US" altLang="zh-TW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()</a:t>
              </a:r>
            </a:p>
            <a:p>
              <a:pPr algn="ctr"/>
              <a:r>
                <a:rPr lang="en-US" altLang="zh-TW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$product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5593490" y="2783015"/>
              <a:ext cx="3154974" cy="15121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err="1">
                  <a:solidFill>
                    <a:srgbClr val="FF0000"/>
                  </a:solidFill>
                </a:rPr>
                <a:t>CreateProductsTable.php</a:t>
              </a:r>
              <a:endParaRPr lang="en-US" altLang="zh-TW" sz="1400" b="1" dirty="0" smtClean="0">
                <a:solidFill>
                  <a:srgbClr val="FF0000"/>
                </a:solidFill>
              </a:endParaRPr>
            </a:p>
            <a:p>
              <a:pPr algn="ctr"/>
              <a:endPara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弧形箭號 (左彎) 8"/>
            <p:cNvSpPr/>
            <p:nvPr/>
          </p:nvSpPr>
          <p:spPr>
            <a:xfrm rot="18247602">
              <a:off x="6774663" y="862400"/>
              <a:ext cx="1008112" cy="211766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弧形箭號 (左彎) 9"/>
            <p:cNvSpPr/>
            <p:nvPr/>
          </p:nvSpPr>
          <p:spPr>
            <a:xfrm rot="2127853">
              <a:off x="7109841" y="4195854"/>
              <a:ext cx="1008112" cy="187220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127019" y="107340"/>
            <a:ext cx="13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Product.php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0" y="2522038"/>
            <a:ext cx="4978896" cy="40753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Product.php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表單上方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[‘  ’,’  ’,’  ’,’  ’]</a:t>
            </a:r>
          </a:p>
          <a:p>
            <a:pPr lvl="1"/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ProductTableSeeder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$product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new </a:t>
            </a:r>
          </a:p>
          <a:p>
            <a:pPr lvl="1"/>
            <a:r>
              <a:rPr lang="en-US" altLang="zh-TW" sz="2400" dirty="0" smtClean="0"/>
              <a:t>[</a:t>
            </a:r>
          </a:p>
          <a:p>
            <a:pPr marL="914400" lvl="2" indent="0">
              <a:buNone/>
            </a:pPr>
            <a:r>
              <a:rPr lang="zh-TW" altLang="en-US" sz="22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在表單塞內容</a:t>
            </a:r>
            <a:endParaRPr lang="en-US" altLang="zh-TW" sz="22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sz="2400" dirty="0" smtClean="0"/>
              <a:t>]</a:t>
            </a:r>
            <a:endParaRPr lang="en-US" altLang="zh-TW" sz="2400" dirty="0"/>
          </a:p>
          <a:p>
            <a:endParaRPr lang="en-US" altLang="zh-TW" sz="2200" dirty="0" smtClean="0"/>
          </a:p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CreateProductsTable.php</a:t>
            </a:r>
            <a:endParaRPr lang="en-US" altLang="zh-TW" sz="2800" b="1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zh-TW" altLang="en-US" sz="22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設定表單屬性</a:t>
            </a:r>
            <a:endParaRPr lang="en-US" altLang="zh-TW" sz="24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 rot="7961810">
            <a:off x="4706353" y="1569147"/>
            <a:ext cx="621806" cy="1678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66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7" t="15535" r="37484" b="27849"/>
          <a:stretch/>
        </p:blipFill>
        <p:spPr bwMode="auto">
          <a:xfrm>
            <a:off x="827584" y="188640"/>
            <a:ext cx="2137145" cy="256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laravel MVC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7" t="373" r="474" b="65275"/>
          <a:stretch/>
        </p:blipFill>
        <p:spPr bwMode="auto">
          <a:xfrm>
            <a:off x="-252536" y="4653136"/>
            <a:ext cx="2683095" cy="15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3" r="70132"/>
          <a:stretch/>
        </p:blipFill>
        <p:spPr bwMode="auto">
          <a:xfrm>
            <a:off x="4499992" y="2330704"/>
            <a:ext cx="3364879" cy="18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6894336">
            <a:off x="3629148" y="1790953"/>
            <a:ext cx="43204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827584" y="2889695"/>
            <a:ext cx="43204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4" t="38557" r="13011" b="44173"/>
          <a:stretch/>
        </p:blipFill>
        <p:spPr bwMode="auto">
          <a:xfrm>
            <a:off x="4211960" y="774691"/>
            <a:ext cx="4636009" cy="139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下箭號 10"/>
          <p:cNvSpPr/>
          <p:nvPr/>
        </p:nvSpPr>
        <p:spPr>
          <a:xfrm rot="15394699">
            <a:off x="3372567" y="2845899"/>
            <a:ext cx="432048" cy="265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3460646" y="4467505"/>
            <a:ext cx="2479506" cy="7200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建立表單</a:t>
            </a:r>
            <a:endParaRPr lang="mn-MN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mn-MN" altLang="zh-TW" dirty="0" smtClean="0"/>
              <a:t>/php artisan migrate</a:t>
            </a:r>
            <a:endParaRPr lang="zh-TW" altLang="en-US" dirty="0"/>
          </a:p>
        </p:txBody>
      </p:sp>
      <p:sp>
        <p:nvSpPr>
          <p:cNvPr id="13" name="流程圖: 程序 12"/>
          <p:cNvSpPr/>
          <p:nvPr/>
        </p:nvSpPr>
        <p:spPr>
          <a:xfrm>
            <a:off x="4499992" y="5301208"/>
            <a:ext cx="2479506" cy="7200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DB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concect</a:t>
            </a:r>
            <a:endParaRPr lang="mn-MN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mn-MN" altLang="zh-TW" dirty="0" smtClean="0"/>
              <a:t>/php </a:t>
            </a:r>
            <a:r>
              <a:rPr lang="en-US" altLang="zh-TW" dirty="0" smtClean="0"/>
              <a:t> </a:t>
            </a:r>
            <a:r>
              <a:rPr lang="mn-MN" altLang="zh-TW" dirty="0" smtClean="0"/>
              <a:t>artisan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db:seed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523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ãlaravel MVC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3" b="79690"/>
          <a:stretch/>
        </p:blipFill>
        <p:spPr bwMode="auto">
          <a:xfrm>
            <a:off x="1403648" y="647843"/>
            <a:ext cx="3763084" cy="148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27" y="562284"/>
            <a:ext cx="21336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52687"/>
              </p:ext>
            </p:extLst>
          </p:nvPr>
        </p:nvGraphicFramePr>
        <p:xfrm>
          <a:off x="5765068" y="4509120"/>
          <a:ext cx="295232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522605"/>
                <a:gridCol w="827405"/>
                <a:gridCol w="774913"/>
              </a:tblGrid>
              <a:tr h="2867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圖片路徑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商品描述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價格</a:t>
                      </a:r>
                    </a:p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599742" y="4156385"/>
            <a:ext cx="13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Product.php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659572" y="5085184"/>
            <a:ext cx="2752462" cy="1020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products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b="1" dirty="0" err="1" smtClean="0">
                <a:solidFill>
                  <a:srgbClr val="FF0000"/>
                </a:solidFill>
              </a:rPr>
              <a:t>CreateProductsTable.php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15638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ProductController</a:t>
            </a:r>
            <a:r>
              <a:rPr lang="en-US" altLang="zh-TW" dirty="0"/>
              <a:t> extends Controller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public function </a:t>
            </a:r>
            <a:r>
              <a:rPr lang="en-US" altLang="zh-TW" dirty="0" err="1"/>
              <a:t>getIndex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          $products = Product::all();</a:t>
            </a:r>
          </a:p>
          <a:p>
            <a:r>
              <a:rPr lang="en-US" altLang="zh-TW" dirty="0"/>
              <a:t>                    return view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shop.index</a:t>
            </a:r>
            <a:r>
              <a:rPr lang="en-US" altLang="zh-TW" dirty="0" smtClean="0"/>
              <a:t>’,[‘</a:t>
            </a:r>
            <a:r>
              <a:rPr lang="zh-TW" altLang="en-US" sz="16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表單名稱</a:t>
            </a:r>
            <a:r>
              <a:rPr lang="en-US" altLang="zh-TW" dirty="0" smtClean="0"/>
              <a:t>’ </a:t>
            </a:r>
            <a:r>
              <a:rPr lang="en-US" altLang="zh-TW" dirty="0"/>
              <a:t>=&gt; $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]);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23528" y="1927121"/>
            <a:ext cx="4978896" cy="1852991"/>
          </a:xfrm>
        </p:spPr>
        <p:txBody>
          <a:bodyPr>
            <a:norm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Product.php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$products</a:t>
            </a:r>
          </a:p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CreateProductsTable.php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b="1" dirty="0" smtClean="0"/>
              <a:t>products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40561" y="1219352"/>
            <a:ext cx="43408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7065132" y="3177989"/>
            <a:ext cx="43408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2050" name="Picture 2" descr="ãlaravel MVC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980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altLang="zh-TW" dirty="0" smtClean="0"/>
              <a:t>Views</a:t>
            </a:r>
          </a:p>
          <a:p>
            <a:pPr lvl="1"/>
            <a:r>
              <a:rPr lang="en-US" altLang="zh-TW" dirty="0" smtClean="0"/>
              <a:t>L</a:t>
            </a:r>
            <a:r>
              <a:rPr lang="mn-MN" altLang="zh-TW" dirty="0" smtClean="0"/>
              <a:t>ayouts(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網頁架構</a:t>
            </a:r>
            <a:r>
              <a:rPr lang="mn-MN" altLang="zh-TW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</a:rPr>
              <a:t>Master.blade.php</a:t>
            </a:r>
            <a:endParaRPr lang="mn-MN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P</a:t>
            </a:r>
            <a:r>
              <a:rPr lang="mn-MN" altLang="zh-TW" dirty="0" smtClean="0"/>
              <a:t>artials</a:t>
            </a:r>
            <a:r>
              <a:rPr lang="en-US" altLang="zh-TW" dirty="0" smtClean="0"/>
              <a:t>(</a:t>
            </a:r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網頁上排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Bar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</a:rPr>
              <a:t>Header.blade.php</a:t>
            </a:r>
            <a:endParaRPr lang="mn-MN" altLang="zh-TW" dirty="0" smtClean="0"/>
          </a:p>
          <a:p>
            <a:pPr lvl="1"/>
            <a:r>
              <a:rPr lang="en-US" altLang="zh-TW" dirty="0" smtClean="0"/>
              <a:t>S</a:t>
            </a:r>
            <a:r>
              <a:rPr lang="mn-MN" altLang="zh-TW" dirty="0" smtClean="0"/>
              <a:t>hop</a:t>
            </a:r>
            <a:r>
              <a:rPr lang="en-US" altLang="zh-TW" dirty="0" smtClean="0"/>
              <a:t>(</a:t>
            </a:r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主頁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</a:rPr>
              <a:t>index.blade.php</a:t>
            </a:r>
            <a:endParaRPr lang="mn-MN" altLang="zh-TW" dirty="0" smtClean="0"/>
          </a:p>
          <a:p>
            <a:pPr lvl="1"/>
            <a:r>
              <a:rPr lang="mn-MN" altLang="zh-TW" dirty="0" smtClean="0"/>
              <a:t>User</a:t>
            </a:r>
            <a:endParaRPr lang="en-US" altLang="zh-TW" dirty="0" smtClean="0"/>
          </a:p>
          <a:p>
            <a:pPr lvl="2"/>
            <a:endParaRPr lang="mn-MN" altLang="zh-TW" dirty="0"/>
          </a:p>
          <a:p>
            <a:pPr lvl="1"/>
            <a:endParaRPr lang="mn-MN" altLang="zh-TW" dirty="0" smtClean="0"/>
          </a:p>
          <a:p>
            <a:pPr lvl="1"/>
            <a:endParaRPr lang="mn-MN" altLang="zh-TW" dirty="0" smtClean="0"/>
          </a:p>
          <a:p>
            <a:pPr lvl="1"/>
            <a:endParaRPr lang="mn-MN" altLang="zh-TW" dirty="0"/>
          </a:p>
          <a:p>
            <a:pPr lvl="1"/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4080" r="76971" b="42306"/>
          <a:stretch/>
        </p:blipFill>
        <p:spPr bwMode="auto">
          <a:xfrm>
            <a:off x="4932040" y="1700808"/>
            <a:ext cx="4083544" cy="479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0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TW" altLang="en-US" dirty="0" smtClean="0"/>
              <a:t>如何顯示資料到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980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TW" dirty="0" smtClean="0"/>
              <a:t>Route::get(‘/’, function(){</a:t>
            </a:r>
          </a:p>
          <a:p>
            <a:pPr lvl="1"/>
            <a:r>
              <a:rPr lang="en-US" altLang="zh-TW" dirty="0"/>
              <a:t>return view('</a:t>
            </a:r>
            <a:r>
              <a:rPr lang="en-US" altLang="zh-TW" dirty="0" err="1"/>
              <a:t>shop.index</a:t>
            </a:r>
            <a:r>
              <a:rPr lang="en-US" altLang="zh-TW" dirty="0"/>
              <a:t>');</a:t>
            </a:r>
            <a:endParaRPr lang="en-US" altLang="zh-TW" dirty="0" smtClean="0"/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5109935" cy="32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56503" r="76780" b="28317"/>
          <a:stretch/>
        </p:blipFill>
        <p:spPr bwMode="auto">
          <a:xfrm>
            <a:off x="431474" y="3068960"/>
            <a:ext cx="3348438" cy="17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1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3" y="908720"/>
            <a:ext cx="8652437" cy="5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56503" r="76780" b="28317"/>
          <a:stretch/>
        </p:blipFill>
        <p:spPr bwMode="auto">
          <a:xfrm>
            <a:off x="3491880" y="908719"/>
            <a:ext cx="2232248" cy="118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4080" r="76971" b="42306"/>
          <a:stretch/>
        </p:blipFill>
        <p:spPr bwMode="auto">
          <a:xfrm>
            <a:off x="5580112" y="4797152"/>
            <a:ext cx="244827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弧形向右箭號 4"/>
          <p:cNvSpPr/>
          <p:nvPr/>
        </p:nvSpPr>
        <p:spPr>
          <a:xfrm rot="19737424">
            <a:off x="2641187" y="2048065"/>
            <a:ext cx="2088232" cy="46807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TW" dirty="0" smtClean="0"/>
              <a:t>Route::get(‘/’, function(){</a:t>
            </a:r>
          </a:p>
          <a:p>
            <a:pPr lvl="1"/>
            <a:r>
              <a:rPr lang="en-US" altLang="zh-TW" dirty="0"/>
              <a:t>return view('</a:t>
            </a:r>
            <a:r>
              <a:rPr lang="en-US" altLang="zh-TW" dirty="0" err="1"/>
              <a:t>shop.index</a:t>
            </a:r>
            <a:r>
              <a:rPr lang="en-US" altLang="zh-TW" dirty="0"/>
              <a:t>');</a:t>
            </a:r>
            <a:endParaRPr lang="en-US" altLang="zh-TW" dirty="0" smtClean="0"/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  <p:pic>
        <p:nvPicPr>
          <p:cNvPr id="4" name="Picture 2" descr="ãlaravel MVC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5109935" cy="32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56503" r="76780" b="28317"/>
          <a:stretch/>
        </p:blipFill>
        <p:spPr bwMode="auto">
          <a:xfrm>
            <a:off x="431474" y="3068960"/>
            <a:ext cx="3348438" cy="17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5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78296"/>
            <a:ext cx="8229600" cy="1143000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Master.blade.php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繼承架構</a:t>
            </a:r>
            <a:endParaRPr lang="en-US" altLang="zh-TW" b="1" dirty="0">
              <a:solidFill>
                <a:schemeClr val="tx2"/>
              </a:solidFill>
            </a:endParaRPr>
          </a:p>
          <a:p>
            <a:pPr lvl="1"/>
            <a:r>
              <a:rPr lang="en-US" altLang="zh-TW" b="1" dirty="0">
                <a:solidFill>
                  <a:schemeClr val="tx2"/>
                </a:solidFill>
              </a:rPr>
              <a:t>@yield('title')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chemeClr val="tx2"/>
                </a:solidFill>
              </a:rPr>
              <a:t>@yield('styles')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chemeClr val="tx2"/>
                </a:solidFill>
              </a:rPr>
              <a:t>@yield('content')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chemeClr val="tx2"/>
                </a:solidFill>
              </a:rPr>
              <a:t>@yield('scripts')</a:t>
            </a:r>
            <a:endParaRPr lang="en-US" altLang="zh-TW" b="1" dirty="0" smtClean="0">
              <a:solidFill>
                <a:schemeClr val="tx2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Index.blade.php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chemeClr val="tx2"/>
                </a:solidFill>
              </a:rPr>
              <a:t>@Section(‘</a:t>
            </a:r>
            <a:r>
              <a:rPr lang="zh-TW" altLang="en-US" b="1" dirty="0" smtClean="0">
                <a:solidFill>
                  <a:schemeClr val="tx2"/>
                </a:solidFill>
              </a:rPr>
              <a:t>要的屬性</a:t>
            </a:r>
            <a:r>
              <a:rPr lang="en-US" altLang="zh-TW" b="1" dirty="0" smtClean="0">
                <a:solidFill>
                  <a:schemeClr val="tx2"/>
                </a:solidFill>
              </a:rPr>
              <a:t>’)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</a:rPr>
              <a:t>   @</a:t>
            </a:r>
            <a:r>
              <a:rPr lang="en-US" altLang="zh-TW" b="1" dirty="0" err="1" smtClean="0">
                <a:solidFill>
                  <a:schemeClr val="tx2"/>
                </a:solidFill>
              </a:rPr>
              <a:t>endsection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2034" y="1124744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Master.blade.php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標題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樣式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描述</a:t>
            </a:r>
          </a:p>
        </p:txBody>
      </p:sp>
      <p:sp>
        <p:nvSpPr>
          <p:cNvPr id="5" name="向右箭號 4"/>
          <p:cNvSpPr/>
          <p:nvPr/>
        </p:nvSpPr>
        <p:spPr>
          <a:xfrm rot="16200000">
            <a:off x="6181143" y="2816932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22034" y="3645024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Index.blade.php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標題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樣式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34773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537</Words>
  <Application>Microsoft Office PowerPoint</Application>
  <PresentationFormat>如螢幕大小 (4:3)</PresentationFormat>
  <Paragraphs>219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How to use the Laravel to design the Shopping Cart</vt:lpstr>
      <vt:lpstr>How to use the Git on the Laravel</vt:lpstr>
      <vt:lpstr>Architecture</vt:lpstr>
      <vt:lpstr>Views</vt:lpstr>
      <vt:lpstr>Control</vt:lpstr>
      <vt:lpstr>Control</vt:lpstr>
      <vt:lpstr>Control</vt:lpstr>
      <vt:lpstr>Control</vt:lpstr>
      <vt:lpstr>Master.blade.php</vt:lpstr>
      <vt:lpstr>index.blade.php</vt:lpstr>
      <vt:lpstr>Header.blade.php</vt:lpstr>
      <vt:lpstr>View</vt:lpstr>
      <vt:lpstr>index.blade.php</vt:lpstr>
      <vt:lpstr>Model </vt:lpstr>
      <vt:lpstr>Model </vt:lpstr>
      <vt:lpstr>Model </vt:lpstr>
      <vt:lpstr>Model </vt:lpstr>
      <vt:lpstr>Model </vt:lpstr>
      <vt:lpstr>PowerPoint 簡報</vt:lpstr>
      <vt:lpstr>PowerPoint 簡報</vt:lpstr>
      <vt:lpstr>如何快速將DB表單顯示於網頁上?</vt:lpstr>
      <vt:lpstr>PowerPoint 簡報</vt:lpstr>
      <vt:lpstr>PowerPoint 簡報</vt:lpstr>
      <vt:lpstr>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Cart</dc:title>
  <dc:creator>Ryan</dc:creator>
  <cp:lastModifiedBy>a</cp:lastModifiedBy>
  <cp:revision>49</cp:revision>
  <dcterms:created xsi:type="dcterms:W3CDTF">2018-10-16T07:01:01Z</dcterms:created>
  <dcterms:modified xsi:type="dcterms:W3CDTF">2019-03-27T13:57:53Z</dcterms:modified>
</cp:coreProperties>
</file>