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08B-B0A8-979F-D9AE-C85CA784F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DF823-7F6E-7B76-42EC-CB50BCAF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125A-CC49-D86E-430B-54160A21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7FB9-F94F-BE61-161F-BB6ACDF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5C81-2867-B671-73AE-B274FF4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EACC-1C55-123C-86F2-7346D8A2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2627E-61F4-1222-1B95-77C8E786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7EFD-4349-6E1D-E6CB-749AA8E0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1158-1365-140A-0795-A013B7A4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3397-F8EE-297E-EDF6-C1D292D5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819A1-9808-1849-8C58-B5937FFE4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CB3A-4B77-847F-CC2E-1601616A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8973-162E-8BCF-C566-F9828093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080-0F56-78BA-2AAC-E6459F58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BB83-0C08-15F3-0A17-108ABDE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B31-50E7-8C62-E064-3928B4AB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ABD8-4D9F-6DC4-6F2B-84255A20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2E77-2F9C-26CC-3FEE-4593D517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F18D-EA2A-F5B2-583F-D3DF95CF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F8E7-EA01-AA59-6801-1A51BE8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5FD6-BD44-B1AE-88C3-00D0F9FD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881C-1369-D502-2F53-C507C122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07BB-1D58-DBA8-71E7-C89EC382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22AF-DD0C-E523-5383-C2B7F47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6561-B48C-5305-46F1-B78464A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26-ECD6-FE0E-6539-B7F87272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F22A-3E42-515E-0D8B-699535B1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56B9-7834-EB6A-9BAE-583CA3CC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A3FE-D11C-9B74-A9C8-FF90615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B3E7-5356-05BE-F9A7-478E148A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4AEB-AE42-137F-855E-038466D8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7BF3-4D61-BF44-4906-12AB2FB1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FD82-E35F-B249-EC35-8D39978D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A4B1-3EAE-24DD-93B6-74DD34BC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75A4-B803-7D9B-C2D5-CB5784B4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0B77-67C2-1589-8986-70F979DE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3713D-D152-6862-B44E-A8E0C44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C717-1B01-312D-E427-5987BF8B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AA5C-8EC7-5EC3-5F7F-488F8B9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30A-A9FE-6169-C850-2072ADA7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97058-320C-F70A-5F39-1BDF014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7ACA-49EA-55CA-FDA1-2EED1197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161C6-E37B-BD97-D7CA-C15C46EF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D5B3-BA55-DFAE-4B28-79C86A2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D74D-742D-A37E-45C1-D4AA3D9C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676D-1839-5281-F08C-A6C2A7D1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065E-7905-6F53-B9F8-E3835927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66F0-A384-0735-6E1A-DDBBC4C4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46B0F-6DD4-E24B-BF45-D4137B4A3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3FFA-17DA-C927-B204-870C9308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BA65-5519-182C-FAEB-3BE81AF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F341-5001-5A49-0414-E3321FD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86C-B001-767A-D00F-6055B6D2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4921B-6541-5381-CAEB-49769016F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68CD4-E985-0011-8A06-12EB1751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42FC-747A-4111-6AE0-72FEBF35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B554-2C37-B48B-A222-A39A22C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EEBC-4BC3-F1B7-C4F2-23B837D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F5AA6-8427-4DA4-EF62-5A046508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4352-89EE-208A-2D05-D476AE83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A315-957D-6018-B4B7-DFA5F7E7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AD30-C0F7-42F3-9D74-0801BBF1384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256C-ED3B-07DE-DDCF-D940A936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15D1-D99E-44B4-DF45-373BB690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4089-6714-334F-E4F2-773F0A98B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and Express.js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6F004-1D11-EF99-1EEA-A70CFF44F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1FC3-5DB0-B5E2-DE89-35A7EAB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E383-5467-74B5-7097-A66C7A42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i="1" u="sng" dirty="0"/>
              <a:t>process</a:t>
            </a:r>
            <a:r>
              <a:rPr lang="en-US" dirty="0"/>
              <a:t> object with methods and info re: current process </a:t>
            </a:r>
          </a:p>
          <a:p>
            <a:pPr lvl="1"/>
            <a:r>
              <a:rPr lang="en-US" i="1" u="sng" dirty="0" err="1"/>
              <a:t>process.env</a:t>
            </a:r>
            <a:r>
              <a:rPr lang="en-US" i="1" u="sng" dirty="0"/>
              <a:t> </a:t>
            </a:r>
            <a:r>
              <a:rPr lang="en-US" dirty="0"/>
              <a:t> is a property which stores and controls info. re: environment process is currently running. </a:t>
            </a:r>
          </a:p>
          <a:p>
            <a:pPr lvl="2"/>
            <a:r>
              <a:rPr lang="en-US" i="1" u="sng" dirty="0"/>
              <a:t>Example:</a:t>
            </a:r>
            <a:r>
              <a:rPr lang="en-US" b="1" i="1" dirty="0"/>
              <a:t> </a:t>
            </a:r>
            <a:r>
              <a:rPr lang="en-US" dirty="0"/>
              <a:t>can use if/else statements to change behavior between PRODUCTION and DEVELOPMENT environment. </a:t>
            </a:r>
          </a:p>
          <a:p>
            <a:pPr lvl="3"/>
            <a:r>
              <a:rPr lang="en-US" dirty="0"/>
              <a:t>Usually added as a </a:t>
            </a:r>
            <a:r>
              <a:rPr lang="en-US" i="1" dirty="0" err="1"/>
              <a:t>process.env</a:t>
            </a:r>
            <a:r>
              <a:rPr lang="en-US" dirty="0"/>
              <a:t> key NODE_ENV of ‘production’ or ‘development’.  </a:t>
            </a:r>
          </a:p>
          <a:p>
            <a:pPr lvl="1"/>
            <a:r>
              <a:rPr lang="en-US" i="1" u="sng" dirty="0" err="1"/>
              <a:t>process.argv</a:t>
            </a:r>
            <a:r>
              <a:rPr lang="en-US" dirty="0"/>
              <a:t> property stores command line values in an array when process is initiated. </a:t>
            </a:r>
          </a:p>
          <a:p>
            <a:pPr lvl="2"/>
            <a:r>
              <a:rPr lang="en-US" dirty="0"/>
              <a:t>First element will be the absolute path to node. </a:t>
            </a:r>
          </a:p>
          <a:p>
            <a:pPr lvl="2"/>
            <a:r>
              <a:rPr lang="en-US" dirty="0"/>
              <a:t>Second element is file path that is running in Node. </a:t>
            </a:r>
          </a:p>
          <a:p>
            <a:pPr lvl="2"/>
            <a:r>
              <a:rPr lang="en-US" dirty="0"/>
              <a:t>Remaining elements will be command line arguments passed to Note. </a:t>
            </a:r>
          </a:p>
        </p:txBody>
      </p:sp>
    </p:spTree>
    <p:extLst>
      <p:ext uri="{BB962C8B-B14F-4D97-AF65-F5344CB8AC3E}">
        <p14:creationId xmlns:p14="http://schemas.microsoft.com/office/powerpoint/2010/main" val="1214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6420-6AC2-DDC8-998C-CC46F0BB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Module [Core Module]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2AD3-527A-23B2-CDF7-B1E30BD5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Module is not global, must be included. </a:t>
            </a:r>
          </a:p>
          <a:p>
            <a:pPr lvl="1"/>
            <a:r>
              <a:rPr lang="en-US" dirty="0"/>
              <a:t>const </a:t>
            </a:r>
            <a:r>
              <a:rPr lang="en-US" dirty="0" err="1"/>
              <a:t>os</a:t>
            </a:r>
            <a:r>
              <a:rPr lang="en-US" dirty="0"/>
              <a:t> = require(‘</a:t>
            </a:r>
            <a:r>
              <a:rPr lang="en-US" dirty="0" err="1"/>
              <a:t>os</a:t>
            </a:r>
            <a:r>
              <a:rPr lang="en-US" dirty="0"/>
              <a:t>’); </a:t>
            </a:r>
          </a:p>
          <a:p>
            <a:pPr lvl="2"/>
            <a:r>
              <a:rPr lang="en-US" dirty="0" err="1"/>
              <a:t>os.type</a:t>
            </a:r>
            <a:r>
              <a:rPr lang="en-US" dirty="0"/>
              <a:t>() – Return machine OS </a:t>
            </a:r>
          </a:p>
          <a:p>
            <a:pPr lvl="2"/>
            <a:r>
              <a:rPr lang="en-US" dirty="0" err="1"/>
              <a:t>os.arch</a:t>
            </a:r>
            <a:r>
              <a:rPr lang="en-US" dirty="0"/>
              <a:t>() – Return CPU architecture </a:t>
            </a:r>
          </a:p>
          <a:p>
            <a:pPr lvl="2"/>
            <a:r>
              <a:rPr lang="en-US" dirty="0" err="1"/>
              <a:t>os.NetworkInterfaces</a:t>
            </a:r>
            <a:r>
              <a:rPr lang="en-US" dirty="0"/>
              <a:t>() – Return info such as IP and MAC address. </a:t>
            </a:r>
          </a:p>
          <a:p>
            <a:pPr lvl="2"/>
            <a:r>
              <a:rPr lang="en-US" dirty="0" err="1"/>
              <a:t>os.homedir</a:t>
            </a:r>
            <a:r>
              <a:rPr lang="en-US" dirty="0"/>
              <a:t>() – Return current user’s home directory. </a:t>
            </a:r>
          </a:p>
          <a:p>
            <a:pPr lvl="2"/>
            <a:r>
              <a:rPr lang="en-US" dirty="0" err="1"/>
              <a:t>os.hostname</a:t>
            </a:r>
            <a:r>
              <a:rPr lang="en-US" dirty="0"/>
              <a:t>() – Return hostname of OS. </a:t>
            </a:r>
          </a:p>
          <a:p>
            <a:pPr lvl="2"/>
            <a:r>
              <a:rPr lang="en-US" dirty="0" err="1"/>
              <a:t>os.uptime</a:t>
            </a:r>
            <a:r>
              <a:rPr lang="en-US" dirty="0"/>
              <a:t>() – Return system uptime, in seconds.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9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9309-9F67-B029-05DB-D5F7A954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 Module [Core Module]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4D51-C3C1-6C63-24A6-190DF953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create functions useful for debugging and maintenance purposes. </a:t>
            </a:r>
          </a:p>
          <a:p>
            <a:pPr lvl="1"/>
            <a:r>
              <a:rPr lang="en-US" dirty="0"/>
              <a:t>Not a global module, must be included in file </a:t>
            </a:r>
          </a:p>
          <a:p>
            <a:pPr lvl="1"/>
            <a:endParaRPr lang="en-US" dirty="0"/>
          </a:p>
          <a:p>
            <a:r>
              <a:rPr lang="en-US" dirty="0"/>
              <a:t>types object provides runtime type checking. 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promisify</a:t>
            </a:r>
            <a:r>
              <a:rPr lang="en-US" dirty="0"/>
              <a:t>() can turn callback functions into Promises.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[I need to review this usage.]</a:t>
            </a:r>
          </a:p>
        </p:txBody>
      </p:sp>
    </p:spTree>
    <p:extLst>
      <p:ext uri="{BB962C8B-B14F-4D97-AF65-F5344CB8AC3E}">
        <p14:creationId xmlns:p14="http://schemas.microsoft.com/office/powerpoint/2010/main" val="288746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C41E-B5B3-CF11-F529-C4466B8E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Expressions (Codecademy.com)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9257-3E74-63F2-7238-921D4A4A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87" y="1811655"/>
            <a:ext cx="8824534" cy="42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579-A973-1867-54A3-D56E426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 vs. Asynchronous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7D18-003B-B33A-4EBA-C4B8FA08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8" y="1548882"/>
            <a:ext cx="4534678" cy="46280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Synchronous (blocking I/O) code must wait for other non-JS processes to finish before continuing execution, as it requires external data, etc. </a:t>
            </a:r>
          </a:p>
          <a:p>
            <a:endParaRPr lang="en-US" dirty="0"/>
          </a:p>
          <a:p>
            <a:r>
              <a:rPr lang="en-US" dirty="0"/>
              <a:t>Asynchronous (non-blocking I/O) code can continue execution independent of other processes. </a:t>
            </a:r>
          </a:p>
          <a:p>
            <a:pPr lvl="1"/>
            <a:r>
              <a:rPr lang="en-US" b="1" u="sng" dirty="0"/>
              <a:t>Promise</a:t>
            </a:r>
            <a:r>
              <a:rPr lang="en-US" dirty="0"/>
              <a:t>: JS object showing possible outcomes of asynchronous operation:</a:t>
            </a:r>
          </a:p>
          <a:p>
            <a:pPr lvl="2"/>
            <a:r>
              <a:rPr lang="en-US" b="1" u="sng" dirty="0"/>
              <a:t>Pending – </a:t>
            </a:r>
            <a:r>
              <a:rPr lang="en-US" dirty="0"/>
              <a:t>Undefined result, waiting on a result. </a:t>
            </a:r>
          </a:p>
          <a:p>
            <a:pPr lvl="2"/>
            <a:r>
              <a:rPr lang="en-US" b="1" u="sng" dirty="0"/>
              <a:t>Fulfilled –</a:t>
            </a:r>
            <a:r>
              <a:rPr lang="en-US" dirty="0"/>
              <a:t> Operation completed successfully; value returned. </a:t>
            </a:r>
          </a:p>
          <a:p>
            <a:pPr lvl="2"/>
            <a:r>
              <a:rPr lang="en-US" b="1" u="sng" dirty="0"/>
              <a:t>Rejected – </a:t>
            </a:r>
            <a:r>
              <a:rPr lang="en-US" dirty="0"/>
              <a:t>Operation was unsuccessful, returns error object. 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CDF9A-E884-ACDB-E590-A9E655E3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08" y="2002970"/>
            <a:ext cx="6140791" cy="35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8268-E43D-4F39-8A63-DBEE484D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/>
          <a:lstStyle/>
          <a:p>
            <a:r>
              <a:rPr lang="en-US" dirty="0"/>
              <a:t>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456-660F-CCD5-12DF-E139A247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8" y="1511559"/>
            <a:ext cx="4466252" cy="4665404"/>
          </a:xfrm>
        </p:spPr>
        <p:txBody>
          <a:bodyPr>
            <a:normAutofit/>
          </a:bodyPr>
          <a:lstStyle/>
          <a:p>
            <a:r>
              <a:rPr lang="en-US" i="1" u="sng" dirty="0"/>
              <a:t>async</a:t>
            </a:r>
            <a:r>
              <a:rPr lang="en-US" dirty="0"/>
              <a:t> keyword used in combination with a function declaration creates an </a:t>
            </a:r>
            <a:r>
              <a:rPr lang="en-US" b="1" u="sng" dirty="0"/>
              <a:t>async function</a:t>
            </a:r>
            <a:r>
              <a:rPr lang="en-US" dirty="0"/>
              <a:t> that returns a Promise. </a:t>
            </a:r>
          </a:p>
          <a:p>
            <a:pPr lvl="1"/>
            <a:r>
              <a:rPr lang="en-US" dirty="0"/>
              <a:t>Use the </a:t>
            </a:r>
            <a:r>
              <a:rPr lang="en-US" i="1" u="sng" dirty="0"/>
              <a:t>await</a:t>
            </a:r>
            <a:r>
              <a:rPr lang="en-US" dirty="0"/>
              <a:t> keyword to block event loop until Promise resolves or rejects.</a:t>
            </a:r>
          </a:p>
          <a:p>
            <a:pPr lvl="1"/>
            <a:r>
              <a:rPr lang="en-US" i="1" u="sng" dirty="0"/>
              <a:t>await</a:t>
            </a:r>
            <a:r>
              <a:rPr lang="en-US" dirty="0"/>
              <a:t> allows assignment of a resolved Promise value to a variable. </a:t>
            </a:r>
            <a:endParaRPr lang="en-US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22258-32F0-90F2-064F-9461B5A4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52" y="1614975"/>
            <a:ext cx="632548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2749-6680-9ACC-81DE-65F119F4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95D1-8F58-C1EC-E143-1BD8CFAA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1486678"/>
            <a:ext cx="5405534" cy="469028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setInterval</a:t>
            </a:r>
            <a:r>
              <a:rPr lang="en-US" dirty="0"/>
              <a:t>() executes code blocks at specific intervals, measured in milliseconds. </a:t>
            </a:r>
          </a:p>
          <a:p>
            <a:pPr lvl="1"/>
            <a:r>
              <a:rPr lang="en-US" dirty="0"/>
              <a:t>Two arguments required: name of function, number of milliseconds. </a:t>
            </a:r>
          </a:p>
          <a:p>
            <a:pPr lvl="1"/>
            <a:r>
              <a:rPr lang="en-US" dirty="0"/>
              <a:t>Option:  Pass additional arguments to the called function. </a:t>
            </a:r>
          </a:p>
          <a:p>
            <a:pPr lvl="1"/>
            <a:endParaRPr lang="en-US" dirty="0"/>
          </a:p>
          <a:p>
            <a:r>
              <a:rPr lang="en-US" dirty="0" err="1"/>
              <a:t>setInterval</a:t>
            </a:r>
            <a:r>
              <a:rPr lang="en-US" dirty="0"/>
              <a:t>() will continue to run until:</a:t>
            </a:r>
          </a:p>
          <a:p>
            <a:pPr lvl="1"/>
            <a:r>
              <a:rPr lang="en-US" dirty="0" err="1"/>
              <a:t>clearInterval</a:t>
            </a:r>
            <a:r>
              <a:rPr lang="en-US" dirty="0"/>
              <a:t>() is called. </a:t>
            </a:r>
          </a:p>
          <a:p>
            <a:pPr lvl="1"/>
            <a:r>
              <a:rPr lang="en-US" dirty="0"/>
              <a:t>Node process exits.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BDEF-2B84-BD66-1168-C72FD692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09" y="2368809"/>
            <a:ext cx="5794755" cy="2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A10-0A33-E934-5D82-4050D0D1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2334-DF0B-1BCE-636D-B69EF866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443135"/>
            <a:ext cx="4491135" cy="4733828"/>
          </a:xfrm>
        </p:spPr>
        <p:txBody>
          <a:bodyPr>
            <a:normAutofit/>
          </a:bodyPr>
          <a:lstStyle/>
          <a:p>
            <a:r>
              <a:rPr lang="en-US" dirty="0"/>
              <a:t>Executes a block of code </a:t>
            </a:r>
            <a:r>
              <a:rPr lang="en-US" b="1" u="sng" dirty="0"/>
              <a:t>once</a:t>
            </a:r>
            <a:r>
              <a:rPr lang="en-US" dirty="0"/>
              <a:t> after a specific time interval in milliseconds. </a:t>
            </a:r>
          </a:p>
          <a:p>
            <a:pPr lvl="1"/>
            <a:r>
              <a:rPr lang="en-US" dirty="0"/>
              <a:t>Accepts same arguments as </a:t>
            </a:r>
            <a:r>
              <a:rPr lang="en-US" dirty="0" err="1"/>
              <a:t>setInterval</a:t>
            </a:r>
            <a:r>
              <a:rPr lang="en-US" dirty="0"/>
              <a:t>() </a:t>
            </a:r>
          </a:p>
          <a:p>
            <a:pPr lvl="1"/>
            <a:endParaRPr lang="en-US" dirty="0"/>
          </a:p>
          <a:p>
            <a:r>
              <a:rPr lang="en-US" dirty="0" err="1"/>
              <a:t>clearTimeout</a:t>
            </a:r>
            <a:r>
              <a:rPr lang="en-US" dirty="0"/>
              <a:t>() will prevent specified function from executing.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5C1CF-682B-8F2C-49F8-3C2D075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46" y="2090550"/>
            <a:ext cx="628737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D310-D266-46CC-0C86-271CCF04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the f&amp;*k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2763-E534-E3DD-60F8-A43E32E80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0" y="1424472"/>
            <a:ext cx="5903166" cy="53060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JavaScript Object Notation </a:t>
            </a:r>
          </a:p>
          <a:p>
            <a:pPr lvl="1"/>
            <a:r>
              <a:rPr lang="en-US" dirty="0"/>
              <a:t>Language-independent format for storing and exchanging data. </a:t>
            </a:r>
          </a:p>
          <a:p>
            <a:r>
              <a:rPr lang="en-US" dirty="0"/>
              <a:t>JSON Syntax</a:t>
            </a:r>
          </a:p>
          <a:p>
            <a:pPr lvl="1"/>
            <a:r>
              <a:rPr lang="en-US" dirty="0"/>
              <a:t>{..} hold objects.</a:t>
            </a:r>
          </a:p>
          <a:p>
            <a:pPr lvl="1"/>
            <a:r>
              <a:rPr lang="en-US" dirty="0"/>
              <a:t>[..] hold arrays. </a:t>
            </a:r>
          </a:p>
          <a:p>
            <a:pPr lvl="1"/>
            <a:r>
              <a:rPr lang="en-US" dirty="0"/>
              <a:t>Data is stored in name-value pairs separated by a : </a:t>
            </a:r>
          </a:p>
          <a:p>
            <a:pPr lvl="2"/>
            <a:r>
              <a:rPr lang="en-US" dirty="0"/>
              <a:t>Name-value pairs and array elements are separated by , </a:t>
            </a:r>
          </a:p>
          <a:p>
            <a:pPr lvl="2"/>
            <a:r>
              <a:rPr lang="en-US" dirty="0"/>
              <a:t>“Suddenly Mr. Han, I want to use a trailing comma.” “No, it is forbidden!” </a:t>
            </a:r>
          </a:p>
          <a:p>
            <a:pPr lvl="1"/>
            <a:r>
              <a:rPr lang="en-US" dirty="0"/>
              <a:t>JSON property names must be in “     ”</a:t>
            </a:r>
          </a:p>
          <a:p>
            <a:pPr lvl="1"/>
            <a:r>
              <a:rPr lang="en-US" dirty="0"/>
              <a:t>JSON data types permitted are: </a:t>
            </a:r>
          </a:p>
          <a:p>
            <a:pPr lvl="2"/>
            <a:r>
              <a:rPr lang="en-US" dirty="0"/>
              <a:t>string inside “ ”</a:t>
            </a:r>
          </a:p>
          <a:p>
            <a:pPr lvl="2"/>
            <a:r>
              <a:rPr lang="en-US" dirty="0"/>
              <a:t>int or float</a:t>
            </a:r>
          </a:p>
          <a:p>
            <a:pPr lvl="2"/>
            <a:r>
              <a:rPr lang="en-US" dirty="0"/>
              <a:t>object (name-value pair)</a:t>
            </a:r>
          </a:p>
          <a:p>
            <a:pPr lvl="2"/>
            <a:r>
              <a:rPr lang="en-US" dirty="0"/>
              <a:t>array (comma-delimited) 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(true or false) </a:t>
            </a:r>
          </a:p>
          <a:p>
            <a:pPr lvl="2"/>
            <a:r>
              <a:rPr lang="en-US" dirty="0"/>
              <a:t>null </a:t>
            </a:r>
          </a:p>
          <a:p>
            <a:pPr lvl="1"/>
            <a:r>
              <a:rPr lang="en-US" dirty="0"/>
              <a:t>Data types not permitted in JSON can be stored as strings, all modern programming languages have built-in tools to convert these strings into more usable formats. 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63203-82F8-ACA3-71C6-55BB1A19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70" y="1847461"/>
            <a:ext cx="5124868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7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2A43-F99A-D64A-8A49-D0B5E1F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4946-FBF1-04A4-E3A6-025B7265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– Eval – Print Loop</a:t>
            </a:r>
          </a:p>
          <a:p>
            <a:pPr lvl="1"/>
            <a:r>
              <a:rPr lang="en-US" dirty="0"/>
              <a:t>Testing environment, allows users to experiment and test code. </a:t>
            </a:r>
          </a:p>
          <a:p>
            <a:pPr lvl="1"/>
            <a:r>
              <a:rPr lang="en-US" dirty="0"/>
              <a:t>Essentially a command line for running Node.js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C2DF-27D8-4306-A273-A8099760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1839-F1C0-DC89-4275-DF11665F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588168"/>
            <a:ext cx="7206916" cy="4588795"/>
          </a:xfrm>
        </p:spPr>
        <p:txBody>
          <a:bodyPr/>
          <a:lstStyle/>
          <a:p>
            <a:r>
              <a:rPr lang="en-US" dirty="0"/>
              <a:t>Modules are files containing blocks of code specific to certain events, functions, or roles. </a:t>
            </a:r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i="1" dirty="0"/>
              <a:t>require()</a:t>
            </a:r>
            <a:r>
              <a:rPr lang="en-US" dirty="0"/>
              <a:t> function to include a module. </a:t>
            </a:r>
          </a:p>
          <a:p>
            <a:endParaRPr lang="en-US" dirty="0"/>
          </a:p>
          <a:p>
            <a:r>
              <a:rPr lang="en-US" dirty="0"/>
              <a:t>Modules can be stored to a variable.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5171C-A6BF-4346-5001-A05E218B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3" y="4625072"/>
            <a:ext cx="7123179" cy="15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5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692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Node.js and Express.js Notes</vt:lpstr>
      <vt:lpstr>Arrow Expressions (Codecademy.com)</vt:lpstr>
      <vt:lpstr>Synchronous Code vs. Asynchronous Code</vt:lpstr>
      <vt:lpstr>Async / Await</vt:lpstr>
      <vt:lpstr>setInterval()</vt:lpstr>
      <vt:lpstr>setTimeout() </vt:lpstr>
      <vt:lpstr>Who the f&amp;*k is JSON?</vt:lpstr>
      <vt:lpstr>Node REPL</vt:lpstr>
      <vt:lpstr>Modules </vt:lpstr>
      <vt:lpstr>Process Module</vt:lpstr>
      <vt:lpstr>OS Module [Core Module]</vt:lpstr>
      <vt:lpstr>Util Module [Core Module]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Express.js Notes</dc:title>
  <dc:creator>Ryan Kelley</dc:creator>
  <cp:lastModifiedBy>Ryan Kelley</cp:lastModifiedBy>
  <cp:revision>7</cp:revision>
  <dcterms:created xsi:type="dcterms:W3CDTF">2022-11-08T01:14:59Z</dcterms:created>
  <dcterms:modified xsi:type="dcterms:W3CDTF">2022-11-09T02:22:35Z</dcterms:modified>
</cp:coreProperties>
</file>